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0"/>
    <p:restoredTop sz="93662"/>
  </p:normalViewPr>
  <p:slideViewPr>
    <p:cSldViewPr>
      <p:cViewPr varScale="1">
        <p:scale>
          <a:sx n="115" d="100"/>
          <a:sy n="115" d="100"/>
        </p:scale>
        <p:origin x="312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Základy statistiky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Kombinované studium – Příklady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Josef Vícha</a:t>
            </a:r>
          </a:p>
          <a:p>
            <a:pPr algn="r"/>
            <a:endParaRPr lang="cs-CZ" altLang="cs-CZ" sz="900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D715A-D04B-CA4E-8386-60F04CD76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 b="1" dirty="0"/>
              <a:t>Příklad – pravděpodobnostní modely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5D326E42-453D-934D-B3B4-BAAD3AF8EE5B}"/>
                  </a:ext>
                </a:extLst>
              </p:cNvPr>
              <p:cNvSpPr/>
              <p:nvPr/>
            </p:nvSpPr>
            <p:spPr>
              <a:xfrm>
                <a:off x="251520" y="703189"/>
                <a:ext cx="7632848" cy="3401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cs-CZ" dirty="0"/>
                  <a:t>Dispečink taxislužby registruje požadavky klientů, které přicházejí v náhodných časových okamžicích. Dlouhodobým pozorováním se zjistilo, že průměrná četnost požadavků v průběhu intervalu 20 minut je 2.</a:t>
                </a:r>
              </a:p>
              <a:p>
                <a:pPr algn="just"/>
                <a:endParaRPr lang="cs-CZ" dirty="0"/>
              </a:p>
              <a:p>
                <a:pPr marL="342900" lvl="0" indent="-342900">
                  <a:buFont typeface="+mj-lt"/>
                  <a:buAutoNum type="alphaLcParenR"/>
                </a:pPr>
                <a:r>
                  <a:rPr lang="cs-CZ" dirty="0"/>
                  <a:t>Jakým typem rozdělení pravděpodobnosti se řídí počet požadavků?</a:t>
                </a:r>
              </a:p>
              <a:p>
                <a:pPr lvl="1"/>
                <a:endParaRPr lang="cs-CZ" dirty="0"/>
              </a:p>
              <a:p>
                <a:pPr marL="742950" lvl="1" indent="-285750">
                  <a:buFontTx/>
                  <a:buChar char="-"/>
                </a:pPr>
                <a:r>
                  <a:rPr lang="cs-CZ" dirty="0"/>
                  <a:t>požadavky v čase =&gt; </a:t>
                </a:r>
                <a:r>
                  <a:rPr lang="cs-CZ" dirty="0" err="1"/>
                  <a:t>Poissonovo</a:t>
                </a:r>
                <a:r>
                  <a:rPr lang="cs-CZ" dirty="0"/>
                  <a:t> rozdělení</a:t>
                </a:r>
              </a:p>
              <a:p>
                <a:pPr marL="742950" lvl="1" indent="-285750">
                  <a:buFontTx/>
                  <a:buChar char="-"/>
                </a:pPr>
                <a:endParaRPr lang="cs-CZ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cs-CZ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cs-CZ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  <m:r>
                            <a:rPr lang="cs-CZ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cs-CZ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𝜆</m:t>
                                  </m:r>
                                  <m:r>
                                    <a:rPr lang="cs-CZ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cs-CZ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cs-CZ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𝜆</m:t>
                              </m:r>
                              <m:r>
                                <a:rPr lang="cs-CZ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r>
                            <a:rPr lang="cs-CZ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cs-CZ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!</m:t>
                          </m:r>
                        </m:den>
                      </m:f>
                      <m:r>
                        <a:rPr lang="cs-CZ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r>
                        <a:rPr lang="cs-CZ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r>
                        <a:rPr lang="cs-CZ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cs-CZ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𝑖𝑛𝑡𝑒𝑛𝑧𝑖𝑡𝑎</m:t>
                      </m:r>
                    </m:oMath>
                  </m:oMathPara>
                </a14:m>
                <a:endParaRPr lang="cs-CZ" i="1" dirty="0">
                  <a:solidFill>
                    <a:srgbClr val="655481"/>
                  </a:solidFill>
                  <a:cs typeface="Times New Roman" panose="02020603050405020304" pitchFamily="18" charset="0"/>
                </a:endParaRPr>
              </a:p>
              <a:p>
                <a:pPr lvl="1"/>
                <a:endParaRPr lang="cs-CZ" i="1" dirty="0">
                  <a:solidFill>
                    <a:srgbClr val="655481"/>
                  </a:solidFill>
                  <a:cs typeface="Times New Roman" panose="02020603050405020304" pitchFamily="18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d>
                        <m:dPr>
                          <m:ctrlP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</m:d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</m:d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5D326E42-453D-934D-B3B4-BAAD3AF8EE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03189"/>
                <a:ext cx="7632848" cy="3401124"/>
              </a:xfrm>
              <a:prstGeom prst="rect">
                <a:avLst/>
              </a:prstGeom>
              <a:blipFill>
                <a:blip r:embed="rId2"/>
                <a:stretch>
                  <a:fillRect l="-664" t="-743" r="-6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>
            <a:extLst>
              <a:ext uri="{FF2B5EF4-FFF2-40B4-BE49-F238E27FC236}">
                <a16:creationId xmlns:a16="http://schemas.microsoft.com/office/drawing/2014/main" id="{C6F2A121-9644-A846-BA9C-38FB19672491}"/>
              </a:ext>
            </a:extLst>
          </p:cNvPr>
          <p:cNvSpPr txBox="1"/>
          <p:nvPr/>
        </p:nvSpPr>
        <p:spPr>
          <a:xfrm>
            <a:off x="8703425" y="315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441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D715A-D04B-CA4E-8386-60F04CD76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 b="1" dirty="0"/>
              <a:t>Příklad – pravděpodobnostní modely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5D326E42-453D-934D-B3B4-BAAD3AF8EE5B}"/>
                  </a:ext>
                </a:extLst>
              </p:cNvPr>
              <p:cNvSpPr/>
              <p:nvPr/>
            </p:nvSpPr>
            <p:spPr>
              <a:xfrm>
                <a:off x="251520" y="703189"/>
                <a:ext cx="7632848" cy="3139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cs-CZ" dirty="0"/>
                  <a:t>Dispečink taxislužby registruje požadavky klientů, které přicházejí v náhodných časových okamžicích. Dlouhodobým pozorováním se zjistilo, že průměrná četnost požadavků v průběhu intervalu 20 minut je 2.</a:t>
                </a:r>
              </a:p>
              <a:p>
                <a:pPr marL="342900" lvl="0" indent="-342900">
                  <a:buFont typeface="+mj-lt"/>
                  <a:buAutoNum type="alphaLcParenR" startAt="2"/>
                </a:pPr>
                <a:r>
                  <a:rPr lang="cs-CZ" dirty="0"/>
                  <a:t>Vypočtěte střední hodnotu a rozptyl počtu požadavků za časový interval jedné hodiny.</a:t>
                </a:r>
              </a:p>
              <a:p>
                <a:pPr marL="342900" lvl="0" indent="-342900">
                  <a:buFont typeface="+mj-lt"/>
                  <a:buAutoNum type="alphaLcParenR" startAt="2"/>
                </a:pPr>
                <a:endParaRPr lang="cs-CZ" dirty="0"/>
              </a:p>
              <a:p>
                <a:pPr lvl="1"/>
                <a14:m>
                  <m:oMath xmlns:m="http://schemas.openxmlformats.org/officeDocument/2006/math">
                    <m:r>
                      <a:rPr lang="cs-CZ" i="1">
                        <a:solidFill>
                          <a:srgbClr val="65548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𝜆</m:t>
                    </m:r>
                    <m:r>
                      <a:rPr lang="cs-CZ" b="0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cs-CZ" i="1" dirty="0">
                    <a:solidFill>
                      <a:srgbClr val="65548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za 20 minut</a:t>
                </a:r>
              </a:p>
              <a:p>
                <a:pPr lvl="1"/>
                <a:endParaRPr lang="cs-CZ" i="1" dirty="0">
                  <a:solidFill>
                    <a:srgbClr val="65548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cs-CZ" i="1" dirty="0">
                    <a:solidFill>
                      <a:srgbClr val="65548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Pro t – 1 hodina </a:t>
                </a:r>
              </a:p>
              <a:p>
                <a:pPr lvl="1"/>
                <a:endParaRPr lang="cs-CZ" i="1" dirty="0">
                  <a:solidFill>
                    <a:srgbClr val="65548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d>
                        <m:dPr>
                          <m:ctrlPr>
                            <a:rPr lang="cs-CZ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</m:d>
                      <m:r>
                        <a:rPr lang="cs-CZ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r>
                        <a:rPr lang="cs-CZ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cs-CZ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=2×3=6</m:t>
                      </m:r>
                      <m:r>
                        <a:rPr lang="cs-CZ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cs-CZ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d>
                        <m:dPr>
                          <m:ctrlPr>
                            <a:rPr lang="cs-CZ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</m:d>
                      <m:r>
                        <a:rPr lang="cs-CZ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r>
                        <a:rPr lang="cs-CZ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cs-CZ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=6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5D326E42-453D-934D-B3B4-BAAD3AF8EE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03189"/>
                <a:ext cx="7632848" cy="3139321"/>
              </a:xfrm>
              <a:prstGeom prst="rect">
                <a:avLst/>
              </a:prstGeom>
              <a:blipFill>
                <a:blip r:embed="rId2"/>
                <a:stretch>
                  <a:fillRect l="-664" t="-806" r="-664" b="-12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>
            <a:extLst>
              <a:ext uri="{FF2B5EF4-FFF2-40B4-BE49-F238E27FC236}">
                <a16:creationId xmlns:a16="http://schemas.microsoft.com/office/drawing/2014/main" id="{C6F2A121-9644-A846-BA9C-38FB19672491}"/>
              </a:ext>
            </a:extLst>
          </p:cNvPr>
          <p:cNvSpPr txBox="1"/>
          <p:nvPr/>
        </p:nvSpPr>
        <p:spPr>
          <a:xfrm>
            <a:off x="8703425" y="315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619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D715A-D04B-CA4E-8386-60F04CD76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 b="1" dirty="0"/>
              <a:t>Příklad – pravděpodobnostní modely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5D326E42-453D-934D-B3B4-BAAD3AF8EE5B}"/>
                  </a:ext>
                </a:extLst>
              </p:cNvPr>
              <p:cNvSpPr/>
              <p:nvPr/>
            </p:nvSpPr>
            <p:spPr>
              <a:xfrm>
                <a:off x="0" y="703189"/>
                <a:ext cx="8888156" cy="43620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cs-CZ" sz="1400" dirty="0"/>
                  <a:t>Dispečink taxislužby registruje požadavky klientů, které přicházejí v náhodných časových okamžicích. Dlouhodobým pozorováním se zjistilo, že průměrná četnost požadavků v průběhu intervalu 20 minut je 2.</a:t>
                </a:r>
              </a:p>
              <a:p>
                <a:pPr marL="342900" indent="-342900">
                  <a:buFont typeface="+mj-lt"/>
                  <a:buAutoNum type="alphaLcParenR" startAt="3"/>
                </a:pPr>
                <a:r>
                  <a:rPr lang="cs-CZ" sz="1600" dirty="0"/>
                  <a:t>Vypočtěte pravděpodobnost, že během jedné hodiny dispečink zaregistruje alespoň 3 požadavky?</a:t>
                </a:r>
                <a:r>
                  <a:rPr lang="cs-CZ" sz="1400" dirty="0"/>
                  <a:t> 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𝜆</m:t>
                                  </m:r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𝜆</m:t>
                              </m:r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!</m:t>
                          </m:r>
                        </m:den>
                      </m:f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=2, </m:t>
                      </m:r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=3</m:t>
                      </m:r>
                    </m:oMath>
                  </m:oMathPara>
                </a14:m>
                <a:endParaRPr lang="cs-CZ" sz="1600" dirty="0"/>
              </a:p>
              <a:p>
                <a:pPr lvl="1"/>
                <a:endParaRPr lang="cs-CZ" sz="1600" dirty="0"/>
              </a:p>
              <a:p>
                <a:pPr marL="90488"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cs-CZ" sz="1600" b="0" i="1" smtClean="0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≥3</m:t>
                          </m:r>
                        </m:e>
                      </m:d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1600" b="0" i="1" smtClean="0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1600" b="0" i="1" smtClean="0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d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1600" b="0" i="1" smtClean="0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d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+…………=</m:t>
                      </m:r>
                    </m:oMath>
                  </m:oMathPara>
                </a14:m>
                <a:endParaRPr lang="cs-CZ" sz="1600" b="0" i="1" dirty="0">
                  <a:solidFill>
                    <a:srgbClr val="65548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90488" lvl="1"/>
                <a:endParaRPr lang="cs-CZ" sz="1600" b="0" i="1" dirty="0">
                  <a:solidFill>
                    <a:srgbClr val="65548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90488" lvl="1"/>
                <a:r>
                  <a:rPr lang="cs-CZ" sz="1600" b="0" dirty="0">
                    <a:solidFill>
                      <a:srgbClr val="655481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1−</m:t>
                    </m:r>
                    <m:r>
                      <a:rPr lang="cs-CZ" sz="1600" b="0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cs-CZ" sz="1600" b="0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cs-CZ" sz="1600" b="0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cs-CZ" sz="1600" b="0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≤2</m:t>
                        </m:r>
                      </m:e>
                    </m:d>
                    <m:r>
                      <a:rPr lang="cs-CZ" sz="1600" b="0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=1−</m:t>
                    </m:r>
                    <m:d>
                      <m:dPr>
                        <m:begChr m:val="["/>
                        <m:endChr m:val="]"/>
                        <m:ctrlPr>
                          <a:rPr lang="cs-CZ" sz="1600" b="0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cs-CZ" sz="1600" b="0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cs-CZ" sz="1600" b="0" i="1" smtClean="0">
                                <a:solidFill>
                                  <a:srgbClr val="65548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cs-CZ" sz="1600" b="0" i="1" smtClean="0">
                                <a:solidFill>
                                  <a:srgbClr val="65548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cs-CZ" sz="1600" b="0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cs-CZ" sz="1600" b="0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cs-CZ" sz="1600" b="0" i="1" smtClean="0">
                                <a:solidFill>
                                  <a:srgbClr val="65548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cs-CZ" sz="1600" b="0" i="1" smtClean="0">
                                <a:solidFill>
                                  <a:srgbClr val="65548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cs-CZ" sz="1600" b="0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cs-CZ" sz="1600" b="0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cs-CZ" sz="1600" b="0" i="1" smtClean="0">
                                <a:solidFill>
                                  <a:srgbClr val="65548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cs-CZ" sz="1600" b="0" i="1" smtClean="0">
                                <a:solidFill>
                                  <a:srgbClr val="65548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d>
                      </m:e>
                    </m:d>
                    <m:r>
                      <a:rPr lang="cs-CZ" sz="1600" b="0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cs-CZ" sz="1600" b="0" dirty="0">
                  <a:solidFill>
                    <a:srgbClr val="655481"/>
                  </a:solidFill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90488" lvl="1"/>
                <a:endParaRPr lang="cs-CZ" sz="1600" dirty="0"/>
              </a:p>
              <a:p>
                <a:pPr marL="90488"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=1−[</m:t>
                      </m:r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600" b="0" i="1" smtClean="0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cs-CZ" sz="1600" b="0" i="1" smtClean="0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cs-CZ" sz="1600" b="0" i="1" smtClean="0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600" b="0" i="1" smtClean="0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2|</m:t>
                          </m:r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1−</m:t>
                      </m:r>
                      <m:d>
                        <m:dPr>
                          <m:ctrlPr>
                            <a:rPr lang="cs-CZ" sz="1600" b="0" i="1" smtClean="0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600" i="1">
                                          <a:solidFill>
                                            <a:srgbClr val="65548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600" i="1">
                                          <a:solidFill>
                                            <a:srgbClr val="65548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2×3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−2×3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0!</m:t>
                              </m:r>
                            </m:den>
                          </m:f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600" i="1">
                                          <a:solidFill>
                                            <a:srgbClr val="65548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600" i="1">
                                          <a:solidFill>
                                            <a:srgbClr val="65548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6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1!</m:t>
                              </m:r>
                            </m:den>
                          </m:f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600" i="1">
                                          <a:solidFill>
                                            <a:srgbClr val="65548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600" i="1">
                                          <a:solidFill>
                                            <a:srgbClr val="65548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6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2!</m:t>
                              </m:r>
                            </m:den>
                          </m:f>
                        </m:e>
                      </m:d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160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1−</m:t>
                      </m:r>
                      <m:d>
                        <m:dPr>
                          <m:ctrlPr>
                            <a:rPr lang="cs-CZ" sz="1600" b="0" i="1" smtClean="0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sSup>
                                <m:sSupPr>
                                  <m:ctrlP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36</m:t>
                              </m:r>
                              <m:sSup>
                                <m:sSupPr>
                                  <m:ctrlP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cs-CZ" sz="1600" i="1">
                                      <a:solidFill>
                                        <a:srgbClr val="65548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cs-CZ" sz="1600" b="0" i="1" dirty="0">
                  <a:solidFill>
                    <a:srgbClr val="65548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90488" lvl="1"/>
                <a:endParaRPr lang="cs-CZ" sz="1600" b="0" i="1" dirty="0">
                  <a:solidFill>
                    <a:srgbClr val="65548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90488"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1600" i="1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1−</m:t>
                      </m:r>
                      <m:d>
                        <m:dPr>
                          <m:ctrlP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−6</m:t>
                              </m:r>
                            </m:sup>
                          </m:sSup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+6</m:t>
                          </m:r>
                          <m:sSup>
                            <m:sSupPr>
                              <m:ctrlP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−6</m:t>
                              </m:r>
                            </m:sup>
                          </m:sSup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cs-CZ" sz="1600" b="0" i="1" smtClean="0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18</m:t>
                          </m:r>
                          <m:sSup>
                            <m:sSupPr>
                              <m:ctrlP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1600" i="1">
                                  <a:solidFill>
                                    <a:srgbClr val="65548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−6</m:t>
                              </m:r>
                            </m:sup>
                          </m:sSup>
                        </m:e>
                      </m:d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−6</m:t>
                          </m:r>
                        </m:sup>
                      </m:sSup>
                      <m:d>
                        <m:dPr>
                          <m:ctrlPr>
                            <a:rPr lang="cs-CZ" sz="1600" b="0" i="1" smtClean="0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1+6+18</m:t>
                          </m:r>
                        </m:e>
                      </m:d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=1−25</m:t>
                      </m:r>
                      <m:sSup>
                        <m:sSupPr>
                          <m:ctrlP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1600" i="1">
                              <a:solidFill>
                                <a:srgbClr val="65548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−6</m:t>
                          </m:r>
                        </m:sup>
                      </m:sSup>
                      <m:r>
                        <a:rPr lang="cs-CZ" sz="1600" b="0" i="1" smtClean="0">
                          <a:solidFill>
                            <a:srgbClr val="65548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=0,94</m:t>
                      </m:r>
                    </m:oMath>
                  </m:oMathPara>
                </a14:m>
                <a:endParaRPr lang="cs-CZ" sz="1600" dirty="0"/>
              </a:p>
              <a:p>
                <a:pPr marL="90488" lvl="1"/>
                <a:endParaRPr lang="cs-CZ" sz="1600" dirty="0"/>
              </a:p>
            </p:txBody>
          </p:sp>
        </mc:Choice>
        <mc:Fallback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5D326E42-453D-934D-B3B4-BAAD3AF8EE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03189"/>
                <a:ext cx="8888156" cy="4362092"/>
              </a:xfrm>
              <a:prstGeom prst="rect">
                <a:avLst/>
              </a:prstGeom>
              <a:blipFill>
                <a:blip r:embed="rId2"/>
                <a:stretch>
                  <a:fillRect l="-286" t="-291" r="-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>
            <a:extLst>
              <a:ext uri="{FF2B5EF4-FFF2-40B4-BE49-F238E27FC236}">
                <a16:creationId xmlns:a16="http://schemas.microsoft.com/office/drawing/2014/main" id="{C6F2A121-9644-A846-BA9C-38FB19672491}"/>
              </a:ext>
            </a:extLst>
          </p:cNvPr>
          <p:cNvSpPr txBox="1"/>
          <p:nvPr/>
        </p:nvSpPr>
        <p:spPr>
          <a:xfrm>
            <a:off x="8703425" y="315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851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D715A-D04B-CA4E-8386-60F04CD7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– popisná statistika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6E37E5F-E524-284E-9627-6081B0F35F8B}"/>
              </a:ext>
            </a:extLst>
          </p:cNvPr>
          <p:cNvSpPr txBox="1"/>
          <p:nvPr/>
        </p:nvSpPr>
        <p:spPr>
          <a:xfrm>
            <a:off x="251520" y="1131590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Mezi osmi pracovníky firmy Racek a spol. byl proveden průzkum s cílem zjistit vzdálenost ujetou při dojíždění do práce a zpět:</a:t>
            </a:r>
          </a:p>
          <a:p>
            <a:endParaRPr lang="cs-CZ" sz="2400" dirty="0"/>
          </a:p>
          <a:p>
            <a:pPr algn="ctr"/>
            <a:r>
              <a:rPr lang="cs-CZ" sz="2400" dirty="0"/>
              <a:t>45; 55; 25; 50; 35; 45; 5; 20</a:t>
            </a:r>
          </a:p>
          <a:p>
            <a:endParaRPr lang="cs-CZ" sz="2400" dirty="0"/>
          </a:p>
          <a:p>
            <a:r>
              <a:rPr lang="cs-CZ" sz="2400" dirty="0"/>
              <a:t>Vypočtěte průměr, medián, modus, rozptyl, směrodatnou odchylku.</a:t>
            </a:r>
          </a:p>
        </p:txBody>
      </p:sp>
    </p:spTree>
    <p:extLst>
      <p:ext uri="{BB962C8B-B14F-4D97-AF65-F5344CB8AC3E}">
        <p14:creationId xmlns:p14="http://schemas.microsoft.com/office/powerpoint/2010/main" val="100721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D715A-D04B-CA4E-8386-60F04CD7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– popisná statistika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ulka 4">
                <a:extLst>
                  <a:ext uri="{FF2B5EF4-FFF2-40B4-BE49-F238E27FC236}">
                    <a16:creationId xmlns:a16="http://schemas.microsoft.com/office/drawing/2014/main" id="{BBCCB2E6-A912-3846-9956-2C3B12CCEA6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3848" y="843558"/>
              <a:ext cx="3156024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51768">
                      <a:extLst>
                        <a:ext uri="{9D8B030D-6E8A-4147-A177-3AD203B41FA5}">
                          <a16:colId xmlns:a16="http://schemas.microsoft.com/office/drawing/2014/main" val="151471047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1150900653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120978535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52288908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cs-CZ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i="1" dirty="0" err="1"/>
                            <a:t>x</a:t>
                          </a:r>
                          <a:r>
                            <a:rPr lang="cs-CZ" i="1" baseline="-25000" dirty="0" err="1"/>
                            <a:t>i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i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x</a:t>
                          </a:r>
                          <a:r>
                            <a:rPr lang="cs-CZ" b="1" i="1" baseline="-25000" dirty="0" err="1">
                              <a:solidFill>
                                <a:schemeClr val="bg1"/>
                              </a:solidFill>
                              <a:latin typeface="+mn-lt"/>
                            </a:rPr>
                            <a:t>i</a:t>
                          </a:r>
                          <a:r>
                            <a:rPr lang="cs-CZ" b="1" i="1" baseline="-25000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 </a:t>
                          </a:r>
                          <a:r>
                            <a:rPr lang="cs-CZ" b="1" i="1" baseline="0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-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cs-CZ" sz="18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18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oMath>
                          </a14:m>
                          <a:endParaRPr lang="cs-CZ" b="1" i="1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(</a:t>
                          </a:r>
                          <a:r>
                            <a:rPr lang="cs-CZ" b="1" i="1" dirty="0" err="1">
                              <a:solidFill>
                                <a:schemeClr val="bg1"/>
                              </a:solidFill>
                              <a:latin typeface="+mn-lt"/>
                            </a:rPr>
                            <a:t>x</a:t>
                          </a:r>
                          <a:r>
                            <a:rPr lang="cs-CZ" b="1" i="1" baseline="-25000" dirty="0" err="1">
                              <a:solidFill>
                                <a:schemeClr val="bg1"/>
                              </a:solidFill>
                              <a:latin typeface="+mn-lt"/>
                            </a:rPr>
                            <a:t>i</a:t>
                          </a:r>
                          <a:r>
                            <a:rPr lang="cs-CZ" b="1" i="1" baseline="-25000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 </a:t>
                          </a:r>
                          <a:r>
                            <a:rPr lang="cs-CZ" b="1" i="1" baseline="0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-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cs-CZ" sz="18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18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oMath>
                          </a14:m>
                          <a:r>
                            <a:rPr lang="cs-CZ" dirty="0"/>
                            <a:t>)</a:t>
                          </a:r>
                          <a:r>
                            <a:rPr lang="cs-CZ" baseline="30000" dirty="0"/>
                            <a:t>2</a:t>
                          </a:r>
                          <a:endParaRPr lang="cs-CZ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89008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95700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55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400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865842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-10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498941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225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94312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3761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7513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-30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900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656110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-15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225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428918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Suma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280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2050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74595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ulka 4">
                <a:extLst>
                  <a:ext uri="{FF2B5EF4-FFF2-40B4-BE49-F238E27FC236}">
                    <a16:creationId xmlns:a16="http://schemas.microsoft.com/office/drawing/2014/main" id="{BBCCB2E6-A912-3846-9956-2C3B12CCEA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7523933"/>
                  </p:ext>
                </p:extLst>
              </p:nvPr>
            </p:nvGraphicFramePr>
            <p:xfrm>
              <a:off x="263848" y="843558"/>
              <a:ext cx="3156024" cy="3708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51768">
                      <a:extLst>
                        <a:ext uri="{9D8B030D-6E8A-4147-A177-3AD203B41FA5}">
                          <a16:colId xmlns:a16="http://schemas.microsoft.com/office/drawing/2014/main" val="151471047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1150900653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120978535"/>
                        </a:ext>
                      </a:extLst>
                    </a:gridCol>
                    <a:gridCol w="936104">
                      <a:extLst>
                        <a:ext uri="{9D8B030D-6E8A-4147-A177-3AD203B41FA5}">
                          <a16:colId xmlns:a16="http://schemas.microsoft.com/office/drawing/2014/main" val="52288908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cs-CZ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i="1" dirty="0" err="1"/>
                            <a:t>x</a:t>
                          </a:r>
                          <a:r>
                            <a:rPr lang="cs-CZ" i="1" baseline="-25000" dirty="0" err="1"/>
                            <a:t>i</a:t>
                          </a:r>
                          <a:endParaRPr lang="cs-C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>
                          <a:blip r:embed="rId2"/>
                          <a:stretch>
                            <a:fillRect l="-208772" t="-6897" r="-133333" b="-9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>
                          <a:blip r:embed="rId2"/>
                          <a:stretch>
                            <a:fillRect l="-237838" t="-6897" r="-2703" b="-9344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89008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95700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55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400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865842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-10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498941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225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94312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37615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100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7513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-30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900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656110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-15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225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428918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Suma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280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/>
                            <a:t>2050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74595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3B6BFC01-BCD7-3F49-9FDD-1635E63751D5}"/>
                  </a:ext>
                </a:extLst>
              </p:cNvPr>
              <p:cNvSpPr txBox="1"/>
              <p:nvPr/>
            </p:nvSpPr>
            <p:spPr>
              <a:xfrm>
                <a:off x="3419872" y="844972"/>
                <a:ext cx="4118115" cy="34353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280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=35</m:t>
                      </m:r>
                    </m:oMath>
                  </m:oMathPara>
                </a14:m>
                <a:endParaRPr lang="cs-CZ" b="0" dirty="0">
                  <a:solidFill>
                    <a:srgbClr val="00000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cs-CZ" b="0" dirty="0">
                  <a:solidFill>
                    <a:srgbClr val="00000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35+45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=40</m:t>
                      </m:r>
                    </m:oMath>
                  </m:oMathPara>
                </a14:m>
                <a:endParaRPr lang="cs-CZ" b="0" dirty="0">
                  <a:solidFill>
                    <a:srgbClr val="00000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cs-CZ" b="0" dirty="0">
                  <a:solidFill>
                    <a:srgbClr val="00000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=45</m:t>
                      </m:r>
                    </m:oMath>
                  </m:oMathPara>
                </a14:m>
                <a:endParaRPr lang="cs-CZ" b="0" dirty="0">
                  <a:solidFill>
                    <a:srgbClr val="00000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cs-CZ" b="0" dirty="0">
                  <a:solidFill>
                    <a:srgbClr val="00000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cs-CZ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cs-CZ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cs-CZ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cs-CZ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nary>
                        </m:num>
                        <m:den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2050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=292,86</m:t>
                      </m:r>
                    </m:oMath>
                  </m:oMathPara>
                </a14:m>
                <a:endParaRPr lang="cs-CZ" b="0" dirty="0">
                  <a:solidFill>
                    <a:srgbClr val="00000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cs-CZ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292,86</m:t>
                          </m:r>
                        </m:e>
                      </m:rad>
                      <m:r>
                        <a:rPr lang="cs-CZ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=17,11</m:t>
                      </m:r>
                    </m:oMath>
                  </m:oMathPara>
                </a14:m>
                <a:endParaRPr lang="cs-CZ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3B6BFC01-BCD7-3F49-9FDD-1635E6375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844972"/>
                <a:ext cx="4118115" cy="34353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787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D715A-D04B-CA4E-8386-60F04CD7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– kombinatorika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5D326E42-453D-934D-B3B4-BAAD3AF8EE5B}"/>
                  </a:ext>
                </a:extLst>
              </p:cNvPr>
              <p:cNvSpPr/>
              <p:nvPr/>
            </p:nvSpPr>
            <p:spPr>
              <a:xfrm>
                <a:off x="218162" y="703189"/>
                <a:ext cx="7882230" cy="39714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Kolik 7-místných telefonních čísel může přidělit správa telekomunikací v jednom tranzitním okruhu, pokud je tento okruh identifikován konkrétní číslicí na prvním místě?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Hledáme čísla </a:t>
                </a:r>
                <a:r>
                  <a:rPr lang="cs-CZ" dirty="0" err="1"/>
                  <a:t>Txxxxxx</a:t>
                </a:r>
                <a:r>
                  <a:rPr lang="cs-CZ" dirty="0"/>
                  <a:t> – T je stanoveno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Záleží na pořadí (rozdíl mezi T123456 a T234561) =&gt; Variace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za </a:t>
                </a:r>
                <a:r>
                  <a:rPr lang="cs-CZ" dirty="0" err="1"/>
                  <a:t>x</a:t>
                </a:r>
                <a:r>
                  <a:rPr lang="cs-CZ" dirty="0"/>
                  <a:t> lze dosadit 0, 1, … 9 =&gt; </a:t>
                </a:r>
                <a:r>
                  <a:rPr lang="cs-CZ" i="1" dirty="0"/>
                  <a:t>n = 10</a:t>
                </a:r>
                <a:r>
                  <a:rPr lang="cs-CZ" dirty="0"/>
                  <a:t>; čísla se mohou opakovat (T000001 …)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cs-CZ" dirty="0"/>
                  <a:t>Variace s opakováním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cs-CZ" i="1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cs-CZ" i="1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cs-CZ" i="1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cs-CZ" i="1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  <m:r>
                      <a:rPr lang="cs-CZ" i="1">
                        <a:solidFill>
                          <a:srgbClr val="65548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lang="cs-CZ" i="1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cs-CZ" dirty="0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cs-CZ" i="1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b>
                      <m:sup>
                        <m:r>
                          <a:rPr lang="cs-CZ" i="1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  <m:r>
                      <a:rPr lang="cs-CZ" i="1">
                        <a:solidFill>
                          <a:srgbClr val="65548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(10)=</m:t>
                    </m:r>
                    <m:sSup>
                      <m:sSupPr>
                        <m:ctrlPr>
                          <a:rPr lang="cs-CZ" i="1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cs-CZ" i="1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5D326E42-453D-934D-B3B4-BAAD3AF8EE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62" y="703189"/>
                <a:ext cx="7882230" cy="3971408"/>
              </a:xfrm>
              <a:prstGeom prst="rect">
                <a:avLst/>
              </a:prstGeom>
              <a:blipFill>
                <a:blip r:embed="rId2"/>
                <a:stretch>
                  <a:fillRect l="-644" t="-637" r="-1127" b="-9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215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D715A-D04B-CA4E-8386-60F04CD7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– pravděpodobnost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D326E42-453D-934D-B3B4-BAAD3AF8EE5B}"/>
              </a:ext>
            </a:extLst>
          </p:cNvPr>
          <p:cNvSpPr/>
          <p:nvPr/>
        </p:nvSpPr>
        <p:spPr>
          <a:xfrm>
            <a:off x="-1" y="703189"/>
            <a:ext cx="870342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U 500 obyvatel města byla sledována zaměstnanost. Výsledky šetření byly rozděleny podle věku a zaměstnanosti dotázaných. Tabulka shrnuje četnosti jednotlivých kategorií:</a:t>
            </a:r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r>
              <a:rPr lang="cs-CZ" dirty="0"/>
              <a:t>Vypočtěte následující pravděpodobnosti:</a:t>
            </a:r>
          </a:p>
          <a:p>
            <a:pPr marL="342900" lvl="0" indent="-342900">
              <a:buFont typeface="+mj-lt"/>
              <a:buAutoNum type="alphaLcParenR"/>
            </a:pPr>
            <a:r>
              <a:rPr lang="cs-CZ" dirty="0"/>
              <a:t>Pravděpodobnost, že je náhodně vybraný občan je zaměstnán, pokud jsme vybírali z kategorie do 40 let.</a:t>
            </a:r>
          </a:p>
          <a:p>
            <a:pPr marL="342900" lvl="0" indent="-342900">
              <a:buFont typeface="+mj-lt"/>
              <a:buAutoNum type="alphaLcParenR"/>
            </a:pPr>
            <a:r>
              <a:rPr lang="cs-CZ" dirty="0"/>
              <a:t>Pravděpodobnost, že náhodně vybraný občan je starší 40 a více let, pokud jsme vybírali z kategorie nezaměstnaných do 6 měsíc.</a:t>
            </a:r>
          </a:p>
          <a:p>
            <a:endParaRPr lang="cs-CZ" sz="16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7BA8A25-CAE7-5C4A-A7DA-F1AEF1A6E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11216"/>
              </p:ext>
            </p:extLst>
          </p:nvPr>
        </p:nvGraphicFramePr>
        <p:xfrm>
          <a:off x="125759" y="1419622"/>
          <a:ext cx="8451904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381">
                  <a:extLst>
                    <a:ext uri="{9D8B030D-6E8A-4147-A177-3AD203B41FA5}">
                      <a16:colId xmlns:a16="http://schemas.microsoft.com/office/drawing/2014/main" val="3100512350"/>
                    </a:ext>
                  </a:extLst>
                </a:gridCol>
                <a:gridCol w="1436824">
                  <a:extLst>
                    <a:ext uri="{9D8B030D-6E8A-4147-A177-3AD203B41FA5}">
                      <a16:colId xmlns:a16="http://schemas.microsoft.com/office/drawing/2014/main" val="2046497311"/>
                    </a:ext>
                  </a:extLst>
                </a:gridCol>
                <a:gridCol w="2633435">
                  <a:extLst>
                    <a:ext uri="{9D8B030D-6E8A-4147-A177-3AD203B41FA5}">
                      <a16:colId xmlns:a16="http://schemas.microsoft.com/office/drawing/2014/main" val="740652582"/>
                    </a:ext>
                  </a:extLst>
                </a:gridCol>
                <a:gridCol w="2691264">
                  <a:extLst>
                    <a:ext uri="{9D8B030D-6E8A-4147-A177-3AD203B41FA5}">
                      <a16:colId xmlns:a16="http://schemas.microsoft.com/office/drawing/2014/main" val="126321770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457200" algn="ctr"/>
                      <a:r>
                        <a:rPr lang="cs-CZ" sz="1600" dirty="0">
                          <a:effectLst/>
                        </a:rPr>
                        <a:t>Zaměstnanost obyvatel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227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938" indent="0" algn="ctr">
                        <a:tabLst/>
                      </a:pPr>
                      <a:r>
                        <a:rPr lang="cs-CZ" sz="1600" dirty="0">
                          <a:effectLst/>
                        </a:rPr>
                        <a:t>Věk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938" indent="0" algn="ctr">
                        <a:tabLst/>
                      </a:pPr>
                      <a:r>
                        <a:rPr lang="cs-CZ" sz="1600" dirty="0">
                          <a:effectLst/>
                        </a:rPr>
                        <a:t>Zaměstnaný/á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9213" indent="0" algn="ctr">
                        <a:tabLst/>
                      </a:pPr>
                      <a:r>
                        <a:rPr lang="cs-CZ" sz="1600" dirty="0">
                          <a:effectLst/>
                        </a:rPr>
                        <a:t>Nezaměstnaný/á do 6 měsíců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9213" indent="0" algn="ctr">
                        <a:tabLst/>
                      </a:pPr>
                      <a:r>
                        <a:rPr lang="cs-CZ" sz="1600" dirty="0">
                          <a:effectLst/>
                        </a:rPr>
                        <a:t>Nezaměstnaný/á déle než 6 měsíců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038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938" indent="0" algn="l">
                        <a:tabLst/>
                      </a:pPr>
                      <a:r>
                        <a:rPr lang="cs-CZ" sz="1600" dirty="0">
                          <a:effectLst/>
                        </a:rPr>
                        <a:t>do 40 let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cs-CZ" sz="1600" dirty="0">
                          <a:effectLst/>
                        </a:rPr>
                        <a:t>125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488" indent="0" algn="ctr">
                        <a:tabLst/>
                      </a:pPr>
                      <a:r>
                        <a:rPr lang="cs-CZ" sz="1600" dirty="0">
                          <a:effectLst/>
                        </a:rPr>
                        <a:t>75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cs-CZ" sz="1600">
                          <a:effectLst/>
                        </a:rPr>
                        <a:t>25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3865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938" indent="0" algn="l">
                        <a:tabLst/>
                      </a:pPr>
                      <a:r>
                        <a:rPr lang="cs-CZ" sz="1600" dirty="0">
                          <a:effectLst/>
                        </a:rPr>
                        <a:t>40 a více let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cs-CZ" sz="1600" dirty="0">
                          <a:effectLst/>
                        </a:rPr>
                        <a:t>150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9213" indent="0" algn="ctr">
                        <a:tabLst/>
                      </a:pPr>
                      <a:r>
                        <a:rPr lang="cs-CZ" sz="1600" dirty="0">
                          <a:effectLst/>
                        </a:rPr>
                        <a:t>50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cs-CZ" sz="1600" dirty="0">
                          <a:effectLst/>
                        </a:rPr>
                        <a:t>75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5456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83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D715A-D04B-CA4E-8386-60F04CD7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– pravděpodobnost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5D326E42-453D-934D-B3B4-BAAD3AF8EE5B}"/>
                  </a:ext>
                </a:extLst>
              </p:cNvPr>
              <p:cNvSpPr/>
              <p:nvPr/>
            </p:nvSpPr>
            <p:spPr>
              <a:xfrm>
                <a:off x="-1" y="703189"/>
                <a:ext cx="8703425" cy="49128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cs-CZ" sz="1600" dirty="0"/>
              </a:p>
              <a:p>
                <a:endParaRPr lang="cs-CZ" sz="1600" dirty="0"/>
              </a:p>
              <a:p>
                <a:endParaRPr lang="cs-CZ" sz="1600" dirty="0"/>
              </a:p>
              <a:p>
                <a:endParaRPr lang="cs-CZ" sz="1600" dirty="0"/>
              </a:p>
              <a:p>
                <a:endParaRPr lang="cs-CZ" sz="1600" dirty="0"/>
              </a:p>
              <a:p>
                <a:endParaRPr lang="cs-CZ" dirty="0"/>
              </a:p>
              <a:p>
                <a:pPr marL="342900" lvl="0" indent="-342900">
                  <a:buFont typeface="+mj-lt"/>
                  <a:buAutoNum type="alphaLcParenR"/>
                </a:pPr>
                <a:r>
                  <a:rPr lang="cs-CZ" dirty="0"/>
                  <a:t>Pravděpodobnost, že je náhodně vybraný občan je zaměstnán, pokud jsme vybírali z kategorie do 40 let.</a:t>
                </a:r>
              </a:p>
              <a:p>
                <a:pPr lvl="0"/>
                <a:r>
                  <a:rPr lang="cs-CZ" dirty="0"/>
                  <a:t>	Pravděpodobnost – relativní četnost</a:t>
                </a:r>
              </a:p>
              <a:p>
                <a:pPr lvl="0"/>
                <a:r>
                  <a:rPr lang="cs-CZ" dirty="0"/>
                  <a:t>	Podíl z kategorie 40 let, zaměstnán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125+75+25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225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=0,56, 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𝑡𝑒𝑑𝑦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56 %</m:t>
                      </m:r>
                    </m:oMath>
                  </m:oMathPara>
                </a14:m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5D326E42-453D-934D-B3B4-BAAD3AF8EE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703189"/>
                <a:ext cx="8703425" cy="4912883"/>
              </a:xfrm>
              <a:prstGeom prst="rect">
                <a:avLst/>
              </a:prstGeom>
              <a:blipFill>
                <a:blip r:embed="rId2"/>
                <a:stretch>
                  <a:fillRect l="-4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7BA8A25-CAE7-5C4A-A7DA-F1AEF1A6E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228205"/>
              </p:ext>
            </p:extLst>
          </p:nvPr>
        </p:nvGraphicFramePr>
        <p:xfrm>
          <a:off x="179512" y="784172"/>
          <a:ext cx="6912768" cy="975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1722">
                  <a:extLst>
                    <a:ext uri="{9D8B030D-6E8A-4147-A177-3AD203B41FA5}">
                      <a16:colId xmlns:a16="http://schemas.microsoft.com/office/drawing/2014/main" val="3100512350"/>
                    </a:ext>
                  </a:extLst>
                </a:gridCol>
                <a:gridCol w="1318964">
                  <a:extLst>
                    <a:ext uri="{9D8B030D-6E8A-4147-A177-3AD203B41FA5}">
                      <a16:colId xmlns:a16="http://schemas.microsoft.com/office/drawing/2014/main" val="2046497311"/>
                    </a:ext>
                  </a:extLst>
                </a:gridCol>
                <a:gridCol w="1809834">
                  <a:extLst>
                    <a:ext uri="{9D8B030D-6E8A-4147-A177-3AD203B41FA5}">
                      <a16:colId xmlns:a16="http://schemas.microsoft.com/office/drawing/2014/main" val="74065258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26321770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457200" algn="ctr"/>
                      <a:r>
                        <a:rPr lang="cs-CZ" sz="1600" dirty="0">
                          <a:effectLst/>
                        </a:rPr>
                        <a:t>Zaměstnanost obyvatel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227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938" indent="0" algn="ctr">
                        <a:tabLst/>
                      </a:pPr>
                      <a:r>
                        <a:rPr lang="cs-CZ" sz="1600" dirty="0">
                          <a:effectLst/>
                        </a:rPr>
                        <a:t>Věk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938" indent="0" algn="ctr">
                        <a:tabLst/>
                      </a:pPr>
                      <a:r>
                        <a:rPr lang="cs-CZ" sz="1600" dirty="0">
                          <a:effectLst/>
                        </a:rPr>
                        <a:t>Zaměstnaný/á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9213" indent="0" algn="ctr">
                        <a:tabLst/>
                      </a:pPr>
                      <a:r>
                        <a:rPr lang="cs-CZ" sz="1600" dirty="0" err="1">
                          <a:effectLst/>
                        </a:rPr>
                        <a:t>Nezam</a:t>
                      </a:r>
                      <a:r>
                        <a:rPr lang="cs-CZ" sz="1600" dirty="0">
                          <a:effectLst/>
                        </a:rPr>
                        <a:t>. &lt; 6 měsíců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9213" indent="0" algn="ctr">
                        <a:tabLst/>
                      </a:pPr>
                      <a:r>
                        <a:rPr lang="cs-CZ" sz="1600" dirty="0" err="1">
                          <a:effectLst/>
                        </a:rPr>
                        <a:t>Nezam</a:t>
                      </a:r>
                      <a:r>
                        <a:rPr lang="cs-CZ" sz="1600" dirty="0">
                          <a:effectLst/>
                        </a:rPr>
                        <a:t>. &gt; 6 měsíců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038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938" indent="0" algn="l">
                        <a:tabLst/>
                      </a:pPr>
                      <a:r>
                        <a:rPr lang="cs-CZ" sz="1600" dirty="0">
                          <a:effectLst/>
                        </a:rPr>
                        <a:t>do 40 let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cs-CZ" sz="1600" dirty="0">
                          <a:effectLst/>
                        </a:rPr>
                        <a:t>125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488" indent="0" algn="ctr">
                        <a:tabLst/>
                      </a:pPr>
                      <a:r>
                        <a:rPr lang="cs-CZ" sz="1600" dirty="0">
                          <a:effectLst/>
                        </a:rPr>
                        <a:t>75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cs-CZ" sz="1600" dirty="0">
                          <a:effectLst/>
                        </a:rPr>
                        <a:t>25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3865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938" indent="0" algn="l">
                        <a:tabLst/>
                      </a:pPr>
                      <a:r>
                        <a:rPr lang="cs-CZ" sz="1600" dirty="0">
                          <a:effectLst/>
                        </a:rPr>
                        <a:t>40 a více let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cs-CZ" sz="1600" dirty="0">
                          <a:effectLst/>
                        </a:rPr>
                        <a:t>150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9213" indent="0" algn="ctr">
                        <a:tabLst/>
                      </a:pPr>
                      <a:r>
                        <a:rPr lang="cs-CZ" sz="1600" dirty="0">
                          <a:effectLst/>
                        </a:rPr>
                        <a:t>50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cs-CZ" sz="1600" dirty="0">
                          <a:effectLst/>
                        </a:rPr>
                        <a:t>75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5456032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C6F2A121-9644-A846-BA9C-38FB19672491}"/>
              </a:ext>
            </a:extLst>
          </p:cNvPr>
          <p:cNvSpPr txBox="1"/>
          <p:nvPr/>
        </p:nvSpPr>
        <p:spPr>
          <a:xfrm>
            <a:off x="8703425" y="315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787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D715A-D04B-CA4E-8386-60F04CD7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– pravděpodobnost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5D326E42-453D-934D-B3B4-BAAD3AF8EE5B}"/>
                  </a:ext>
                </a:extLst>
              </p:cNvPr>
              <p:cNvSpPr/>
              <p:nvPr/>
            </p:nvSpPr>
            <p:spPr>
              <a:xfrm>
                <a:off x="-1" y="703189"/>
                <a:ext cx="8703425" cy="4316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cs-CZ" sz="1600" dirty="0"/>
              </a:p>
              <a:p>
                <a:endParaRPr lang="cs-CZ" sz="1600" dirty="0"/>
              </a:p>
              <a:p>
                <a:endParaRPr lang="cs-CZ" sz="1600" dirty="0"/>
              </a:p>
              <a:p>
                <a:endParaRPr lang="cs-CZ" sz="1600" dirty="0"/>
              </a:p>
              <a:p>
                <a:endParaRPr lang="cs-CZ" sz="1600" dirty="0"/>
              </a:p>
              <a:p>
                <a:endParaRPr lang="cs-CZ" sz="1600" dirty="0"/>
              </a:p>
              <a:p>
                <a:pPr marL="342900" indent="-342900">
                  <a:buFont typeface="+mj-lt"/>
                  <a:buAutoNum type="alphaLcParenR" startAt="2"/>
                </a:pPr>
                <a:r>
                  <a:rPr lang="cs-CZ" dirty="0"/>
                  <a:t>Pravděpodobnost, že náhodně vybraný občan je starší 40 a více let, pokud jsme vybírali z kategorie nezaměstnaných do 6 měsíc.</a:t>
                </a:r>
              </a:p>
              <a:p>
                <a:pPr lvl="0"/>
                <a:r>
                  <a:rPr lang="cs-CZ" dirty="0"/>
                  <a:t>	Pravděpodobnost – relativní četnost</a:t>
                </a:r>
              </a:p>
              <a:p>
                <a:pPr lvl="0"/>
                <a:r>
                  <a:rPr lang="cs-CZ" dirty="0"/>
                  <a:t>	Podíl z kategorie nezaměstnaných do 6 měsíců, občan je starší 40 let</a:t>
                </a:r>
              </a:p>
              <a:p>
                <a:pPr lvl="0"/>
                <a:endParaRPr lang="cs-CZ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75+50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𝑡𝑒𝑑𝑦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 40 %</m:t>
                      </m:r>
                    </m:oMath>
                  </m:oMathPara>
                </a14:m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5D326E42-453D-934D-B3B4-BAAD3AF8EE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703189"/>
                <a:ext cx="8703425" cy="4316246"/>
              </a:xfrm>
              <a:prstGeom prst="rect">
                <a:avLst/>
              </a:prstGeom>
              <a:blipFill>
                <a:blip r:embed="rId2"/>
                <a:stretch>
                  <a:fillRect l="-4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7BA8A25-CAE7-5C4A-A7DA-F1AEF1A6E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837502"/>
              </p:ext>
            </p:extLst>
          </p:nvPr>
        </p:nvGraphicFramePr>
        <p:xfrm>
          <a:off x="179512" y="784172"/>
          <a:ext cx="6912768" cy="975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1722">
                  <a:extLst>
                    <a:ext uri="{9D8B030D-6E8A-4147-A177-3AD203B41FA5}">
                      <a16:colId xmlns:a16="http://schemas.microsoft.com/office/drawing/2014/main" val="3100512350"/>
                    </a:ext>
                  </a:extLst>
                </a:gridCol>
                <a:gridCol w="1318964">
                  <a:extLst>
                    <a:ext uri="{9D8B030D-6E8A-4147-A177-3AD203B41FA5}">
                      <a16:colId xmlns:a16="http://schemas.microsoft.com/office/drawing/2014/main" val="2046497311"/>
                    </a:ext>
                  </a:extLst>
                </a:gridCol>
                <a:gridCol w="1809834">
                  <a:extLst>
                    <a:ext uri="{9D8B030D-6E8A-4147-A177-3AD203B41FA5}">
                      <a16:colId xmlns:a16="http://schemas.microsoft.com/office/drawing/2014/main" val="74065258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26321770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457200" algn="ctr"/>
                      <a:r>
                        <a:rPr lang="cs-CZ" sz="1600" dirty="0">
                          <a:effectLst/>
                        </a:rPr>
                        <a:t>Zaměstnanost obyvatel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227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938" indent="0" algn="ctr">
                        <a:tabLst/>
                      </a:pPr>
                      <a:r>
                        <a:rPr lang="cs-CZ" sz="1600" dirty="0">
                          <a:effectLst/>
                        </a:rPr>
                        <a:t>Věk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938" indent="0" algn="ctr">
                        <a:tabLst/>
                      </a:pPr>
                      <a:r>
                        <a:rPr lang="cs-CZ" sz="1600" dirty="0">
                          <a:effectLst/>
                        </a:rPr>
                        <a:t>Zaměstnaný/á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9213" indent="0" algn="ctr">
                        <a:tabLst/>
                      </a:pPr>
                      <a:r>
                        <a:rPr lang="cs-CZ" sz="1600" dirty="0" err="1">
                          <a:effectLst/>
                        </a:rPr>
                        <a:t>Nezam</a:t>
                      </a:r>
                      <a:r>
                        <a:rPr lang="cs-CZ" sz="1600" dirty="0">
                          <a:effectLst/>
                        </a:rPr>
                        <a:t>. &lt; 6 měsíců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9213" indent="0" algn="ctr">
                        <a:tabLst/>
                      </a:pPr>
                      <a:r>
                        <a:rPr lang="cs-CZ" sz="1600" dirty="0" err="1">
                          <a:effectLst/>
                        </a:rPr>
                        <a:t>Nezam</a:t>
                      </a:r>
                      <a:r>
                        <a:rPr lang="cs-CZ" sz="1600" dirty="0">
                          <a:effectLst/>
                        </a:rPr>
                        <a:t>. &gt; 6 měsíců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038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938" indent="0" algn="l">
                        <a:tabLst/>
                      </a:pPr>
                      <a:r>
                        <a:rPr lang="cs-CZ" sz="1600" dirty="0">
                          <a:effectLst/>
                        </a:rPr>
                        <a:t>do 40 let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cs-CZ" sz="1600" dirty="0">
                          <a:effectLst/>
                        </a:rPr>
                        <a:t>125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488" indent="0" algn="ctr">
                        <a:tabLst/>
                      </a:pPr>
                      <a:r>
                        <a:rPr lang="cs-CZ" sz="1600" dirty="0">
                          <a:effectLst/>
                        </a:rPr>
                        <a:t>75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cs-CZ" sz="1600" dirty="0">
                          <a:effectLst/>
                        </a:rPr>
                        <a:t>25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3865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938" indent="0" algn="l">
                        <a:tabLst/>
                      </a:pPr>
                      <a:r>
                        <a:rPr lang="cs-CZ" sz="1600" dirty="0">
                          <a:effectLst/>
                        </a:rPr>
                        <a:t>40 a více let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cs-CZ" sz="1600" dirty="0">
                          <a:effectLst/>
                        </a:rPr>
                        <a:t>150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9213" indent="0" algn="ctr">
                        <a:tabLst/>
                      </a:pPr>
                      <a:r>
                        <a:rPr lang="cs-CZ" sz="1600" dirty="0">
                          <a:effectLst/>
                        </a:rPr>
                        <a:t>50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cs-CZ" sz="1600" dirty="0">
                          <a:effectLst/>
                        </a:rPr>
                        <a:t>75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5456032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C6F2A121-9644-A846-BA9C-38FB19672491}"/>
              </a:ext>
            </a:extLst>
          </p:cNvPr>
          <p:cNvSpPr txBox="1"/>
          <p:nvPr/>
        </p:nvSpPr>
        <p:spPr>
          <a:xfrm>
            <a:off x="8703425" y="315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408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D715A-D04B-CA4E-8386-60F04CD7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– </a:t>
            </a:r>
            <a:r>
              <a:rPr lang="cs-CZ" b="1" dirty="0" err="1"/>
              <a:t>pravděpod</a:t>
            </a:r>
            <a:r>
              <a:rPr lang="cs-CZ" b="1" dirty="0"/>
              <a:t>. funkce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D326E42-453D-934D-B3B4-BAAD3AF8EE5B}"/>
              </a:ext>
            </a:extLst>
          </p:cNvPr>
          <p:cNvSpPr/>
          <p:nvPr/>
        </p:nvSpPr>
        <p:spPr>
          <a:xfrm>
            <a:off x="251520" y="703189"/>
            <a:ext cx="7200800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Rozhodněte, které z následujících předpisů představuje diskrétní rozdělení pravděpodobnosti.</a:t>
            </a:r>
            <a:r>
              <a:rPr lang="cs-CZ" sz="1600" dirty="0"/>
              <a:t> </a:t>
            </a:r>
          </a:p>
          <a:p>
            <a:endParaRPr lang="cs-CZ" sz="1100" dirty="0"/>
          </a:p>
          <a:p>
            <a:pPr marL="342900" indent="-342900">
              <a:buFont typeface="+mj-lt"/>
              <a:buAutoNum type="alphaLcParenR"/>
            </a:pPr>
            <a:r>
              <a:rPr lang="cs-CZ" sz="1400" dirty="0"/>
              <a:t>Předpis</a:t>
            </a:r>
          </a:p>
          <a:p>
            <a:pPr marL="342900" indent="-342900">
              <a:buFont typeface="+mj-lt"/>
              <a:buAutoNum type="alphaLcParenR"/>
            </a:pPr>
            <a:endParaRPr lang="cs-CZ" sz="1400" dirty="0"/>
          </a:p>
          <a:p>
            <a:pPr marL="342900" indent="-342900">
              <a:buFont typeface="+mj-lt"/>
              <a:buAutoNum type="alphaLcParenR"/>
            </a:pPr>
            <a:endParaRPr lang="cs-CZ" sz="1400" dirty="0"/>
          </a:p>
          <a:p>
            <a:pPr marL="342900" indent="-342900">
              <a:buFont typeface="+mj-lt"/>
              <a:buAutoNum type="alphaLcParenR"/>
            </a:pPr>
            <a:endParaRPr lang="cs-CZ" sz="1400" dirty="0"/>
          </a:p>
          <a:p>
            <a:pPr marL="342900" indent="-342900">
              <a:buFont typeface="+mj-lt"/>
              <a:buAutoNum type="alphaLcParenR"/>
            </a:pPr>
            <a:endParaRPr lang="cs-CZ" sz="1400" dirty="0"/>
          </a:p>
          <a:p>
            <a:pPr marL="342900" indent="-342900">
              <a:buFont typeface="+mj-lt"/>
              <a:buAutoNum type="alphaLcParenR"/>
            </a:pPr>
            <a:r>
              <a:rPr lang="cs-CZ" sz="1400" dirty="0"/>
              <a:t>Předpis</a:t>
            </a:r>
          </a:p>
          <a:p>
            <a:pPr marL="342900" indent="-342900">
              <a:buFont typeface="+mj-lt"/>
              <a:buAutoNum type="alphaLcParenR"/>
            </a:pPr>
            <a:endParaRPr lang="cs-CZ" sz="1400" dirty="0"/>
          </a:p>
          <a:p>
            <a:pPr marL="342900" indent="-342900">
              <a:buFont typeface="+mj-lt"/>
              <a:buAutoNum type="alphaLcParenR"/>
            </a:pPr>
            <a:endParaRPr lang="cs-CZ" sz="1400" dirty="0"/>
          </a:p>
          <a:p>
            <a:pPr marL="342900" indent="-342900">
              <a:buFont typeface="+mj-lt"/>
              <a:buAutoNum type="alphaLcParenR"/>
            </a:pPr>
            <a:endParaRPr lang="cs-CZ" sz="1400" dirty="0"/>
          </a:p>
          <a:p>
            <a:pPr marL="342900" indent="-342900">
              <a:buFont typeface="+mj-lt"/>
              <a:buAutoNum type="alphaLcParenR"/>
            </a:pPr>
            <a:endParaRPr lang="cs-CZ" sz="1400" dirty="0"/>
          </a:p>
          <a:p>
            <a:pPr marL="342900" indent="-342900">
              <a:buFont typeface="+mj-lt"/>
              <a:buAutoNum type="alphaLcParenR"/>
            </a:pPr>
            <a:r>
              <a:rPr lang="cs-CZ" sz="1400" dirty="0"/>
              <a:t>Předpis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6F2A121-9644-A846-BA9C-38FB19672491}"/>
              </a:ext>
            </a:extLst>
          </p:cNvPr>
          <p:cNvSpPr txBox="1"/>
          <p:nvPr/>
        </p:nvSpPr>
        <p:spPr>
          <a:xfrm>
            <a:off x="8703425" y="315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C2BD9213-0A5F-EE46-9627-BFA48F2E6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337480"/>
              </p:ext>
            </p:extLst>
          </p:nvPr>
        </p:nvGraphicFramePr>
        <p:xfrm>
          <a:off x="683567" y="2787774"/>
          <a:ext cx="1708786" cy="64008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854393">
                  <a:extLst>
                    <a:ext uri="{9D8B030D-6E8A-4147-A177-3AD203B41FA5}">
                      <a16:colId xmlns:a16="http://schemas.microsoft.com/office/drawing/2014/main" val="2744614153"/>
                    </a:ext>
                  </a:extLst>
                </a:gridCol>
                <a:gridCol w="854393">
                  <a:extLst>
                    <a:ext uri="{9D8B030D-6E8A-4147-A177-3AD203B41FA5}">
                      <a16:colId xmlns:a16="http://schemas.microsoft.com/office/drawing/2014/main" val="4271154430"/>
                    </a:ext>
                  </a:extLst>
                </a:gridCol>
              </a:tblGrid>
              <a:tr h="107950">
                <a:tc>
                  <a:txBody>
                    <a:bodyPr/>
                    <a:lstStyle/>
                    <a:p>
                      <a:pPr marL="457200"/>
                      <a:r>
                        <a:rPr lang="cs-CZ" sz="1050" b="0" i="1" dirty="0" err="1">
                          <a:effectLst/>
                        </a:rPr>
                        <a:t>x</a:t>
                      </a:r>
                      <a:endParaRPr lang="cs-CZ" sz="14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cs-CZ" sz="1050" b="0" i="0">
                          <a:effectLst/>
                        </a:rPr>
                        <a:t>f(x)</a:t>
                      </a:r>
                      <a:endParaRPr lang="cs-CZ" sz="1400" b="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1966881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marL="457200"/>
                      <a:r>
                        <a:rPr lang="cs-CZ" sz="1050" b="0" i="0" dirty="0">
                          <a:effectLst/>
                        </a:rPr>
                        <a:t>-1</a:t>
                      </a:r>
                      <a:endParaRPr lang="cs-CZ" sz="14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cs-CZ" sz="1050" b="0" i="0" dirty="0">
                          <a:effectLst/>
                        </a:rPr>
                        <a:t>0,4</a:t>
                      </a:r>
                      <a:endParaRPr lang="cs-CZ" sz="14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5046321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marL="457200"/>
                      <a:r>
                        <a:rPr lang="cs-CZ" sz="1050" b="0" i="0" dirty="0">
                          <a:effectLst/>
                        </a:rPr>
                        <a:t>0</a:t>
                      </a:r>
                      <a:endParaRPr lang="cs-CZ" sz="14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cs-CZ" sz="1050" b="0" i="0" dirty="0">
                          <a:effectLst/>
                        </a:rPr>
                        <a:t>0,7</a:t>
                      </a:r>
                      <a:endParaRPr lang="cs-CZ" sz="14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8254385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marL="457200"/>
                      <a:r>
                        <a:rPr lang="cs-CZ" sz="1050" b="0" i="0">
                          <a:effectLst/>
                        </a:rPr>
                        <a:t>1</a:t>
                      </a:r>
                      <a:endParaRPr lang="cs-CZ" sz="1400" b="0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cs-CZ" sz="1050" b="0" i="0" dirty="0">
                          <a:effectLst/>
                        </a:rPr>
                        <a:t>-0,1</a:t>
                      </a:r>
                      <a:endParaRPr lang="cs-CZ" sz="14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2884376"/>
                  </a:ext>
                </a:extLst>
              </a:tr>
            </a:tbl>
          </a:graphicData>
        </a:graphic>
      </p:graphicFrame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F5038FC6-5235-8C4F-89D8-241D95293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779987"/>
              </p:ext>
            </p:extLst>
          </p:nvPr>
        </p:nvGraphicFramePr>
        <p:xfrm>
          <a:off x="683568" y="1707654"/>
          <a:ext cx="1763077" cy="67056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849107">
                  <a:extLst>
                    <a:ext uri="{9D8B030D-6E8A-4147-A177-3AD203B41FA5}">
                      <a16:colId xmlns:a16="http://schemas.microsoft.com/office/drawing/2014/main" val="540082887"/>
                    </a:ext>
                  </a:extLst>
                </a:gridCol>
                <a:gridCol w="913970">
                  <a:extLst>
                    <a:ext uri="{9D8B030D-6E8A-4147-A177-3AD203B41FA5}">
                      <a16:colId xmlns:a16="http://schemas.microsoft.com/office/drawing/2014/main" val="1480646472"/>
                    </a:ext>
                  </a:extLst>
                </a:gridCol>
              </a:tblGrid>
              <a:tr h="107950">
                <a:tc>
                  <a:txBody>
                    <a:bodyPr/>
                    <a:lstStyle/>
                    <a:p>
                      <a:pPr marL="457200"/>
                      <a:r>
                        <a:rPr lang="cs-CZ" sz="1100" b="0" i="1" dirty="0" err="1">
                          <a:effectLst/>
                        </a:rPr>
                        <a:t>x</a:t>
                      </a:r>
                      <a:endParaRPr lang="cs-CZ" sz="16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cs-CZ" sz="1100" b="0">
                          <a:effectLst/>
                        </a:rPr>
                        <a:t>f(x)</a:t>
                      </a:r>
                      <a:endParaRPr lang="cs-CZ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3323706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marL="457200"/>
                      <a:r>
                        <a:rPr lang="cs-CZ" sz="1100" b="0" dirty="0">
                          <a:effectLst/>
                        </a:rPr>
                        <a:t>0</a:t>
                      </a:r>
                      <a:endParaRPr lang="cs-CZ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cs-CZ" sz="1100" b="0" dirty="0">
                          <a:effectLst/>
                        </a:rPr>
                        <a:t>0,25</a:t>
                      </a:r>
                      <a:endParaRPr lang="cs-CZ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929103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marL="457200"/>
                      <a:r>
                        <a:rPr lang="cs-CZ" sz="1100" b="0" dirty="0">
                          <a:effectLst/>
                        </a:rPr>
                        <a:t>1</a:t>
                      </a:r>
                      <a:endParaRPr lang="cs-CZ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cs-CZ" sz="1100" b="0">
                          <a:effectLst/>
                        </a:rPr>
                        <a:t>0,65</a:t>
                      </a:r>
                      <a:endParaRPr lang="cs-CZ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5590393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marL="457200"/>
                      <a:r>
                        <a:rPr lang="cs-CZ" sz="1100" b="0" dirty="0">
                          <a:effectLst/>
                        </a:rPr>
                        <a:t>2</a:t>
                      </a:r>
                      <a:endParaRPr lang="cs-CZ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cs-CZ" sz="1100" b="0" dirty="0">
                          <a:effectLst/>
                        </a:rPr>
                        <a:t>0,1</a:t>
                      </a:r>
                      <a:endParaRPr lang="cs-CZ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5140701"/>
                  </a:ext>
                </a:extLst>
              </a:tr>
            </a:tbl>
          </a:graphicData>
        </a:graphic>
      </p:graphicFrame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DFEE9F60-3077-734E-BCF4-5F7A4660B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621872"/>
              </p:ext>
            </p:extLst>
          </p:nvPr>
        </p:nvGraphicFramePr>
        <p:xfrm>
          <a:off x="598128" y="3935557"/>
          <a:ext cx="1879663" cy="60960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718610">
                  <a:extLst>
                    <a:ext uri="{9D8B030D-6E8A-4147-A177-3AD203B41FA5}">
                      <a16:colId xmlns:a16="http://schemas.microsoft.com/office/drawing/2014/main" val="1015797980"/>
                    </a:ext>
                  </a:extLst>
                </a:gridCol>
                <a:gridCol w="1161053">
                  <a:extLst>
                    <a:ext uri="{9D8B030D-6E8A-4147-A177-3AD203B41FA5}">
                      <a16:colId xmlns:a16="http://schemas.microsoft.com/office/drawing/2014/main" val="3054299677"/>
                    </a:ext>
                  </a:extLst>
                </a:gridCol>
              </a:tblGrid>
              <a:tr h="107950">
                <a:tc>
                  <a:txBody>
                    <a:bodyPr/>
                    <a:lstStyle/>
                    <a:p>
                      <a:pPr marL="457200"/>
                      <a:r>
                        <a:rPr lang="cs-CZ" sz="1000" b="0" i="1" dirty="0" err="1">
                          <a:effectLst/>
                        </a:rPr>
                        <a:t>x</a:t>
                      </a:r>
                      <a:endParaRPr lang="cs-CZ" sz="12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cs-CZ" sz="1000" b="0">
                          <a:effectLst/>
                        </a:rPr>
                        <a:t>f(x)</a:t>
                      </a:r>
                      <a:endParaRPr lang="cs-CZ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3575157652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marL="457200"/>
                      <a:r>
                        <a:rPr lang="cs-CZ" sz="1000" b="0" dirty="0">
                          <a:effectLst/>
                        </a:rPr>
                        <a:t>1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cs-CZ" sz="1000" b="0" dirty="0">
                          <a:effectLst/>
                        </a:rPr>
                        <a:t>0,4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2262403320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marL="457200"/>
                      <a:r>
                        <a:rPr lang="cs-CZ" sz="1000" b="0">
                          <a:effectLst/>
                        </a:rPr>
                        <a:t>2</a:t>
                      </a:r>
                      <a:endParaRPr lang="cs-CZ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cs-CZ" sz="1000" b="0" dirty="0">
                          <a:effectLst/>
                        </a:rPr>
                        <a:t>0,4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1869498788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marL="457200"/>
                      <a:r>
                        <a:rPr lang="cs-CZ" sz="1000" b="0" dirty="0">
                          <a:effectLst/>
                        </a:rPr>
                        <a:t>3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cs-CZ" sz="1000" b="0" dirty="0">
                          <a:effectLst/>
                        </a:rPr>
                        <a:t>0,3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17305761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C01C16CB-6126-7842-9052-B006BAF5C4D4}"/>
                  </a:ext>
                </a:extLst>
              </p:cNvPr>
              <p:cNvSpPr txBox="1"/>
              <p:nvPr/>
            </p:nvSpPr>
            <p:spPr>
              <a:xfrm>
                <a:off x="4691334" y="1434158"/>
                <a:ext cx="4104456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Podmínky pro pravděpodobnostní funkci:</a:t>
                </a:r>
              </a:p>
              <a:p>
                <a:r>
                  <a:rPr lang="cs-CZ" dirty="0"/>
                  <a:t> 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≥0;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endParaRPr lang="cs-CZ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cs-CZ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sub>
                      <m:sup/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nary>
                  </m:oMath>
                </a14:m>
                <a:endParaRPr lang="cs-CZ" b="0" dirty="0">
                  <a:ea typeface="Cambria Math" panose="02040503050406030204" pitchFamily="18" charset="0"/>
                </a:endParaRP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C01C16CB-6126-7842-9052-B006BAF5C4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334" y="1434158"/>
                <a:ext cx="4104456" cy="2585323"/>
              </a:xfrm>
              <a:prstGeom prst="rect">
                <a:avLst/>
              </a:prstGeom>
              <a:blipFill>
                <a:blip r:embed="rId2"/>
                <a:stretch>
                  <a:fillRect l="-1235" t="-9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3595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D715A-D04B-CA4E-8386-60F04CD76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 b="1" dirty="0"/>
              <a:t>Příklad – pravděpodobnostní modely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D326E42-453D-934D-B3B4-BAAD3AF8EE5B}"/>
              </a:ext>
            </a:extLst>
          </p:cNvPr>
          <p:cNvSpPr/>
          <p:nvPr/>
        </p:nvSpPr>
        <p:spPr>
          <a:xfrm>
            <a:off x="251520" y="703189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Dispečink taxislužby registruje požadavky klientů, které přicházejí v náhodných časových okamžicích. Dlouhodobým pozorováním se zjistilo, že průměrná četnost požadavků v průběhu intervalu 20 minut je 2.</a:t>
            </a:r>
          </a:p>
          <a:p>
            <a:pPr algn="just"/>
            <a:endParaRPr lang="cs-CZ" dirty="0"/>
          </a:p>
          <a:p>
            <a:pPr marL="342900" lvl="0" indent="-342900">
              <a:buFont typeface="+mj-lt"/>
              <a:buAutoNum type="alphaLcParenR"/>
            </a:pPr>
            <a:r>
              <a:rPr lang="cs-CZ" dirty="0"/>
              <a:t>Jakým typem rozdělení pravděpodobnosti se řídí počet požadavků?</a:t>
            </a:r>
          </a:p>
          <a:p>
            <a:pPr marL="342900" lvl="0" indent="-342900">
              <a:buFont typeface="+mj-lt"/>
              <a:buAutoNum type="alphaLcParenR"/>
            </a:pPr>
            <a:r>
              <a:rPr lang="cs-CZ" dirty="0"/>
              <a:t>Vypočtěte střední hodnotu a rozptyl počtu požadavků za časový interval jedné hodiny.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/>
              <a:t>Vypočtěte pravděpodobnost, že během jedné hodiny dispečink zaregistruje alespoň 3 požadavky?</a:t>
            </a:r>
            <a:r>
              <a:rPr lang="cs-CZ" sz="1600" dirty="0"/>
              <a:t>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6F2A121-9644-A846-BA9C-38FB19672491}"/>
              </a:ext>
            </a:extLst>
          </p:cNvPr>
          <p:cNvSpPr txBox="1"/>
          <p:nvPr/>
        </p:nvSpPr>
        <p:spPr>
          <a:xfrm>
            <a:off x="8703425" y="315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63413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9669</TotalTime>
  <Words>884</Words>
  <Application>Microsoft Macintosh PowerPoint</Application>
  <PresentationFormat>Předvádění na obrazovce (16:9)</PresentationFormat>
  <Paragraphs>232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SLU</vt:lpstr>
      <vt:lpstr>Základy statistiky</vt:lpstr>
      <vt:lpstr>Příklad – popisná statistika</vt:lpstr>
      <vt:lpstr>Příklad – popisná statistika</vt:lpstr>
      <vt:lpstr>Příklad – kombinatorika</vt:lpstr>
      <vt:lpstr>Příklad – pravděpodobnost</vt:lpstr>
      <vt:lpstr>Příklad – pravděpodobnost</vt:lpstr>
      <vt:lpstr>Příklad – pravděpodobnost</vt:lpstr>
      <vt:lpstr>Příklad – pravděpod. funkce</vt:lpstr>
      <vt:lpstr>Příklad – pravděpodobnostní modely</vt:lpstr>
      <vt:lpstr>Příklad – pravděpodobnostní modely</vt:lpstr>
      <vt:lpstr>Příklad – pravděpodobnostní modely</vt:lpstr>
      <vt:lpstr>Příklad – pravděpodobnostní modely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Josef Vícha</cp:lastModifiedBy>
  <cp:revision>161</cp:revision>
  <dcterms:created xsi:type="dcterms:W3CDTF">2016-07-06T15:42:34Z</dcterms:created>
  <dcterms:modified xsi:type="dcterms:W3CDTF">2020-11-29T15:10:28Z</dcterms:modified>
</cp:coreProperties>
</file>