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90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385430-38A1-4ADD-88EB-DE1ED329D03F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ve veřejné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Zimní semestr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Zpracování a obhájení </a:t>
            </a:r>
            <a:r>
              <a:rPr lang="cs-CZ" altLang="cs-CZ" b="1" dirty="0"/>
              <a:t>seminární práce</a:t>
            </a:r>
            <a:r>
              <a:rPr lang="cs-CZ" altLang="cs-CZ" dirty="0"/>
              <a:t> na zvolené téma</a:t>
            </a:r>
            <a:r>
              <a:rPr lang="cs-CZ" altLang="cs-CZ" b="1" dirty="0"/>
              <a:t>.</a:t>
            </a:r>
          </a:p>
          <a:p>
            <a:pPr>
              <a:defRPr/>
            </a:pPr>
            <a:endParaRPr lang="cs-CZ" altLang="cs-CZ" b="1" dirty="0"/>
          </a:p>
          <a:p>
            <a:pPr marL="0" indent="0">
              <a:buNone/>
              <a:defRPr/>
            </a:pPr>
            <a:endParaRPr lang="cs-CZ" altLang="cs-CZ" b="1" dirty="0"/>
          </a:p>
          <a:p>
            <a:pPr>
              <a:defRPr/>
            </a:pPr>
            <a:r>
              <a:rPr lang="cs-CZ" altLang="cs-CZ" dirty="0"/>
              <a:t>Předmět je ukončen </a:t>
            </a:r>
            <a:r>
              <a:rPr lang="cs-CZ" altLang="cs-CZ" b="1" dirty="0" smtClean="0"/>
              <a:t>zkouškou</a:t>
            </a:r>
            <a:r>
              <a:rPr lang="cs-CZ" altLang="cs-CZ" dirty="0"/>
              <a:t>.</a:t>
            </a:r>
          </a:p>
          <a:p>
            <a:pPr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Koncepce Seminární </a:t>
            </a:r>
            <a:r>
              <a:rPr lang="cs-CZ" altLang="cs-CZ" dirty="0"/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1800" dirty="0"/>
              <a:t>Odevzdání práce </a:t>
            </a:r>
            <a:r>
              <a:rPr lang="cs-CZ" altLang="cs-CZ" sz="1800" dirty="0" smtClean="0"/>
              <a:t> v IS SU „</a:t>
            </a:r>
            <a:r>
              <a:rPr lang="cs-CZ" altLang="cs-CZ" sz="1800" dirty="0" err="1" smtClean="0"/>
              <a:t>odevzdárna</a:t>
            </a:r>
            <a:r>
              <a:rPr lang="cs-CZ" altLang="cs-CZ" sz="1800" dirty="0" smtClean="0"/>
              <a:t>“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1800" dirty="0" smtClean="0"/>
              <a:t>Termín  7.12.2021</a:t>
            </a:r>
            <a:endParaRPr lang="cs-CZ" altLang="cs-CZ" sz="1800" dirty="0"/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1800" dirty="0"/>
              <a:t>Struktura seminární práce </a:t>
            </a:r>
            <a:r>
              <a:rPr lang="cs-CZ" altLang="cs-CZ" sz="1800" dirty="0" smtClean="0"/>
              <a:t>pro cit. </a:t>
            </a:r>
            <a:r>
              <a:rPr lang="cs-CZ" altLang="cs-CZ" sz="1800" dirty="0"/>
              <a:t>předmět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1800" dirty="0"/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Úvodní (titulní) strana</a:t>
            </a:r>
            <a:r>
              <a:rPr lang="cs-CZ" altLang="cs-CZ" sz="1800" dirty="0"/>
              <a:t> (univerzita, fakulta, znak, ústav, předmět, název seminární práce, jméno a příjmení zpracovatele, ročník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Osnova</a:t>
            </a:r>
            <a:r>
              <a:rPr lang="cs-CZ" altLang="cs-CZ" sz="1800" dirty="0"/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Teorie</a:t>
            </a:r>
            <a:endParaRPr lang="cs-CZ" altLang="cs-CZ" sz="1800" dirty="0"/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Praxe</a:t>
            </a:r>
          </a:p>
          <a:p>
            <a:pPr marL="1752600" lvl="3" indent="-381000">
              <a:lnSpc>
                <a:spcPct val="90000"/>
              </a:lnSpc>
            </a:pPr>
            <a:r>
              <a:rPr lang="cs-CZ" altLang="cs-CZ" dirty="0"/>
              <a:t>Osobní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Závěr </a:t>
            </a:r>
            <a:endParaRPr lang="cs-CZ" altLang="cs-CZ" sz="1800" dirty="0"/>
          </a:p>
          <a:p>
            <a:pPr marL="1752600" lvl="3" indent="-381000">
              <a:lnSpc>
                <a:spcPct val="90000"/>
              </a:lnSpc>
            </a:pPr>
            <a:r>
              <a:rPr lang="cs-CZ" altLang="cs-CZ" dirty="0"/>
              <a:t>výsledek – vlastní  hodnocení řešeného tématu</a:t>
            </a:r>
            <a:r>
              <a:rPr lang="cs-CZ" altLang="cs-CZ" dirty="0" smtClean="0"/>
              <a:t>.</a:t>
            </a:r>
          </a:p>
          <a:p>
            <a:pPr marL="1752600" lvl="3" indent="-381000">
              <a:lnSpc>
                <a:spcPct val="90000"/>
              </a:lnSpc>
            </a:pPr>
            <a:endParaRPr lang="cs-CZ" altLang="cs-CZ" dirty="0"/>
          </a:p>
          <a:p>
            <a:pPr marL="1752600" lvl="3" indent="-381000">
              <a:lnSpc>
                <a:spcPct val="90000"/>
              </a:lnSpc>
            </a:pPr>
            <a:r>
              <a:rPr lang="cs-CZ" altLang="cs-CZ" dirty="0" smtClean="0"/>
              <a:t>Práce bude mít   nejméně 5 stran bez příloh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3492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charakteristika. Základy, prameny a principy kontroly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Kontrola a dozor z pohledu teorie veřejné správy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Význam a členění kontroly ve VS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Parlament České republiky a veřejná správa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Soudy a veřejná správa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Nejvyšší kontrolní úřad a veřejná správa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Veřejný ochránce práva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Kontrola veřejné správy veřejností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Správní kontrola a její etapy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Finanční kontrola, subjekty, působnost kontrolních orgánů, přestupky, správní delikty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Kontrola hospodaření podle rozpočtu státu , rozpočtu ÚSC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SCISKALOVÁ</a:t>
            </a:r>
            <a:r>
              <a:rPr lang="cs-CZ" altLang="cs-CZ" dirty="0"/>
              <a:t>, M.,. </a:t>
            </a:r>
            <a:r>
              <a:rPr lang="cs-CZ" altLang="cs-CZ" i="1" dirty="0"/>
              <a:t>Veřejná správa. Distanční studijní opora. </a:t>
            </a:r>
            <a:r>
              <a:rPr lang="cs-CZ" altLang="cs-CZ" dirty="0"/>
              <a:t>SU, 2006. ISBN 80-7248-372-2.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</a:t>
            </a:r>
            <a:r>
              <a:rPr lang="cs-CZ" altLang="cs-CZ" i="1" dirty="0"/>
              <a:t>Správní právo. Distanční studijní opora. </a:t>
            </a:r>
            <a:r>
              <a:rPr lang="cs-CZ" altLang="cs-CZ" dirty="0"/>
              <a:t>SU, 2006. ISBN 80-7248-371-4.</a:t>
            </a:r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dirty="0"/>
              <a:t>HENDRYCH, D. a kol. </a:t>
            </a:r>
            <a:r>
              <a:rPr lang="cs-CZ" altLang="cs-CZ" i="1" dirty="0"/>
              <a:t>Správní věda: teorie veřejné správy. </a:t>
            </a:r>
            <a:r>
              <a:rPr lang="cs-CZ" altLang="cs-CZ" dirty="0"/>
              <a:t>Praha: ASPI, 2003. ISBN 80-86395-86-3.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KOUDELKA, Z. </a:t>
            </a:r>
            <a:r>
              <a:rPr lang="cs-CZ" altLang="cs-CZ" i="1" dirty="0"/>
              <a:t>Průvodce územní samosprávou. </a:t>
            </a:r>
            <a:r>
              <a:rPr lang="cs-CZ" altLang="cs-CZ" dirty="0"/>
              <a:t>Praha: Linde, 2003. ISBN 80-7201-403-X.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KOUDELKA, Z., ONDRUŠ, R., PRŮCHA, P. </a:t>
            </a:r>
            <a:r>
              <a:rPr lang="cs-CZ" altLang="cs-CZ" i="1" dirty="0"/>
              <a:t>Zákon o obcích – komentář.</a:t>
            </a:r>
            <a:r>
              <a:rPr lang="cs-CZ" altLang="cs-CZ" dirty="0"/>
              <a:t> 3. vydání Praha: Linde, 2005. ISBN 80-7201-525-7.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POMAHAČ, R., VIDLÁKOVÁ, O. </a:t>
            </a:r>
            <a:r>
              <a:rPr lang="cs-CZ" altLang="cs-CZ" i="1" dirty="0"/>
              <a:t>Veřejná správa. </a:t>
            </a:r>
            <a:r>
              <a:rPr lang="cs-CZ" altLang="cs-CZ" dirty="0"/>
              <a:t>Praha: C. H. Beck, 2002. ISBN </a:t>
            </a:r>
            <a:r>
              <a:rPr lang="cs-CZ" altLang="cs-CZ"/>
              <a:t>80-7179-748-0</a:t>
            </a:r>
            <a:r>
              <a:rPr lang="cs-CZ" altLang="cs-CZ" smtClean="0"/>
              <a:t>.</a:t>
            </a:r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Ústava České republiky, ústavní zákon č. 1/1993 Sb..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500/2004 Sb.,  správní řád ve  znění pozdějších předpisů.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520/2005 Sb., o rozsahu hotových výdajů a ušlého výdělku, které správní orgán hradí jiným osobám, a o výši paušální částky nákladů řízení.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128/2000 Sb., o obcích (obecní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129/2000 Sb., o krajích (krajské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150/2002 Sb., soudní řád správní,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312/2002 Sb., o úřednících územně samosprávných celků a o změně některých zákonů.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500/2004 Sb., správní řád,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320/2001 Sb., o finanční kontrole ve veřejné správě a o změně některých zákonů (zákon o finanční kontrole), ve znění pozdějších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1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369</TotalTime>
  <Words>510</Words>
  <Application>Microsoft Office PowerPoint</Application>
  <PresentationFormat>Předvádění na obrazovce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Century Schoolbook</vt:lpstr>
      <vt:lpstr>Times New Roman</vt:lpstr>
      <vt:lpstr>Wingdings</vt:lpstr>
      <vt:lpstr>Wingdings 2</vt:lpstr>
      <vt:lpstr>Arkýř</vt:lpstr>
      <vt:lpstr>Kontrola ve veřejné správě</vt:lpstr>
      <vt:lpstr>Absolvování předmětu</vt:lpstr>
      <vt:lpstr>Koncepce Seminární práce</vt:lpstr>
      <vt:lpstr>Témata přednášek  </vt:lpstr>
      <vt:lpstr>Literatura ke studiu předmětu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sci0001</cp:lastModifiedBy>
  <cp:revision>11</cp:revision>
  <dcterms:created xsi:type="dcterms:W3CDTF">2017-09-21T07:45:15Z</dcterms:created>
  <dcterms:modified xsi:type="dcterms:W3CDTF">2021-11-04T16:21:48Z</dcterms:modified>
</cp:coreProperties>
</file>