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97" r:id="rId11"/>
    <p:sldId id="299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BDE04-7937-474A-9652-9AB985C4D1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8D5FEC-5428-46A3-A2B4-8F9E182CA2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2A592A-7EC7-4A2C-816A-BBF8AE67E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5ED4-1E44-4643-B88D-F7A3CFD84798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A96249-5679-49CE-9115-6DBA42E3C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53E8FB-22D7-4EC7-8F08-797807214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5BCD-C184-4EF5-846D-45C3950650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447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60659F-F9AC-4E41-8286-6836463E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88E53DD-CDB8-4ABA-83B4-FA6F167B84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599C59-3FFE-4705-A9DD-4DBC98029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5ED4-1E44-4643-B88D-F7A3CFD84798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518BB8-5FCE-4277-A942-048E4FD6F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AE2276-0835-4424-96D6-1937120A2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5BCD-C184-4EF5-846D-45C3950650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447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B511D93-034B-4C5D-97F4-0CE3797D55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2AB2175-0F92-4FDC-832A-FA978D17C5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A482A7-D939-4EFA-BB79-93CA6E3B9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5ED4-1E44-4643-B88D-F7A3CFD84798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AF135A-97D0-4A6F-A23D-1DBE87888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FB2A36-0BB2-4BC0-B167-9F59E9E7E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5BCD-C184-4EF5-846D-45C3950650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190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20BA17-0939-46A3-B367-5BE4B9875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94F704-4163-444E-8E29-ABD27217F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A8A53F-EAF9-420B-9A98-60B288690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5ED4-1E44-4643-B88D-F7A3CFD84798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843223-7C12-4199-8B16-E047B4E27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5B8B39-B316-4839-8FEC-EC6F27338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5BCD-C184-4EF5-846D-45C3950650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52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89FCC4-3B97-4C5C-8ADB-633F8A29B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9B2DF1-17D1-45BE-87DE-B50D301CE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20E76C-FFB0-4D33-B48F-88310349A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5ED4-1E44-4643-B88D-F7A3CFD84798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5EE131-6E62-4B8D-8E08-2A95DC80F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17C790-82E1-49E3-8E6A-C7B6855A0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5BCD-C184-4EF5-846D-45C3950650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706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7E8CE9-5E7D-4A8B-82AA-C7C00F5FF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0ED10F-6198-42BD-B1F6-A099304CB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AC31E52-FFC9-4E0E-A392-AA477190F1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5893DD-B903-47EB-A036-317927716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5ED4-1E44-4643-B88D-F7A3CFD84798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8C81CB9-4351-4774-A3D8-831DF161D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4989EAD-D229-4C1A-ADFA-CC8A79FD9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5BCD-C184-4EF5-846D-45C3950650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649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13B1AE-9402-4D57-9DE9-181A04F4D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93995E7-F8D0-4ECA-B9E5-9778766BA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D9B30EC-0AD4-4677-8234-021881C4A9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CA671DD-5CF0-4C52-8BE3-AD71133E60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271C13B-3CB0-468D-A305-D57CA29F66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07D5E03-7E0D-4CDD-9D2F-109878A50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5ED4-1E44-4643-B88D-F7A3CFD84798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754CCFA-F949-4BC7-9441-7062ACCC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38552F-E185-4D7B-B8BD-8232DE14B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5BCD-C184-4EF5-846D-45C3950650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972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D0C870-9222-4414-83C1-D39C0456A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27B35DB-B6AD-46E2-B483-AE4C4E5C1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5ED4-1E44-4643-B88D-F7A3CFD84798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DDCDED2-8482-4AE8-8E29-2065B54AB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5421A36-6611-4F5B-8FD6-C74FE71C6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5BCD-C184-4EF5-846D-45C3950650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66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CF7A5E6-F122-448C-8B9B-8642F8EFC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5ED4-1E44-4643-B88D-F7A3CFD84798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13B1A31-EF64-4B78-B701-0B9B9D589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ACCE917-88EF-4592-BE6C-4768F3F8F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5BCD-C184-4EF5-846D-45C3950650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6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D73809-70A7-4961-A010-2F586C788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1113CA-030D-4949-ACAC-D0B857E65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0E4AD53-4A97-4A8B-9131-6FADF2FFF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D5A209D-3A78-4E32-BFF3-340A53E00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5ED4-1E44-4643-B88D-F7A3CFD84798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A2669C-C1FD-4406-8E65-69ED0EB56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AD793E-0C0D-49A9-8C50-A9C0A1331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5BCD-C184-4EF5-846D-45C3950650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296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37FCCC-F1C2-47BD-89C2-D3AB3D066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E9A4BD5-5494-460F-90B1-9D7947888D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0FBCCC0-C11B-4BA0-B1DD-703CD3CCEE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C007C7-FB42-47A1-9D7C-8BE77F36A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5ED4-1E44-4643-B88D-F7A3CFD84798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1E8306-9FE7-49AE-87DC-6695D755E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E6283F1-ABB4-4066-A7F7-99E94FC5C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5BCD-C184-4EF5-846D-45C3950650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40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9A5DF76-3EAE-4604-91EB-ED1BEF186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F22A9DB-E72A-4037-98C9-0C41AECCB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B1AA13-94D8-4E9C-8372-060F2F1A2A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25ED4-1E44-4643-B88D-F7A3CFD84798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FA7756-DCC5-4A9E-B2D0-650DB2B105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95D8CD-7EA8-4091-95AF-73EF45FBCA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05BCD-C184-4EF5-846D-45C3950650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865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624D76-6650-4895-AE8A-AEBAD6AA11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F29847-BE04-4026-8B58-6F60569AF4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75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BB0AE6-E402-41C3-BBF0-A28DD614C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Zákonné zastoupení  a opatrovnictví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CD068AC-7D3B-4C80-9A55-515B77472794}"/>
              </a:ext>
            </a:extLst>
          </p:cNvPr>
          <p:cNvSpPr/>
          <p:nvPr/>
        </p:nvSpPr>
        <p:spPr>
          <a:xfrm>
            <a:off x="673918" y="2498862"/>
            <a:ext cx="3050794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Zákonný zástupce nesmí: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8023329-8D77-47FE-968F-605003E57E30}"/>
              </a:ext>
            </a:extLst>
          </p:cNvPr>
          <p:cNvSpPr/>
          <p:nvPr/>
        </p:nvSpPr>
        <p:spPr>
          <a:xfrm>
            <a:off x="4010262" y="2498862"/>
            <a:ext cx="3050794" cy="5966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Vznik a zánik manželství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7A973C5-FA90-4E18-AE31-DD870E8A62B4}"/>
              </a:ext>
            </a:extLst>
          </p:cNvPr>
          <p:cNvSpPr/>
          <p:nvPr/>
        </p:nvSpPr>
        <p:spPr>
          <a:xfrm>
            <a:off x="4010262" y="3317092"/>
            <a:ext cx="3050794" cy="5966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Výkon rodičovství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46B893B-4A0A-4B47-B2DC-8D32087905C5}"/>
              </a:ext>
            </a:extLst>
          </p:cNvPr>
          <p:cNvSpPr/>
          <p:nvPr/>
        </p:nvSpPr>
        <p:spPr>
          <a:xfrm>
            <a:off x="4010262" y="4135322"/>
            <a:ext cx="3050794" cy="5966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Pořízení pro případ smrti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212B7BD-1C86-46C4-A052-4ABE2A3ECCEB}"/>
              </a:ext>
            </a:extLst>
          </p:cNvPr>
          <p:cNvSpPr/>
          <p:nvPr/>
        </p:nvSpPr>
        <p:spPr>
          <a:xfrm>
            <a:off x="4010262" y="5042731"/>
            <a:ext cx="3050794" cy="5966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vydědění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4A4F656-0B0B-4924-8ED9-71B031AD233B}"/>
              </a:ext>
            </a:extLst>
          </p:cNvPr>
          <p:cNvSpPr/>
          <p:nvPr/>
        </p:nvSpPr>
        <p:spPr>
          <a:xfrm>
            <a:off x="356533" y="5854442"/>
            <a:ext cx="10976993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Zákonný zástupce může odmítnout přijetí nebo odmítnutí daru, dědictví – SOUHLAS SOUDU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F020BF0A-FE7E-447A-B861-37B87C45A05A}"/>
              </a:ext>
            </a:extLst>
          </p:cNvPr>
          <p:cNvSpPr/>
          <p:nvPr/>
        </p:nvSpPr>
        <p:spPr>
          <a:xfrm>
            <a:off x="478172" y="2382473"/>
            <a:ext cx="7130643" cy="33555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214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BC70C5-05D0-41ED-8BC5-26F500AAB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Opatrovnictví člověka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D780518-3BA3-4205-BF28-8FB08B96AF9A}"/>
              </a:ext>
            </a:extLst>
          </p:cNvPr>
          <p:cNvSpPr/>
          <p:nvPr/>
        </p:nvSpPr>
        <p:spPr>
          <a:xfrm>
            <a:off x="673918" y="2498862"/>
            <a:ext cx="3050794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Omezení ve svéprávnosti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3F64F7F-1A1B-45D2-8449-42E895A16A75}"/>
              </a:ext>
            </a:extLst>
          </p:cNvPr>
          <p:cNvSpPr/>
          <p:nvPr/>
        </p:nvSpPr>
        <p:spPr>
          <a:xfrm>
            <a:off x="4324527" y="2498862"/>
            <a:ext cx="3050794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Neznámý pobyt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9E81514-1F29-4739-BB53-D9F0CDC4C828}"/>
              </a:ext>
            </a:extLst>
          </p:cNvPr>
          <p:cNvSpPr/>
          <p:nvPr/>
        </p:nvSpPr>
        <p:spPr>
          <a:xfrm>
            <a:off x="8124740" y="2498862"/>
            <a:ext cx="3050794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Zdravotní stav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15C83E9-F46C-468E-91E1-9822A2658089}"/>
              </a:ext>
            </a:extLst>
          </p:cNvPr>
          <p:cNvSpPr/>
          <p:nvPr/>
        </p:nvSpPr>
        <p:spPr>
          <a:xfrm>
            <a:off x="673918" y="4094867"/>
            <a:ext cx="3050794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Smrtí opatrovníka 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5BCC4690-85B9-4832-BD4B-72A69ED30D4A}"/>
              </a:ext>
            </a:extLst>
          </p:cNvPr>
          <p:cNvSpPr/>
          <p:nvPr/>
        </p:nvSpPr>
        <p:spPr>
          <a:xfrm>
            <a:off x="4990056" y="4094867"/>
            <a:ext cx="3050794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Veřejný opatrovník, např. obec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3EFAE598-FC25-40E9-BFBB-3A1B9116168E}"/>
              </a:ext>
            </a:extLst>
          </p:cNvPr>
          <p:cNvSpPr/>
          <p:nvPr/>
        </p:nvSpPr>
        <p:spPr>
          <a:xfrm>
            <a:off x="3875714" y="4253901"/>
            <a:ext cx="771787" cy="3439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090CAE7D-1904-4B56-B22E-1149EE9D8ABD}"/>
              </a:ext>
            </a:extLst>
          </p:cNvPr>
          <p:cNvSpPr/>
          <p:nvPr/>
        </p:nvSpPr>
        <p:spPr>
          <a:xfrm>
            <a:off x="673918" y="5485855"/>
            <a:ext cx="3050794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Opatrovnická rada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33965009-894F-4F2D-9F1D-94FC738FE126}"/>
              </a:ext>
            </a:extLst>
          </p:cNvPr>
          <p:cNvSpPr/>
          <p:nvPr/>
        </p:nvSpPr>
        <p:spPr>
          <a:xfrm>
            <a:off x="5073946" y="5485855"/>
            <a:ext cx="3306656" cy="117500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Bez jejího souhlasu nelze např. změnit bydliště opatrovance, zcizit majetek</a:t>
            </a:r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343C428D-A1FC-4E7F-88E0-A6CDC3D700B1}"/>
              </a:ext>
            </a:extLst>
          </p:cNvPr>
          <p:cNvSpPr/>
          <p:nvPr/>
        </p:nvSpPr>
        <p:spPr>
          <a:xfrm>
            <a:off x="4013435" y="5755258"/>
            <a:ext cx="771787" cy="3439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602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200683-76F5-44BB-B071-41E49EBC72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Obecná část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C89C559-6947-4DA9-927C-8E06836B6F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419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7500D-33F3-468A-8761-75F70490D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Zvyklosti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1795AC-6807-4959-919A-BE76FB22C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Lze k nim hledět, pokud se jich dovolává zákon</a:t>
            </a:r>
          </a:p>
        </p:txBody>
      </p:sp>
    </p:spTree>
    <p:extLst>
      <p:ext uri="{BB962C8B-B14F-4D97-AF65-F5344CB8AC3E}">
        <p14:creationId xmlns:p14="http://schemas.microsoft.com/office/powerpoint/2010/main" val="383933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1FBB7F-14BD-47A4-A062-DD4992577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Svéprávnost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D88E317-1715-4642-91BA-269E60475322}"/>
              </a:ext>
            </a:extLst>
          </p:cNvPr>
          <p:cNvSpPr/>
          <p:nvPr/>
        </p:nvSpPr>
        <p:spPr>
          <a:xfrm>
            <a:off x="576112" y="2785145"/>
            <a:ext cx="3098265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Zletilostí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02BCCA4-5E68-4DE9-AEB0-9EFFE4201DDC}"/>
              </a:ext>
            </a:extLst>
          </p:cNvPr>
          <p:cNvSpPr/>
          <p:nvPr/>
        </p:nvSpPr>
        <p:spPr>
          <a:xfrm>
            <a:off x="4058945" y="2785145"/>
            <a:ext cx="3098265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Přiznáním svéprávnosti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2ED9195-FC42-4B69-AD21-4A981F7E3595}"/>
              </a:ext>
            </a:extLst>
          </p:cNvPr>
          <p:cNvSpPr/>
          <p:nvPr/>
        </p:nvSpPr>
        <p:spPr>
          <a:xfrm>
            <a:off x="7659220" y="2785145"/>
            <a:ext cx="3098265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Uzavřením manželství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8457E4C-1690-4378-8E11-FF352AE9FEB7}"/>
              </a:ext>
            </a:extLst>
          </p:cNvPr>
          <p:cNvSpPr/>
          <p:nvPr/>
        </p:nvSpPr>
        <p:spPr>
          <a:xfrm>
            <a:off x="576111" y="4103614"/>
            <a:ext cx="3098265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§ 23 oz</a:t>
            </a:r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2181B4DB-952E-4AA4-913A-9F5CF5DF4245}"/>
              </a:ext>
            </a:extLst>
          </p:cNvPr>
          <p:cNvSpPr/>
          <p:nvPr/>
        </p:nvSpPr>
        <p:spPr>
          <a:xfrm>
            <a:off x="5385732" y="3699545"/>
            <a:ext cx="461395" cy="129190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A6969727-CB93-4C2C-AE8E-A9A56F3D39F9}"/>
              </a:ext>
            </a:extLst>
          </p:cNvPr>
          <p:cNvSpPr/>
          <p:nvPr/>
        </p:nvSpPr>
        <p:spPr>
          <a:xfrm>
            <a:off x="4297994" y="5321416"/>
            <a:ext cx="3098265" cy="706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/>
              <a:t>Schopnost sám se živit a obstarat si vlastní záležitosti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0D3F4E0F-5E68-46C1-9C72-46BA95AEE52C}"/>
              </a:ext>
            </a:extLst>
          </p:cNvPr>
          <p:cNvSpPr/>
          <p:nvPr/>
        </p:nvSpPr>
        <p:spPr>
          <a:xfrm>
            <a:off x="7575330" y="5321416"/>
            <a:ext cx="3098265" cy="706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Souhlas ZZ a 16 let</a:t>
            </a:r>
          </a:p>
        </p:txBody>
      </p:sp>
    </p:spTree>
    <p:extLst>
      <p:ext uri="{BB962C8B-B14F-4D97-AF65-F5344CB8AC3E}">
        <p14:creationId xmlns:p14="http://schemas.microsoft.com/office/powerpoint/2010/main" val="1407905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8DB994-2EBF-4650-AF6E-73519E969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Podpůrná opatření při narušení schopnosti zletilého jednat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880524A-C049-401B-9B38-9F0FC15FCE9D}"/>
              </a:ext>
            </a:extLst>
          </p:cNvPr>
          <p:cNvSpPr/>
          <p:nvPr/>
        </p:nvSpPr>
        <p:spPr>
          <a:xfrm>
            <a:off x="662730" y="2516697"/>
            <a:ext cx="3095538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Předběžné prohlášení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350DAC8-A8C9-4A38-816B-D3012581245C}"/>
              </a:ext>
            </a:extLst>
          </p:cNvPr>
          <p:cNvSpPr/>
          <p:nvPr/>
        </p:nvSpPr>
        <p:spPr>
          <a:xfrm>
            <a:off x="5050206" y="2557497"/>
            <a:ext cx="3098265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Očekávání vlastní nezpůsobilosti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7DD8E30-31CD-42A8-B3C4-47CD10D10DC6}"/>
              </a:ext>
            </a:extLst>
          </p:cNvPr>
          <p:cNvSpPr/>
          <p:nvPr/>
        </p:nvSpPr>
        <p:spPr>
          <a:xfrm>
            <a:off x="8243649" y="2557497"/>
            <a:ext cx="3098265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Aby určitá osoba spravovala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4F27F7E6-F2C6-45D2-AF4B-C49E158896F5}"/>
              </a:ext>
            </a:extLst>
          </p:cNvPr>
          <p:cNvSpPr/>
          <p:nvPr/>
        </p:nvSpPr>
        <p:spPr>
          <a:xfrm>
            <a:off x="4001549" y="2776756"/>
            <a:ext cx="796954" cy="2768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CC89E37B-DAB7-48EF-B06E-EAE0EEA2E266}"/>
              </a:ext>
            </a:extLst>
          </p:cNvPr>
          <p:cNvSpPr/>
          <p:nvPr/>
        </p:nvSpPr>
        <p:spPr>
          <a:xfrm>
            <a:off x="662730" y="3899444"/>
            <a:ext cx="3095538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Nápomoc při rozhodování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901B7AEB-7434-4A7D-B670-40DE8FAC59E3}"/>
              </a:ext>
            </a:extLst>
          </p:cNvPr>
          <p:cNvSpPr/>
          <p:nvPr/>
        </p:nvSpPr>
        <p:spPr>
          <a:xfrm>
            <a:off x="4001549" y="4155307"/>
            <a:ext cx="796954" cy="2768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C0669900-84B3-46DE-8BCB-8F78080BB3AC}"/>
              </a:ext>
            </a:extLst>
          </p:cNvPr>
          <p:cNvSpPr/>
          <p:nvPr/>
        </p:nvSpPr>
        <p:spPr>
          <a:xfrm>
            <a:off x="5041784" y="3940243"/>
            <a:ext cx="3098265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Duševní porucha působí obtíže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38E1B50-BBBE-4F15-A0E0-5E45E32225C6}"/>
              </a:ext>
            </a:extLst>
          </p:cNvPr>
          <p:cNvSpPr/>
          <p:nvPr/>
        </p:nvSpPr>
        <p:spPr>
          <a:xfrm>
            <a:off x="8243649" y="3940243"/>
            <a:ext cx="3098265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Smlouva o nápomoci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2B81F54E-AB9F-40B6-B68C-2D053A367872}"/>
              </a:ext>
            </a:extLst>
          </p:cNvPr>
          <p:cNvSpPr/>
          <p:nvPr/>
        </p:nvSpPr>
        <p:spPr>
          <a:xfrm>
            <a:off x="8243649" y="4807145"/>
            <a:ext cx="3098265" cy="40241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Nabývá účinnosti schválením soudu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5FFEC389-4688-40A7-966B-B28A96B55D33}"/>
              </a:ext>
            </a:extLst>
          </p:cNvPr>
          <p:cNvSpPr/>
          <p:nvPr/>
        </p:nvSpPr>
        <p:spPr>
          <a:xfrm>
            <a:off x="662730" y="5427639"/>
            <a:ext cx="3095538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Zastoupení členem </a:t>
            </a:r>
            <a:r>
              <a:rPr lang="cs-CZ" b="1" dirty="0" err="1"/>
              <a:t>domácnoti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39056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17A20-D227-419B-973E-03510586F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Omezení svéprávnosti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1AFCA22-C77E-475F-B8C0-20DA7C8ECE7B}"/>
              </a:ext>
            </a:extLst>
          </p:cNvPr>
          <p:cNvSpPr/>
          <p:nvPr/>
        </p:nvSpPr>
        <p:spPr>
          <a:xfrm>
            <a:off x="671119" y="2640435"/>
            <a:ext cx="1904301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Jen v zájmu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F0D69D1-2C0F-447D-B7C7-2D3543EEA41C}"/>
              </a:ext>
            </a:extLst>
          </p:cNvPr>
          <p:cNvSpPr/>
          <p:nvPr/>
        </p:nvSpPr>
        <p:spPr>
          <a:xfrm>
            <a:off x="2771486" y="2640433"/>
            <a:ext cx="1674679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Po zhlédnutí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302A7529-DFAE-4001-8E9A-FEC5EB68112D}"/>
              </a:ext>
            </a:extLst>
          </p:cNvPr>
          <p:cNvSpPr/>
          <p:nvPr/>
        </p:nvSpPr>
        <p:spPr>
          <a:xfrm>
            <a:off x="4642231" y="2640433"/>
            <a:ext cx="1599178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Jen v zájmu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1925E57-BD7B-4DCB-8CF0-DD9B8D50E015}"/>
              </a:ext>
            </a:extLst>
          </p:cNvPr>
          <p:cNvSpPr/>
          <p:nvPr/>
        </p:nvSpPr>
        <p:spPr>
          <a:xfrm>
            <a:off x="6437475" y="2640433"/>
            <a:ext cx="1599178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Hrozí újma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730804BA-E814-433C-9E18-B73453CBD637}"/>
              </a:ext>
            </a:extLst>
          </p:cNvPr>
          <p:cNvSpPr/>
          <p:nvPr/>
        </p:nvSpPr>
        <p:spPr>
          <a:xfrm>
            <a:off x="8232719" y="2640432"/>
            <a:ext cx="1599178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Ultima ratio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ACAA0D1F-BD0E-4629-9271-2E05CEF86D0E}"/>
              </a:ext>
            </a:extLst>
          </p:cNvPr>
          <p:cNvSpPr/>
          <p:nvPr/>
        </p:nvSpPr>
        <p:spPr>
          <a:xfrm>
            <a:off x="671119" y="4311240"/>
            <a:ext cx="2793534" cy="78856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OPATROVNÍK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2F83A9D8-A749-4860-933E-4955EC3BD07F}"/>
              </a:ext>
            </a:extLst>
          </p:cNvPr>
          <p:cNvSpPr/>
          <p:nvPr/>
        </p:nvSpPr>
        <p:spPr>
          <a:xfrm>
            <a:off x="4446164" y="4083278"/>
            <a:ext cx="2672969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Osoba způsobilá právně jednat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8C796C44-CF82-4498-B0EA-63883A741DD6}"/>
              </a:ext>
            </a:extLst>
          </p:cNvPr>
          <p:cNvSpPr/>
          <p:nvPr/>
        </p:nvSpPr>
        <p:spPr>
          <a:xfrm>
            <a:off x="4449283" y="5043079"/>
            <a:ext cx="2672969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Zájmy v rozporu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3CB50223-6A1E-49CF-A3F0-FA810085904A}"/>
              </a:ext>
            </a:extLst>
          </p:cNvPr>
          <p:cNvSpPr/>
          <p:nvPr/>
        </p:nvSpPr>
        <p:spPr>
          <a:xfrm>
            <a:off x="4446164" y="6002880"/>
            <a:ext cx="2672969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Ne zařízení</a:t>
            </a:r>
          </a:p>
        </p:txBody>
      </p:sp>
      <p:sp>
        <p:nvSpPr>
          <p:cNvPr id="13" name="Šipka: doprava 12">
            <a:extLst>
              <a:ext uri="{FF2B5EF4-FFF2-40B4-BE49-F238E27FC236}">
                <a16:creationId xmlns:a16="http://schemas.microsoft.com/office/drawing/2014/main" id="{E1D73FB8-A15E-4A42-8E13-D90D7F4E0214}"/>
              </a:ext>
            </a:extLst>
          </p:cNvPr>
          <p:cNvSpPr/>
          <p:nvPr/>
        </p:nvSpPr>
        <p:spPr>
          <a:xfrm>
            <a:off x="3548543" y="4477560"/>
            <a:ext cx="486562" cy="2370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: doprava 13">
            <a:extLst>
              <a:ext uri="{FF2B5EF4-FFF2-40B4-BE49-F238E27FC236}">
                <a16:creationId xmlns:a16="http://schemas.microsoft.com/office/drawing/2014/main" id="{0B40A02B-015D-4920-9C2E-6F8A304A02B6}"/>
              </a:ext>
            </a:extLst>
          </p:cNvPr>
          <p:cNvSpPr/>
          <p:nvPr/>
        </p:nvSpPr>
        <p:spPr>
          <a:xfrm rot="629598">
            <a:off x="3632431" y="4862752"/>
            <a:ext cx="486562" cy="2370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: doprava 14">
            <a:extLst>
              <a:ext uri="{FF2B5EF4-FFF2-40B4-BE49-F238E27FC236}">
                <a16:creationId xmlns:a16="http://schemas.microsoft.com/office/drawing/2014/main" id="{3CD8FF6B-7DD9-43F2-933F-25DA11FFFDF9}"/>
              </a:ext>
            </a:extLst>
          </p:cNvPr>
          <p:cNvSpPr/>
          <p:nvPr/>
        </p:nvSpPr>
        <p:spPr>
          <a:xfrm rot="2806012">
            <a:off x="3506973" y="5600548"/>
            <a:ext cx="934526" cy="2370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557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AE3C6-4AAB-4E76-8888-A3CCC3AB9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Jednání omezeně svéprávného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327785E-D5F0-42DF-A1E6-BA62EF99B9B1}"/>
              </a:ext>
            </a:extLst>
          </p:cNvPr>
          <p:cNvSpPr/>
          <p:nvPr/>
        </p:nvSpPr>
        <p:spPr>
          <a:xfrm>
            <a:off x="629174" y="2776055"/>
            <a:ext cx="2793534" cy="78856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/>
              <a:t>Opatrovanec</a:t>
            </a:r>
            <a:r>
              <a:rPr lang="cs-CZ" b="1" dirty="0"/>
              <a:t> samostatně, ačkoli měl opatrovník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EF646F6-6739-4FA0-9D2C-F43A0891EA74}"/>
              </a:ext>
            </a:extLst>
          </p:cNvPr>
          <p:cNvSpPr/>
          <p:nvPr/>
        </p:nvSpPr>
        <p:spPr>
          <a:xfrm>
            <a:off x="4890781" y="2776054"/>
            <a:ext cx="2793534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Způsobilo mu újmu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8C9539D9-F834-4762-8720-3CA06CE2B74B}"/>
              </a:ext>
            </a:extLst>
          </p:cNvPr>
          <p:cNvSpPr/>
          <p:nvPr/>
        </p:nvSpPr>
        <p:spPr>
          <a:xfrm>
            <a:off x="8769292" y="2776054"/>
            <a:ext cx="2793534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NEPLATNÉ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A80C46A5-47E8-4FAF-BA42-B444A594E054}"/>
              </a:ext>
            </a:extLst>
          </p:cNvPr>
          <p:cNvSpPr/>
          <p:nvPr/>
        </p:nvSpPr>
        <p:spPr>
          <a:xfrm>
            <a:off x="4890781" y="4430084"/>
            <a:ext cx="2793534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Opatrovník schválil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7F0C80E8-4EA7-4514-8B5D-B6C29AD6C1C8}"/>
              </a:ext>
            </a:extLst>
          </p:cNvPr>
          <p:cNvSpPr/>
          <p:nvPr/>
        </p:nvSpPr>
        <p:spPr>
          <a:xfrm>
            <a:off x="8769292" y="4430084"/>
            <a:ext cx="2793534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PLATNÉ</a:t>
            </a:r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D099778C-8E40-4F15-A5E2-7FA73D9BDCF9}"/>
              </a:ext>
            </a:extLst>
          </p:cNvPr>
          <p:cNvSpPr/>
          <p:nvPr/>
        </p:nvSpPr>
        <p:spPr>
          <a:xfrm>
            <a:off x="3607266" y="2961314"/>
            <a:ext cx="973123" cy="3103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7EBFAAA8-EE75-4796-96C3-27E4686DFFB9}"/>
              </a:ext>
            </a:extLst>
          </p:cNvPr>
          <p:cNvSpPr/>
          <p:nvPr/>
        </p:nvSpPr>
        <p:spPr>
          <a:xfrm rot="1771607">
            <a:off x="3568806" y="4203581"/>
            <a:ext cx="973123" cy="3103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F2FF60CC-44D8-4BF5-8426-5E9EE8359C6D}"/>
              </a:ext>
            </a:extLst>
          </p:cNvPr>
          <p:cNvSpPr/>
          <p:nvPr/>
        </p:nvSpPr>
        <p:spPr>
          <a:xfrm>
            <a:off x="7885651" y="3015140"/>
            <a:ext cx="682305" cy="3103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: doprava 12">
            <a:extLst>
              <a:ext uri="{FF2B5EF4-FFF2-40B4-BE49-F238E27FC236}">
                <a16:creationId xmlns:a16="http://schemas.microsoft.com/office/drawing/2014/main" id="{E503E5B9-679D-494B-A7B9-9AA0B7F3B22D}"/>
              </a:ext>
            </a:extLst>
          </p:cNvPr>
          <p:cNvSpPr/>
          <p:nvPr/>
        </p:nvSpPr>
        <p:spPr>
          <a:xfrm>
            <a:off x="7885650" y="4638365"/>
            <a:ext cx="682305" cy="3103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649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0D195-FE49-4346-9706-84C32E5BE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Nezvěstnost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1AF86B0-66F2-4441-8A06-85DA46B45609}"/>
              </a:ext>
            </a:extLst>
          </p:cNvPr>
          <p:cNvSpPr/>
          <p:nvPr/>
        </p:nvSpPr>
        <p:spPr>
          <a:xfrm>
            <a:off x="629174" y="2776055"/>
            <a:ext cx="2793534" cy="78856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Potřeba konání nezvěstného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E5C20DB-4944-4005-B028-044C6A7B66ED}"/>
              </a:ext>
            </a:extLst>
          </p:cNvPr>
          <p:cNvSpPr/>
          <p:nvPr/>
        </p:nvSpPr>
        <p:spPr>
          <a:xfrm>
            <a:off x="5865303" y="2764676"/>
            <a:ext cx="4268598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NEPŘIHLÍŽÍ SE x osobní stav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83FDFAAC-9191-4143-A489-D05EF10FB77F}"/>
              </a:ext>
            </a:extLst>
          </p:cNvPr>
          <p:cNvSpPr/>
          <p:nvPr/>
        </p:nvSpPr>
        <p:spPr>
          <a:xfrm>
            <a:off x="4479721" y="3003762"/>
            <a:ext cx="682305" cy="3103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EABED05-6E8A-4762-8A0E-66614C20836F}"/>
              </a:ext>
            </a:extLst>
          </p:cNvPr>
          <p:cNvSpPr/>
          <p:nvPr/>
        </p:nvSpPr>
        <p:spPr>
          <a:xfrm>
            <a:off x="601278" y="4265760"/>
            <a:ext cx="9591345" cy="7885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Domněnka smrti = na člověka nezvěstného se hledí, jako by zemřel; nejdříve za 5 let</a:t>
            </a:r>
          </a:p>
        </p:txBody>
      </p:sp>
    </p:spTree>
    <p:extLst>
      <p:ext uri="{BB962C8B-B14F-4D97-AF65-F5344CB8AC3E}">
        <p14:creationId xmlns:p14="http://schemas.microsoft.com/office/powerpoint/2010/main" val="4226269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2A9EDF-A25F-4EC8-9CC1-B78809C86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Jméno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528FCA8-BF23-4EC6-8364-B5FCBB26963D}"/>
              </a:ext>
            </a:extLst>
          </p:cNvPr>
          <p:cNvSpPr/>
          <p:nvPr/>
        </p:nvSpPr>
        <p:spPr>
          <a:xfrm>
            <a:off x="852947" y="2898355"/>
            <a:ext cx="9591345" cy="7885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Každý, kdo užívá jiné jméno, nese následky omylů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BA9CE46-BB7E-48A7-9064-BA3164035D4C}"/>
              </a:ext>
            </a:extLst>
          </p:cNvPr>
          <p:cNvSpPr/>
          <p:nvPr/>
        </p:nvSpPr>
        <p:spPr>
          <a:xfrm>
            <a:off x="852946" y="4240593"/>
            <a:ext cx="9591345" cy="7885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Pseudonym není na újmu platnosti, je-li zřejmé, kdo jednal.</a:t>
            </a:r>
          </a:p>
        </p:txBody>
      </p:sp>
    </p:spTree>
    <p:extLst>
      <p:ext uri="{BB962C8B-B14F-4D97-AF65-F5344CB8AC3E}">
        <p14:creationId xmlns:p14="http://schemas.microsoft.com/office/powerpoint/2010/main" val="32698385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221</Words>
  <Application>Microsoft Office PowerPoint</Application>
  <PresentationFormat>Širokoúhlá obrazovka</PresentationFormat>
  <Paragraphs>57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Prezentace aplikace PowerPoint</vt:lpstr>
      <vt:lpstr>Obecná část</vt:lpstr>
      <vt:lpstr>Zvyklosti</vt:lpstr>
      <vt:lpstr>Svéprávnost</vt:lpstr>
      <vt:lpstr>Podpůrná opatření při narušení schopnosti zletilého jednat</vt:lpstr>
      <vt:lpstr>Omezení svéprávnosti</vt:lpstr>
      <vt:lpstr>Jednání omezeně svéprávného</vt:lpstr>
      <vt:lpstr>Nezvěstnost</vt:lpstr>
      <vt:lpstr>Jméno</vt:lpstr>
      <vt:lpstr>Zákonné zastoupení  a opatrovnictví</vt:lpstr>
      <vt:lpstr>Opatrovnictví člověka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Ondřej Pavelek</dc:creator>
  <cp:lastModifiedBy>Ondřej Pavelek</cp:lastModifiedBy>
  <cp:revision>1</cp:revision>
  <dcterms:created xsi:type="dcterms:W3CDTF">2020-10-09T06:06:40Z</dcterms:created>
  <dcterms:modified xsi:type="dcterms:W3CDTF">2020-10-09T06:08:07Z</dcterms:modified>
</cp:coreProperties>
</file>