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4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87082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29281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58911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017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86335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38605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smtClean="0"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689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smtClean="0"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517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9423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993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9/27/2021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427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9/27/2021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38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9/27/2021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305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9/27/2021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35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9/27/2021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319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9/27/2021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934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27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  <p:sldLayoutId id="214748379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%C4%8Clenov%C3%A9_rodiny" TargetMode="External"/><Relationship Id="rId2" Type="http://schemas.openxmlformats.org/officeDocument/2006/relationships/hyperlink" Target="https://cs.wikipedia.org/wiki/Ob%C4%8Dansk%C3%BD_z%C3%A1kon%C3%ADk_(%C4%8Cesko,_2012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Ekonomick%C3%A1_regulace" TargetMode="External"/><Relationship Id="rId5" Type="http://schemas.openxmlformats.org/officeDocument/2006/relationships/hyperlink" Target="https://cs.wikipedia.org/wiki/Povinnost" TargetMode="External"/><Relationship Id="rId4" Type="http://schemas.openxmlformats.org/officeDocument/2006/relationships/hyperlink" Target="https://cs.wikipedia.org/wiki/Pr%C3%A1v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43108D-480E-437B-BF29-EFD33FC3D4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b="1" dirty="0"/>
              <a:t>Rodinné právo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DB0F83-9744-429A-883B-0921437070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233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6714AA-FC39-49D3-8747-F6D99074C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Podnikání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4FD4ED-0AD5-467D-B1F3-AAFF654BA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3200" b="1" dirty="0"/>
              <a:t>Majetek v SJ použit k podnikání nebo k nabytí podílu v obchodní společnosti a přesahuje-li to běžné majetkové poměry, tak souhlas manžela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447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43DCA-34AC-493B-8AEA-B72BB4EB7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2. Smluvní režim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D31D41F-F7C3-4070-AD03-45392EB97436}"/>
              </a:ext>
            </a:extLst>
          </p:cNvPr>
          <p:cNvSpPr/>
          <p:nvPr/>
        </p:nvSpPr>
        <p:spPr>
          <a:xfrm>
            <a:off x="668392" y="2508308"/>
            <a:ext cx="3173766" cy="8221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Snoubenci/manželé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1097482-FA44-410C-B5C7-21C140C19074}"/>
              </a:ext>
            </a:extLst>
          </p:cNvPr>
          <p:cNvSpPr/>
          <p:nvPr/>
        </p:nvSpPr>
        <p:spPr>
          <a:xfrm>
            <a:off x="5048843" y="2508305"/>
            <a:ext cx="6913858" cy="135902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Smlouva o manželském majetkovém režimu</a:t>
            </a:r>
          </a:p>
          <a:p>
            <a:pPr algn="ctr"/>
            <a:r>
              <a:rPr lang="cs-CZ" sz="2400" b="1" dirty="0"/>
              <a:t>Forma veřejné listiny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6651101F-ABF9-49F9-9BA4-7386D1466FBB}"/>
              </a:ext>
            </a:extLst>
          </p:cNvPr>
          <p:cNvSpPr/>
          <p:nvPr/>
        </p:nvSpPr>
        <p:spPr>
          <a:xfrm>
            <a:off x="3983441" y="2759976"/>
            <a:ext cx="773117" cy="3187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4015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885BC1-0B52-4490-A45B-285A0A2A9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2. Smluvní režim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284057-8996-4377-9010-C3B9F4650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cs-CZ" sz="2800" b="1" dirty="0"/>
              <a:t>Režim oddělených jmění</a:t>
            </a:r>
          </a:p>
          <a:p>
            <a:pPr>
              <a:buAutoNum type="arabicPeriod"/>
            </a:pPr>
            <a:r>
              <a:rPr lang="cs-CZ" sz="2800" b="1" dirty="0"/>
              <a:t>Vyhrazení vzniku SJ ke dni zániku</a:t>
            </a:r>
          </a:p>
          <a:p>
            <a:pPr>
              <a:buAutoNum type="arabicPeriod"/>
            </a:pPr>
            <a:r>
              <a:rPr lang="cs-CZ" sz="2800" b="1" dirty="0"/>
              <a:t>Rozšíření/zúžení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CC9D28E-0131-45D9-8B49-3C6C7C0BAB08}"/>
              </a:ext>
            </a:extLst>
          </p:cNvPr>
          <p:cNvSpPr/>
          <p:nvPr/>
        </p:nvSpPr>
        <p:spPr>
          <a:xfrm>
            <a:off x="2522359" y="4385616"/>
            <a:ext cx="6755864" cy="8221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Smluvní režim lze měnit soudem nebo dohodou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A2D8AD1-A84E-49A2-917C-787BE7C870CF}"/>
              </a:ext>
            </a:extLst>
          </p:cNvPr>
          <p:cNvSpPr/>
          <p:nvPr/>
        </p:nvSpPr>
        <p:spPr>
          <a:xfrm>
            <a:off x="2522359" y="5410471"/>
            <a:ext cx="6755864" cy="8221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Smlouva snoubenců nabývá účinnosti dnem uzavření manželství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085BBF2C-D8F2-4D92-A9AC-AE98DD7E41D7}"/>
              </a:ext>
            </a:extLst>
          </p:cNvPr>
          <p:cNvSpPr/>
          <p:nvPr/>
        </p:nvSpPr>
        <p:spPr>
          <a:xfrm>
            <a:off x="10067453" y="2440768"/>
            <a:ext cx="1939186" cy="13463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Může být zapsána do KN</a:t>
            </a:r>
          </a:p>
        </p:txBody>
      </p:sp>
    </p:spTree>
    <p:extLst>
      <p:ext uri="{BB962C8B-B14F-4D97-AF65-F5344CB8AC3E}">
        <p14:creationId xmlns:p14="http://schemas.microsoft.com/office/powerpoint/2010/main" val="2819812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82BB23-3F8F-4A2D-B1E2-0DFF3E527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Správa smluvního režimu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999119-9A07-4C8E-91AD-845D93168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Smlouva o správě</a:t>
            </a:r>
          </a:p>
        </p:txBody>
      </p:sp>
    </p:spTree>
    <p:extLst>
      <p:ext uri="{BB962C8B-B14F-4D97-AF65-F5344CB8AC3E}">
        <p14:creationId xmlns:p14="http://schemas.microsoft.com/office/powerpoint/2010/main" val="3350466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7D3C51-8FCC-4C41-BD89-FACA1C444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3. Režim založený rozhodnutím soudu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3D8BD1-D7FA-4821-A309-B2CFDF5B3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228" y="2603500"/>
            <a:ext cx="11090245" cy="3416300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/>
              <a:t>Je-li </a:t>
            </a:r>
            <a:r>
              <a:rPr lang="cs-CZ" sz="2000" b="1" u="sng" dirty="0"/>
              <a:t>závažný důvod</a:t>
            </a:r>
            <a:r>
              <a:rPr lang="cs-CZ" sz="2000" b="1" dirty="0"/>
              <a:t>, soud na návrh jednoho z manželů SJ zruší nebo zúží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EF227CD-4978-4D65-966A-2076941EDEC9}"/>
              </a:ext>
            </a:extLst>
          </p:cNvPr>
          <p:cNvSpPr/>
          <p:nvPr/>
        </p:nvSpPr>
        <p:spPr>
          <a:xfrm>
            <a:off x="665527" y="3625443"/>
            <a:ext cx="2955652" cy="82212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Závažný důvod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7891676-9CCB-4953-A41C-E3AFFCC29FC1}"/>
              </a:ext>
            </a:extLst>
          </p:cNvPr>
          <p:cNvSpPr/>
          <p:nvPr/>
        </p:nvSpPr>
        <p:spPr>
          <a:xfrm>
            <a:off x="5034826" y="3243732"/>
            <a:ext cx="6720946" cy="213583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Manžel zajišťuje své pohledávky, marnotratný, nepřiměřená rizika, manžel začal podnikat, je neomezeně ručím společníkem v OK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E7B358A4-7548-488E-B782-3776DC25764F}"/>
              </a:ext>
            </a:extLst>
          </p:cNvPr>
          <p:cNvSpPr/>
          <p:nvPr/>
        </p:nvSpPr>
        <p:spPr>
          <a:xfrm>
            <a:off x="4032410" y="3877112"/>
            <a:ext cx="773117" cy="3187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917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FEA95-4B2D-4978-B95A-359FA2750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Režim oddělených jmění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9F2509-4870-4D7E-8C2A-D7AEA1510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Manžel smí nakládat se svým majetkem bez souhlasu druhého manžela</a:t>
            </a:r>
          </a:p>
        </p:txBody>
      </p:sp>
    </p:spTree>
    <p:extLst>
      <p:ext uri="{BB962C8B-B14F-4D97-AF65-F5344CB8AC3E}">
        <p14:creationId xmlns:p14="http://schemas.microsoft.com/office/powerpoint/2010/main" val="20664269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FE58A-EC71-4A0C-B7F7-CA088B124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Ochrana třetích osob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0BEE01-DDB2-4BF4-9B73-D47E17113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Dluh vznikl za trvání SJ, věřitel se může uspokojit ze SJ</a:t>
            </a:r>
          </a:p>
        </p:txBody>
      </p:sp>
    </p:spTree>
    <p:extLst>
      <p:ext uri="{BB962C8B-B14F-4D97-AF65-F5344CB8AC3E}">
        <p14:creationId xmlns:p14="http://schemas.microsoft.com/office/powerpoint/2010/main" val="1672596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6A140D-8A0E-4971-BEB1-AEDC6CBB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Vypořádání SJ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8F458F-3E5A-4E59-AB4C-7A6E5C5A2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Při zrušení, zániku nebo zúžení -&gt; likvidace formou vypořádání</a:t>
            </a:r>
          </a:p>
          <a:p>
            <a:r>
              <a:rPr lang="cs-CZ" b="1" dirty="0"/>
              <a:t>Vypořádáním nesmí být dotčeno právo třetích osob </a:t>
            </a:r>
          </a:p>
          <a:p>
            <a:r>
              <a:rPr lang="cs-CZ" b="1" dirty="0"/>
              <a:t>Vypořádání dluhů má účinky jen mezi manžely</a:t>
            </a:r>
          </a:p>
        </p:txBody>
      </p:sp>
    </p:spTree>
    <p:extLst>
      <p:ext uri="{BB962C8B-B14F-4D97-AF65-F5344CB8AC3E}">
        <p14:creationId xmlns:p14="http://schemas.microsoft.com/office/powerpoint/2010/main" val="2637288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7F7340-69B6-488F-B913-83E324598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Vypořádání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B24510-5742-4965-918B-04F396784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1. Dohoda – účinnost ke dni, kdy bylo zúženo, zrušeno, zaniklo</a:t>
            </a:r>
          </a:p>
          <a:p>
            <a:r>
              <a:rPr lang="cs-CZ" sz="2400" b="1" dirty="0"/>
              <a:t>2. Soud: nedojde-li do tří let od zúžení, zániku či zrušení k vypořádání, tak hmotné věci podle potřeby a nemovitosti napůl </a:t>
            </a:r>
          </a:p>
        </p:txBody>
      </p:sp>
    </p:spTree>
    <p:extLst>
      <p:ext uri="{BB962C8B-B14F-4D97-AF65-F5344CB8AC3E}">
        <p14:creationId xmlns:p14="http://schemas.microsoft.com/office/powerpoint/2010/main" val="11373905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12A689-EC9B-4BC5-8223-63E337322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Bydlení manželů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791CDE-7486-4D9F-9807-CC256FF81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b="1" dirty="0"/>
              <a:t>Jeden z manželů má nájemní právo, uzavřením manželství vzniká společné nájemní právo</a:t>
            </a:r>
          </a:p>
        </p:txBody>
      </p:sp>
    </p:spTree>
    <p:extLst>
      <p:ext uri="{BB962C8B-B14F-4D97-AF65-F5344CB8AC3E}">
        <p14:creationId xmlns:p14="http://schemas.microsoft.com/office/powerpoint/2010/main" val="231017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FF8993-B343-4B4E-97FA-44F68D27D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Manželství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6A5B72-AA50-4D0C-ADFF-C02378FB2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dirty="0"/>
              <a:t>Vzniká kladnou odpovědí snoubenců</a:t>
            </a:r>
          </a:p>
          <a:p>
            <a:pPr algn="just"/>
            <a:r>
              <a:rPr lang="cs-CZ" sz="2800" dirty="0"/>
              <a:t>Projev vůle jednoho ze snoubenců může být nahrazen zmocněncem </a:t>
            </a:r>
          </a:p>
        </p:txBody>
      </p:sp>
    </p:spTree>
    <p:extLst>
      <p:ext uri="{BB962C8B-B14F-4D97-AF65-F5344CB8AC3E}">
        <p14:creationId xmlns:p14="http://schemas.microsoft.com/office/powerpoint/2010/main" val="561672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9521F5-DB01-45AE-9E0E-B107E255E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Zánik manželství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B3B971-AF4E-4DA1-BE4D-5B45B6930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Rozvod – i když je rozvráceno, tak se nerozvede, pokud by to bylo na újmu dětem nebo jednomu z manželů</a:t>
            </a:r>
          </a:p>
        </p:txBody>
      </p:sp>
    </p:spTree>
    <p:extLst>
      <p:ext uri="{BB962C8B-B14F-4D97-AF65-F5344CB8AC3E}">
        <p14:creationId xmlns:p14="http://schemas.microsoft.com/office/powerpoint/2010/main" val="39658906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257A2-DCE1-421D-949A-56A37EAB6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Příbuzenství a </a:t>
            </a:r>
            <a:r>
              <a:rPr lang="cs-CZ" b="1" dirty="0" err="1"/>
              <a:t>švagrovství</a:t>
            </a:r>
            <a:r>
              <a:rPr lang="cs-CZ" b="1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CB16F6-E65B-4A60-81FD-78C3EA02A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b="1" dirty="0"/>
              <a:t>Příbuzenství = pokrevní nebo osvojení x </a:t>
            </a:r>
            <a:r>
              <a:rPr lang="cs-CZ" sz="2400" b="1" dirty="0" err="1"/>
              <a:t>švagrovství</a:t>
            </a:r>
            <a:r>
              <a:rPr lang="cs-CZ" sz="2400" b="1" dirty="0"/>
              <a:t> = příbuzní manžela</a:t>
            </a:r>
          </a:p>
        </p:txBody>
      </p:sp>
    </p:spTree>
    <p:extLst>
      <p:ext uri="{BB962C8B-B14F-4D97-AF65-F5344CB8AC3E}">
        <p14:creationId xmlns:p14="http://schemas.microsoft.com/office/powerpoint/2010/main" val="1788454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BC49AD-AF2F-4773-AC17-8C5874B60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Osvojení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6ABB40-D58E-49D6-9E60-44747C5C8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přijetí cizí osoby za vlastní </a:t>
            </a:r>
          </a:p>
          <a:p>
            <a:r>
              <a:rPr lang="cs-CZ" dirty="0"/>
              <a:t>Souhlas = rodičů, dítěte </a:t>
            </a:r>
          </a:p>
          <a:p>
            <a:r>
              <a:rPr lang="cs-CZ" dirty="0"/>
              <a:t>Rodič, kterému ještě nebylo 16 let, nesmí dát souhlas k osvojení</a:t>
            </a:r>
          </a:p>
          <a:p>
            <a:r>
              <a:rPr lang="cs-CZ" dirty="0"/>
              <a:t>Osvojení zletilého = není-li v rozporu s dobrými mravy, např. u dítěte svého manžela</a:t>
            </a:r>
          </a:p>
        </p:txBody>
      </p:sp>
    </p:spTree>
    <p:extLst>
      <p:ext uri="{BB962C8B-B14F-4D97-AF65-F5344CB8AC3E}">
        <p14:creationId xmlns:p14="http://schemas.microsoft.com/office/powerpoint/2010/main" val="37429200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980C34-A945-4FC5-B587-D6800DD51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Rodičovská odpovědnost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3656E9-B87F-44B1-B1DD-6F54C326D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Náleží oběma rodičům</a:t>
            </a:r>
          </a:p>
          <a:p>
            <a:r>
              <a:rPr lang="cs-CZ" dirty="0"/>
              <a:t>O dítěti starším 12 let se má za to, že je schopno informace přijmout a vytvořit si vlastní názor</a:t>
            </a:r>
          </a:p>
          <a:p>
            <a:r>
              <a:rPr lang="cs-CZ" dirty="0"/>
              <a:t>Rozhodnutí soudu o omezení rodičovské odpovědnosti</a:t>
            </a:r>
          </a:p>
          <a:p>
            <a:r>
              <a:rPr lang="cs-CZ" dirty="0"/>
              <a:t>Rozhodují rodiče – pokud není dohoda na nikoli běžné věci – soud </a:t>
            </a:r>
          </a:p>
          <a:p>
            <a:r>
              <a:rPr lang="cs-CZ" dirty="0"/>
              <a:t>Dobrá víra třetí osoby, že je dán souhlas obou rodičů   </a:t>
            </a:r>
          </a:p>
        </p:txBody>
      </p:sp>
    </p:spTree>
    <p:extLst>
      <p:ext uri="{BB962C8B-B14F-4D97-AF65-F5344CB8AC3E}">
        <p14:creationId xmlns:p14="http://schemas.microsoft.com/office/powerpoint/2010/main" val="36345699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84E0F-AFEB-48EE-804C-50D356BBF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Zastoupení dítěte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5FA17D-C18B-4ABC-AA32-5C752430B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Rodiče mají povinnost zastupovat k těm jednáním, ke kterým není dítě způsobilé</a:t>
            </a:r>
          </a:p>
          <a:p>
            <a:r>
              <a:rPr lang="cs-CZ" dirty="0"/>
              <a:t>Souhlas soudu je třeba pokud dítě má nabýt nemovitost, nabýt dar, dědictví nebo odkaz – pokud souhlas soudu není, k jednání se nepřihlíží </a:t>
            </a:r>
          </a:p>
          <a:p>
            <a:r>
              <a:rPr lang="cs-CZ" dirty="0"/>
              <a:t>ROZVOD – soud určí výkon rodičovské odpovědnosti </a:t>
            </a:r>
          </a:p>
        </p:txBody>
      </p:sp>
    </p:spTree>
    <p:extLst>
      <p:ext uri="{BB962C8B-B14F-4D97-AF65-F5344CB8AC3E}">
        <p14:creationId xmlns:p14="http://schemas.microsoft.com/office/powerpoint/2010/main" val="5567076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797044-4F70-488E-9F42-73428DDCE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Výživné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489882-D58E-4311-9892-BE9377422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8211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7ED236-4230-4F17-B188-85A862CC7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Jiné formy péče o dítě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4FC286-1A85-475D-A444-2254047DD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cs-CZ" sz="2400" b="1" dirty="0"/>
              <a:t>Poručenství = není-li žádný rodič</a:t>
            </a:r>
          </a:p>
          <a:p>
            <a:pPr>
              <a:buAutoNum type="arabicPeriod"/>
            </a:pPr>
            <a:r>
              <a:rPr lang="cs-CZ" sz="2400" b="1" dirty="0"/>
              <a:t>Opatrovník = v případě střetu zájmu dítěte s jinou osobou </a:t>
            </a:r>
          </a:p>
          <a:p>
            <a:pPr>
              <a:buAutoNum type="arabicPeriod"/>
            </a:pPr>
            <a:r>
              <a:rPr lang="cs-CZ" sz="2400" b="1" dirty="0"/>
              <a:t>Svěření dítěte do péče jiné osoby = není-li rodič ani poručník </a:t>
            </a:r>
          </a:p>
          <a:p>
            <a:pPr>
              <a:buAutoNum type="arabicPeriod"/>
            </a:pPr>
            <a:r>
              <a:rPr lang="cs-CZ" sz="2400" b="1" dirty="0" err="1"/>
              <a:t>Pěstnouství</a:t>
            </a:r>
            <a:r>
              <a:rPr lang="cs-CZ" sz="2400" b="1" dirty="0"/>
              <a:t> = i na přechodnou dobu </a:t>
            </a:r>
          </a:p>
          <a:p>
            <a:pPr>
              <a:buAutoNum type="arabicPeriod"/>
            </a:pPr>
            <a:r>
              <a:rPr lang="cs-CZ" sz="2400" b="1" dirty="0"/>
              <a:t>Ústavní výchova</a:t>
            </a:r>
          </a:p>
        </p:txBody>
      </p:sp>
    </p:spTree>
    <p:extLst>
      <p:ext uri="{BB962C8B-B14F-4D97-AF65-F5344CB8AC3E}">
        <p14:creationId xmlns:p14="http://schemas.microsoft.com/office/powerpoint/2010/main" val="1532385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5E79D6-09FA-41BD-8B7E-8EFCEC40E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Překážky manželství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185D9F9-A5C2-4074-9B1C-C34C93AEA16C}"/>
              </a:ext>
            </a:extLst>
          </p:cNvPr>
          <p:cNvSpPr/>
          <p:nvPr/>
        </p:nvSpPr>
        <p:spPr>
          <a:xfrm>
            <a:off x="721453" y="2457974"/>
            <a:ext cx="3699545" cy="70696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Nezletilý nebo omezený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F5472CD-1FDD-4A0F-B3F8-F64AB5ADEBA6}"/>
              </a:ext>
            </a:extLst>
          </p:cNvPr>
          <p:cNvSpPr/>
          <p:nvPr/>
        </p:nvSpPr>
        <p:spPr>
          <a:xfrm>
            <a:off x="721453" y="3783143"/>
            <a:ext cx="3699545" cy="70696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Soud může povolit 16 letému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744A552-FFB4-4A5F-80A5-ECFDC55E36C8}"/>
              </a:ext>
            </a:extLst>
          </p:cNvPr>
          <p:cNvSpPr/>
          <p:nvPr/>
        </p:nvSpPr>
        <p:spPr>
          <a:xfrm>
            <a:off x="721453" y="5001236"/>
            <a:ext cx="3699545" cy="70696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Příbuzní</a:t>
            </a:r>
          </a:p>
        </p:txBody>
      </p:sp>
    </p:spTree>
    <p:extLst>
      <p:ext uri="{BB962C8B-B14F-4D97-AF65-F5344CB8AC3E}">
        <p14:creationId xmlns:p14="http://schemas.microsoft.com/office/powerpoint/2010/main" val="2993767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922E4-315A-4D30-BB40-18E0DF1BA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Zdánlivé manželství a neplatnost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26FD512-1B5B-40A1-81D1-872B82735D1F}"/>
              </a:ext>
            </a:extLst>
          </p:cNvPr>
          <p:cNvSpPr/>
          <p:nvPr/>
        </p:nvSpPr>
        <p:spPr>
          <a:xfrm>
            <a:off x="2055302" y="2550253"/>
            <a:ext cx="7331978" cy="70696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Zdánlivé = není projev vůle – manželství vůbec nevznikne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EA1F6E9-F728-4EAF-A27F-1EC2035B501A}"/>
              </a:ext>
            </a:extLst>
          </p:cNvPr>
          <p:cNvSpPr/>
          <p:nvPr/>
        </p:nvSpPr>
        <p:spPr>
          <a:xfrm>
            <a:off x="2055302" y="3860334"/>
            <a:ext cx="7331978" cy="70696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Neplatnost = zákonná překážka</a:t>
            </a:r>
          </a:p>
        </p:txBody>
      </p:sp>
    </p:spTree>
    <p:extLst>
      <p:ext uri="{BB962C8B-B14F-4D97-AF65-F5344CB8AC3E}">
        <p14:creationId xmlns:p14="http://schemas.microsoft.com/office/powerpoint/2010/main" val="3095569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48CF27-9166-4776-ABBE-EBE6F9C8B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Rodinný závod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D93B68-A1A4-4DAA-AA0A-1715CD3E9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Právní úprava rodinného závodu měla dle důvodové zprávy k </a:t>
            </a:r>
            <a:r>
              <a:rPr lang="cs-CZ" dirty="0">
                <a:hlinkClick r:id="rId2" tooltip="Občanský zákoník (Česko, 2012)"/>
              </a:rPr>
              <a:t>občanskému zákoníku</a:t>
            </a:r>
            <a:r>
              <a:rPr lang="cs-CZ" dirty="0"/>
              <a:t> vyplnit prostor, kdy </a:t>
            </a:r>
            <a:r>
              <a:rPr lang="cs-CZ" dirty="0">
                <a:hlinkClick r:id="rId3" tooltip="Členové rodiny"/>
              </a:rPr>
              <a:t>členové rodiny</a:t>
            </a:r>
            <a:r>
              <a:rPr lang="cs-CZ" dirty="0"/>
              <a:t> pro rodinný závod fakticky pracují, aniž se jejich </a:t>
            </a:r>
            <a:r>
              <a:rPr lang="cs-CZ" dirty="0">
                <a:hlinkClick r:id="rId4" tooltip="Práva"/>
              </a:rPr>
              <a:t>práva</a:t>
            </a:r>
            <a:r>
              <a:rPr lang="cs-CZ" dirty="0"/>
              <a:t> a </a:t>
            </a:r>
            <a:r>
              <a:rPr lang="cs-CZ" dirty="0">
                <a:hlinkClick r:id="rId5" tooltip="Povinnost"/>
              </a:rPr>
              <a:t>povinnosti</a:t>
            </a:r>
            <a:r>
              <a:rPr lang="cs-CZ" dirty="0"/>
              <a:t> spravují zvláště uzavřenou smlouvou. S takovými situacemi se lze setkat například v zemědělství nebo v pohostinských, hotelových a podobných provozech. Vyznačují se vesměs tím, že členové rodiny pracují pod řízením otce, matky, děda atp., aniž jsou jejich povinnosti a práva, a to nejen zaměstnanecké, ale i ve vztahu k závodu samotnému, nějak právně </a:t>
            </a:r>
            <a:r>
              <a:rPr lang="cs-CZ" dirty="0">
                <a:hlinkClick r:id="rId6" tooltip="Ekonomická regulace"/>
              </a:rPr>
              <a:t>regulovány</a:t>
            </a:r>
            <a:r>
              <a:rPr lang="cs-CZ" dirty="0"/>
              <a:t>. </a:t>
            </a:r>
          </a:p>
          <a:p>
            <a:pPr algn="just"/>
            <a:r>
              <a:rPr lang="cs-CZ" dirty="0">
                <a:solidFill>
                  <a:srgbClr val="FF0000"/>
                </a:solidFill>
              </a:rPr>
              <a:t>X je-li společenská smlouva apod., tak se to nepoužije</a:t>
            </a:r>
          </a:p>
        </p:txBody>
      </p:sp>
    </p:spTree>
    <p:extLst>
      <p:ext uri="{BB962C8B-B14F-4D97-AF65-F5344CB8AC3E}">
        <p14:creationId xmlns:p14="http://schemas.microsoft.com/office/powerpoint/2010/main" val="3263942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58E4BC-BA72-439C-9169-F99B11D8E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Manželské majetkové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C910C1-E61D-4EFF-8AE4-018E25DF0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416537"/>
          </a:xfrm>
        </p:spPr>
        <p:txBody>
          <a:bodyPr/>
          <a:lstStyle/>
          <a:p>
            <a:r>
              <a:rPr lang="cs-CZ" dirty="0"/>
              <a:t>To, co manželům náleží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5F87F0A-5E22-4DCD-8CCD-9A0FC38CC24F}"/>
              </a:ext>
            </a:extLst>
          </p:cNvPr>
          <p:cNvSpPr/>
          <p:nvPr/>
        </p:nvSpPr>
        <p:spPr>
          <a:xfrm>
            <a:off x="1451295" y="3305262"/>
            <a:ext cx="2734811" cy="7130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Zákonný režim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4F7EA0A-7E10-4AE7-80A7-52714575C5DD}"/>
              </a:ext>
            </a:extLst>
          </p:cNvPr>
          <p:cNvSpPr/>
          <p:nvPr/>
        </p:nvSpPr>
        <p:spPr>
          <a:xfrm>
            <a:off x="4728594" y="3305261"/>
            <a:ext cx="2734811" cy="7130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Smluvní režim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2ECDC6C-0C45-427E-AC4E-09AC932D6BC1}"/>
              </a:ext>
            </a:extLst>
          </p:cNvPr>
          <p:cNvSpPr/>
          <p:nvPr/>
        </p:nvSpPr>
        <p:spPr>
          <a:xfrm>
            <a:off x="8189053" y="3309454"/>
            <a:ext cx="2734811" cy="7130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Soudní</a:t>
            </a:r>
          </a:p>
        </p:txBody>
      </p:sp>
    </p:spTree>
    <p:extLst>
      <p:ext uri="{BB962C8B-B14F-4D97-AF65-F5344CB8AC3E}">
        <p14:creationId xmlns:p14="http://schemas.microsoft.com/office/powerpoint/2010/main" val="3178693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4F42EB-1E26-4509-BD55-EE11253C7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1. Zákonný režim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2D97E27-97F6-45CF-A49B-61DDC909CE58}"/>
              </a:ext>
            </a:extLst>
          </p:cNvPr>
          <p:cNvSpPr/>
          <p:nvPr/>
        </p:nvSpPr>
        <p:spPr>
          <a:xfrm>
            <a:off x="942431" y="2357307"/>
            <a:ext cx="2079003" cy="8808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Nepatří: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EB64AD7-999F-4ABF-B564-DBF1FE6C39A2}"/>
              </a:ext>
            </a:extLst>
          </p:cNvPr>
          <p:cNvSpPr/>
          <p:nvPr/>
        </p:nvSpPr>
        <p:spPr>
          <a:xfrm>
            <a:off x="942432" y="3429000"/>
            <a:ext cx="2079003" cy="4858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dar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95F731C-D237-41FE-A37E-FEE44804CF4C}"/>
              </a:ext>
            </a:extLst>
          </p:cNvPr>
          <p:cNvSpPr/>
          <p:nvPr/>
        </p:nvSpPr>
        <p:spPr>
          <a:xfrm>
            <a:off x="942431" y="4105673"/>
            <a:ext cx="2079003" cy="81027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Osobní potřeba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771179E-47C3-4514-A396-85C618613E03}"/>
              </a:ext>
            </a:extLst>
          </p:cNvPr>
          <p:cNvSpPr/>
          <p:nvPr/>
        </p:nvSpPr>
        <p:spPr>
          <a:xfrm>
            <a:off x="942431" y="5106797"/>
            <a:ext cx="2144718" cy="81027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NÚ na zdraví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221FEFFE-B2F2-4AC6-9541-E89B22567B37}"/>
              </a:ext>
            </a:extLst>
          </p:cNvPr>
          <p:cNvSpPr/>
          <p:nvPr/>
        </p:nvSpPr>
        <p:spPr>
          <a:xfrm>
            <a:off x="3947088" y="2357307"/>
            <a:ext cx="2079003" cy="8808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Patří: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D3182F8F-1869-47B2-B57E-6128510589FF}"/>
              </a:ext>
            </a:extLst>
          </p:cNvPr>
          <p:cNvSpPr/>
          <p:nvPr/>
        </p:nvSpPr>
        <p:spPr>
          <a:xfrm>
            <a:off x="3947087" y="3514287"/>
            <a:ext cx="2148913" cy="101576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Zisk z výlučného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40C5FFDD-3278-4ED0-BE3B-F4A979778F5F}"/>
              </a:ext>
            </a:extLst>
          </p:cNvPr>
          <p:cNvSpPr/>
          <p:nvPr/>
        </p:nvSpPr>
        <p:spPr>
          <a:xfrm>
            <a:off x="4007207" y="4806190"/>
            <a:ext cx="5296183" cy="13932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Podíl v OK, pokud se stal společníkem za trvání manželství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552553F8-AF5B-4813-B8F5-ED6F6DF322F7}"/>
              </a:ext>
            </a:extLst>
          </p:cNvPr>
          <p:cNvSpPr/>
          <p:nvPr/>
        </p:nvSpPr>
        <p:spPr>
          <a:xfrm>
            <a:off x="6486737" y="2357307"/>
            <a:ext cx="5022958" cy="12835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Dluhy x týkají se majetku ve výhradním vlastnictví manžela nebo je převzal bez souhlasu druhého aniž by se jednalo o každodenní </a:t>
            </a:r>
          </a:p>
        </p:txBody>
      </p:sp>
    </p:spTree>
    <p:extLst>
      <p:ext uri="{BB962C8B-B14F-4D97-AF65-F5344CB8AC3E}">
        <p14:creationId xmlns:p14="http://schemas.microsoft.com/office/powerpoint/2010/main" val="2018191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BF6355-51ED-4628-B4D2-E36BDBB79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F5720A-7179-4597-8DC8-850B48E5E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Např. plat – okamžikem splatnosti</a:t>
            </a:r>
          </a:p>
        </p:txBody>
      </p:sp>
    </p:spTree>
    <p:extLst>
      <p:ext uri="{BB962C8B-B14F-4D97-AF65-F5344CB8AC3E}">
        <p14:creationId xmlns:p14="http://schemas.microsoft.com/office/powerpoint/2010/main" val="2021051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1E62A4-F51F-46F2-BB9C-3EBF83341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Správa  v zákonném režimu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78C343-91E6-4724-B04B-2DA282C53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575928"/>
          </a:xfrm>
        </p:spPr>
        <p:txBody>
          <a:bodyPr>
            <a:normAutofit/>
          </a:bodyPr>
          <a:lstStyle/>
          <a:p>
            <a:r>
              <a:rPr lang="cs-CZ" sz="2000" b="1" dirty="0"/>
              <a:t>Společně a nerozdílně zavázáni</a:t>
            </a:r>
          </a:p>
          <a:p>
            <a:pPr marL="0" indent="0">
              <a:buNone/>
            </a:pPr>
            <a:endParaRPr lang="cs-CZ" sz="2000" b="1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407A801-20A7-4512-9F53-98F9863D082F}"/>
              </a:ext>
            </a:extLst>
          </p:cNvPr>
          <p:cNvSpPr/>
          <p:nvPr/>
        </p:nvSpPr>
        <p:spPr>
          <a:xfrm>
            <a:off x="1154954" y="3741490"/>
            <a:ext cx="2955652" cy="8221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Běžná záležitosti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98DDBFF-466D-4B38-A128-0E10B988C5FF}"/>
              </a:ext>
            </a:extLst>
          </p:cNvPr>
          <p:cNvSpPr/>
          <p:nvPr/>
        </p:nvSpPr>
        <p:spPr>
          <a:xfrm>
            <a:off x="1154954" y="5062211"/>
            <a:ext cx="2955652" cy="8221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Neběžná záležitosti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FB18AC3-5578-4C80-982E-F000538B6E7D}"/>
              </a:ext>
            </a:extLst>
          </p:cNvPr>
          <p:cNvSpPr/>
          <p:nvPr/>
        </p:nvSpPr>
        <p:spPr>
          <a:xfrm>
            <a:off x="5567783" y="3741490"/>
            <a:ext cx="2955652" cy="8221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Souhlas jednoho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61B09346-FE3C-46CE-B8C0-83A8FE002170}"/>
              </a:ext>
            </a:extLst>
          </p:cNvPr>
          <p:cNvSpPr/>
          <p:nvPr/>
        </p:nvSpPr>
        <p:spPr>
          <a:xfrm>
            <a:off x="4311941" y="4060272"/>
            <a:ext cx="998290" cy="3187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BF6FA5CF-5177-47B0-9D6E-5DB18ECE4477}"/>
              </a:ext>
            </a:extLst>
          </p:cNvPr>
          <p:cNvSpPr/>
          <p:nvPr/>
        </p:nvSpPr>
        <p:spPr>
          <a:xfrm>
            <a:off x="4311941" y="5259897"/>
            <a:ext cx="998290" cy="3187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6A0F380-778F-4FE1-9855-98A4762E427B}"/>
              </a:ext>
            </a:extLst>
          </p:cNvPr>
          <p:cNvSpPr/>
          <p:nvPr/>
        </p:nvSpPr>
        <p:spPr>
          <a:xfrm>
            <a:off x="5636293" y="5062210"/>
            <a:ext cx="2955652" cy="8221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Souhlas obou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BEBAA6FA-14CB-49DD-8C2C-13206D60AA60}"/>
              </a:ext>
            </a:extLst>
          </p:cNvPr>
          <p:cNvSpPr/>
          <p:nvPr/>
        </p:nvSpPr>
        <p:spPr>
          <a:xfrm>
            <a:off x="9000279" y="5731079"/>
            <a:ext cx="2955652" cy="82212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Námitka neplatnosti</a:t>
            </a:r>
          </a:p>
        </p:txBody>
      </p:sp>
    </p:spTree>
    <p:extLst>
      <p:ext uri="{BB962C8B-B14F-4D97-AF65-F5344CB8AC3E}">
        <p14:creationId xmlns:p14="http://schemas.microsoft.com/office/powerpoint/2010/main" val="4217448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asedací místnost Ion">
  <a:themeElements>
    <a:clrScheme name="Zasedací místnost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Zasedací místnost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asedací místnost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199</TotalTime>
  <Words>698</Words>
  <Application>Microsoft Office PowerPoint</Application>
  <PresentationFormat>Širokoúhlá obrazovka</PresentationFormat>
  <Paragraphs>94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Century Gothic</vt:lpstr>
      <vt:lpstr>Wingdings 3</vt:lpstr>
      <vt:lpstr>Zasedací místnost Ion</vt:lpstr>
      <vt:lpstr>Rodinné právo</vt:lpstr>
      <vt:lpstr>Manželství</vt:lpstr>
      <vt:lpstr>Překážky manželství</vt:lpstr>
      <vt:lpstr>Zdánlivé manželství a neplatnost</vt:lpstr>
      <vt:lpstr>Rodinný závod</vt:lpstr>
      <vt:lpstr>Manželské majetkové právo</vt:lpstr>
      <vt:lpstr>1. Zákonný režim</vt:lpstr>
      <vt:lpstr>Prezentace aplikace PowerPoint</vt:lpstr>
      <vt:lpstr>Správa  v zákonném režimu</vt:lpstr>
      <vt:lpstr>Podnikání</vt:lpstr>
      <vt:lpstr>2. Smluvní režim</vt:lpstr>
      <vt:lpstr>2. Smluvní režim</vt:lpstr>
      <vt:lpstr>Správa smluvního režimu</vt:lpstr>
      <vt:lpstr>3. Režim založený rozhodnutím soudu</vt:lpstr>
      <vt:lpstr>Režim oddělených jmění</vt:lpstr>
      <vt:lpstr>Ochrana třetích osob</vt:lpstr>
      <vt:lpstr>Vypořádání SJ</vt:lpstr>
      <vt:lpstr>Vypořádání </vt:lpstr>
      <vt:lpstr>Bydlení manželů</vt:lpstr>
      <vt:lpstr>Zánik manželství</vt:lpstr>
      <vt:lpstr>Příbuzenství a švagrovství </vt:lpstr>
      <vt:lpstr>Osvojení</vt:lpstr>
      <vt:lpstr>Rodičovská odpovědnost</vt:lpstr>
      <vt:lpstr>Zastoupení dítěte</vt:lpstr>
      <vt:lpstr>Výživné</vt:lpstr>
      <vt:lpstr>Jiné formy péče o dítě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Rodinné právo</dc:title>
  <dc:creator>Ondra</dc:creator>
  <cp:lastModifiedBy>UPHV</cp:lastModifiedBy>
  <cp:revision>41</cp:revision>
  <dcterms:created xsi:type="dcterms:W3CDTF">2018-05-08T17:00:32Z</dcterms:created>
  <dcterms:modified xsi:type="dcterms:W3CDTF">2021-09-27T15:50:16Z</dcterms:modified>
</cp:coreProperties>
</file>