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10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82AD5-55D8-4D8D-AB62-334C1699E0C6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D3A7F-1D2E-40AB-8066-536C56C04B8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916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                        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D3A7F-1D2E-40AB-8066-536C56C04B8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954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D3A7F-1D2E-40AB-8066-536C56C04B8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808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70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69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8853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275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4163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849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393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63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93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36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9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1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18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56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16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70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C7439-F228-46A8-952B-2442DF340FCC}" type="datetimeFigureOut">
              <a:rPr lang="cs-CZ" smtClean="0"/>
              <a:pPr/>
              <a:t>13.12.2019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AA3EFE-226C-42FC-8DEB-F090BC5587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51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Zápisy do </a:t>
            </a:r>
            <a:r>
              <a:rPr lang="cs-CZ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katastru </a:t>
            </a:r>
            <a:r>
              <a:rPr lang="cs-C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24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422031"/>
            <a:ext cx="8596668" cy="534899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0070C0"/>
                </a:solidFill>
                <a:latin typeface="+mn-lt"/>
              </a:rPr>
              <a:t>Prameny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956930"/>
            <a:ext cx="9487392" cy="5697089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256/2013 Sb.,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katastru nemovitostí (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katastrální zákon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 znění pozdějších předpisů (dále jen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KatZ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ČÚZK č. 357/2013 Sb., o katastru nemovitostí (katastrální vyhláška), ve znění pozdějších předpisů (dále jen KatV)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89/2012 Sb.,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občanský zákoník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 znění pozdějších předpisů</a:t>
            </a:r>
          </a:p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řád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 znění pozdějších předpisů</a:t>
            </a:r>
          </a:p>
          <a:p>
            <a:pPr algn="just"/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183/2006 Sb., o územním plánování a stavebním řádu (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stavební zákon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ve znění pozdějších předpisů (dále jen SZ)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90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70C0"/>
                </a:solidFill>
                <a:latin typeface="+mn-lt"/>
              </a:rPr>
              <a:t>Zápisy do katastru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9823"/>
            <a:ext cx="8596668" cy="4531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Zápis práv </a:t>
            </a:r>
            <a:endParaRPr lang="cs-C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(§§6-27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KatZ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§§26-28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KatV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Zápis jiných údajů  </a:t>
            </a:r>
            <a:endParaRPr lang="cs-C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(§§28-32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KatZ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§§30-42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KatV)</a:t>
            </a: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73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11016"/>
            <a:ext cx="8596668" cy="85813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0070C0"/>
                </a:solidFill>
                <a:latin typeface="+mn-lt"/>
              </a:rPr>
              <a:t>Zápisy do katastru 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786810"/>
            <a:ext cx="9359802" cy="60711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Zápisy týkající se práv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vklad </a:t>
            </a:r>
            <a:r>
              <a:rPr lang="cs-C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věcných práv, práv ujednaných jako </a:t>
            </a:r>
            <a:r>
              <a:rPr lang="cs-C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věcná  </a:t>
            </a: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(např. předkupní právo), nájmu, pachtu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 </a:t>
            </a:r>
            <a:r>
              <a:rPr lang="cs-C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práv odvozených od vlastnického práva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</a:t>
            </a:r>
            <a:r>
              <a:rPr lang="cs-CZ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zápis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významných informací o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vlastnících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jiných oprávněných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968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21733"/>
            <a:ext cx="8596668" cy="37253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70C0"/>
                </a:solidFill>
                <a:latin typeface="+mn-lt"/>
              </a:rPr>
              <a:t>Zápisy </a:t>
            </a:r>
            <a:r>
              <a:rPr lang="cs-CZ" dirty="0">
                <a:solidFill>
                  <a:srgbClr val="0070C0"/>
                </a:solidFill>
                <a:latin typeface="+mn-lt"/>
              </a:rPr>
              <a:t>do </a:t>
            </a:r>
            <a:r>
              <a:rPr lang="cs-CZ" dirty="0" smtClean="0">
                <a:solidFill>
                  <a:srgbClr val="0070C0"/>
                </a:solidFill>
                <a:latin typeface="+mn-lt"/>
              </a:rPr>
              <a:t>katastru, zápisy </a:t>
            </a:r>
            <a:r>
              <a:rPr lang="cs-CZ" dirty="0">
                <a:solidFill>
                  <a:srgbClr val="0070C0"/>
                </a:solidFill>
                <a:latin typeface="+mn-lt"/>
              </a:rPr>
              <a:t>týkající se práv</a:t>
            </a:r>
            <a:br>
              <a:rPr lang="cs-CZ" dirty="0">
                <a:solidFill>
                  <a:srgbClr val="0070C0"/>
                </a:solidFill>
                <a:latin typeface="+mn-lt"/>
              </a:rPr>
            </a:br>
            <a:endParaRPr lang="cs-CZ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9828" y="1049867"/>
            <a:ext cx="9481624" cy="5660422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základě listin v </a:t>
            </a:r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písemné formě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podoba listinná nebo elektronická</a:t>
            </a:r>
          </a:p>
          <a:p>
            <a:pPr algn="just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povinné označování nemovitostí  dle ust. § 8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KatZ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plomba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dotčena změnou, vyznačuje se nejpozději následující pracovní den po 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podání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pořadí zápisů: </a:t>
            </a:r>
          </a:p>
          <a:p>
            <a:pPr lvl="1" algn="just">
              <a:buFontTx/>
              <a:buChar char="-"/>
            </a:pP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okamžikem doručení návrhu </a:t>
            </a:r>
            <a:r>
              <a:rPr lang="cs-C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podatelně </a:t>
            </a:r>
            <a:endParaRPr lang="cs-CZ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buFontTx/>
              <a:buChar char="-"/>
            </a:pP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bezodkladně – ust. § 25 odst. 3 </a:t>
            </a:r>
            <a:r>
              <a:rPr lang="cs-CZ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KatZ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(např. poznámka o </a:t>
            </a:r>
            <a:r>
              <a:rPr lang="cs-C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osobě, </a:t>
            </a:r>
            <a:r>
              <a:rPr lang="cs-CZ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nařízení </a:t>
            </a:r>
            <a:r>
              <a:rPr lang="cs-CZ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exekuce</a:t>
            </a:r>
            <a:endParaRPr lang="cs-CZ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právní účinky zápisu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okamžik, kdy návrh na zápis došel KÚ</a:t>
            </a:r>
          </a:p>
          <a:p>
            <a:pPr algn="just"/>
            <a:r>
              <a:rPr lang="cs-C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lhůty pro zápis  </a:t>
            </a:r>
          </a:p>
          <a:p>
            <a:pPr marL="457200" lvl="1" indent="0" algn="just">
              <a:buNone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vklad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bez zbytečného odkladu od  pravomocného rozhodnutí o povolení vkladu</a:t>
            </a:r>
          </a:p>
          <a:p>
            <a:pPr marL="457200" lvl="1" indent="0" algn="just">
              <a:buNone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 30 dnů od doručení záznamové listiny</a:t>
            </a:r>
          </a:p>
          <a:p>
            <a:pPr marL="457200" lvl="1" indent="0" algn="just">
              <a:buNone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 30 dnů od doručení listiny pro zápis 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poznámky, 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bezodkladně </a:t>
            </a:r>
            <a:r>
              <a:rPr lang="cs-C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cs-CZ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457200" lvl="1" indent="0" algn="just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5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963" y="425302"/>
            <a:ext cx="9889588" cy="63271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500" b="1" dirty="0" smtClean="0">
                <a:solidFill>
                  <a:schemeClr val="tx1"/>
                </a:solidFill>
              </a:rPr>
              <a:t>Záznam  (zápis </a:t>
            </a:r>
            <a:r>
              <a:rPr lang="cs-CZ" sz="3500" b="1" dirty="0">
                <a:solidFill>
                  <a:schemeClr val="tx1"/>
                </a:solidFill>
              </a:rPr>
              <a:t>odvozených </a:t>
            </a:r>
            <a:r>
              <a:rPr lang="cs-CZ" sz="3500" b="1" dirty="0" smtClean="0">
                <a:solidFill>
                  <a:schemeClr val="tx1"/>
                </a:solidFill>
              </a:rPr>
              <a:t>práv)</a:t>
            </a:r>
            <a:endParaRPr lang="cs-CZ" sz="35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právo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hospodařit s majetkem státu (např. státní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podnik)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správa nemovitostí ve vlastnictví státu</a:t>
            </a:r>
          </a:p>
          <a:p>
            <a:pPr marL="0" indent="0">
              <a:buNone/>
            </a:pP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majetek: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hl. m. Prahy svěřený městským částem hl. m. Prahy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statutárního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města svěřený městským obvodům nebo městským částem  st. měst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vlastnictví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ÚSC předaný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organizační složce do správy k jejímu vlastnímu hospodářskému využití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vlastnictví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ÚSC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předaný příspěvkové organizaci k hospodaření (např. Správa silnic MS kraje,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přísp.org.)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164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677" y="225083"/>
            <a:ext cx="10410091" cy="604257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+mn-lt"/>
              </a:rPr>
              <a:t>Záznam</a:t>
            </a:r>
            <a:endParaRPr lang="cs-CZ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829340"/>
            <a:ext cx="9521743" cy="59231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Podatel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tj.ten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kdo má na provedení zájem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,orgán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veřejné moci nebo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ÚSC</a:t>
            </a:r>
          </a:p>
          <a:p>
            <a:pPr marL="0" indent="0">
              <a:buNone/>
            </a:pPr>
            <a:endParaRPr lang="cs-CZ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Přezkum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(podala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oprávněná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osoba,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listina bez chyb v psaní a počtech a jiných zřejmých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nesprávnosti, navazuje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dosavadní zápisy v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katastru)</a:t>
            </a:r>
            <a:endParaRPr lang="cs-CZ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Výsledek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provede/neprovede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záznam,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vyrozumí předkladatele (listinu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vrátí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odstraní plombu,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lze provést i částečný záznam – musí být předkladatel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vyrozuměn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31251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595423"/>
            <a:ext cx="10058400" cy="66494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 (zápis </a:t>
            </a: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významných </a:t>
            </a:r>
            <a:r>
              <a:rPr lang="cs-C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informací)</a:t>
            </a:r>
            <a:endParaRPr lang="cs-CZ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Podatel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mj. soud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státní zástupce; policejní orgán; správce daně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pozemkový úřad;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soudní exekutor;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dražebník (ten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jehož prospěch má být poznámka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zapsaná)</a:t>
            </a:r>
            <a:endParaRPr lang="cs-CZ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Listina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rozhodnutí, oznámení, </a:t>
            </a:r>
            <a:r>
              <a:rPr lang="cs-C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Přezkum</a:t>
            </a:r>
            <a:r>
              <a:rPr lang="cs-CZ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chyby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psaní a počtech a jiných zřejmých 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nesprávností, označení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nemovitostí dle </a:t>
            </a:r>
            <a:r>
              <a:rPr lang="cs-CZ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KatZ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soukromé 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listiny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úředně ověřený podpis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návaznost 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stav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zápisů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659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5422" y="337626"/>
            <a:ext cx="9748910" cy="108321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+mn-lt"/>
              </a:rPr>
              <a:t>Zápisy do </a:t>
            </a:r>
            <a:r>
              <a:rPr lang="cs-CZ" sz="3200" b="1" dirty="0" smtClean="0">
                <a:solidFill>
                  <a:schemeClr val="tx1"/>
                </a:solidFill>
                <a:latin typeface="+mn-lt"/>
              </a:rPr>
              <a:t>katastru, zápisy </a:t>
            </a:r>
            <a:r>
              <a:rPr lang="cs-CZ" sz="3200" b="1" dirty="0">
                <a:solidFill>
                  <a:schemeClr val="tx1"/>
                </a:solidFill>
                <a:latin typeface="+mn-lt"/>
              </a:rPr>
              <a:t>týkající se práv</a:t>
            </a:r>
            <a:br>
              <a:rPr lang="cs-CZ" sz="3200" b="1" dirty="0">
                <a:solidFill>
                  <a:schemeClr val="tx1"/>
                </a:solidFill>
                <a:latin typeface="+mn-lt"/>
              </a:rPr>
            </a:br>
            <a:r>
              <a:rPr lang="cs-CZ" sz="3200" b="1" dirty="0">
                <a:solidFill>
                  <a:schemeClr val="tx1"/>
                </a:solidFill>
                <a:latin typeface="+mn-lt"/>
              </a:rPr>
              <a:t>poznámka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833" y="1533378"/>
            <a:ext cx="9576499" cy="51206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 - v protokolu </a:t>
            </a:r>
            <a:r>
              <a:rPr lang="cs-C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 </a:t>
            </a:r>
            <a:r>
              <a:rPr 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Druhy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(§23-§25 </a:t>
            </a:r>
            <a:r>
              <a:rPr lang="cs-CZ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KatZ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457200" lvl="1" indent="0">
              <a:buNone/>
            </a:pP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nemovitosti </a:t>
            </a:r>
            <a:r>
              <a:rPr 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unesení o nařízení předběžného opatření, zahájení </a:t>
            </a:r>
            <a:r>
              <a:rPr 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pozemkových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úprav, zákaz zřídit zástavní právo, </a:t>
            </a:r>
            <a:endParaRPr lang="cs-CZ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osobě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např. o nařízení exekuce, o vydání rozhodnutí o </a:t>
            </a:r>
            <a:r>
              <a:rPr 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úpadku</a:t>
            </a:r>
          </a:p>
          <a:p>
            <a:pPr marL="457200" lvl="1" indent="0">
              <a:buNone/>
            </a:pP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poznámka spornosti zápisu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Výsledek </a:t>
            </a:r>
            <a:r>
              <a:rPr 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provede/neprovede </a:t>
            </a:r>
            <a:r>
              <a:rPr 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zápis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(listinu vrátí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odstraní plombu</a:t>
            </a:r>
          </a:p>
        </p:txBody>
      </p:sp>
    </p:spTree>
    <p:extLst>
      <p:ext uri="{BB962C8B-B14F-4D97-AF65-F5344CB8AC3E}">
        <p14:creationId xmlns:p14="http://schemas.microsoft.com/office/powerpoint/2010/main" val="377034423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776</TotalTime>
  <Words>571</Words>
  <Application>Microsoft Office PowerPoint</Application>
  <PresentationFormat>Širokoúhlá obrazovka</PresentationFormat>
  <Paragraphs>65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</vt:lpstr>
      <vt:lpstr>Wingdings 3</vt:lpstr>
      <vt:lpstr>Fazeta</vt:lpstr>
      <vt:lpstr>Zápisy do katastru  </vt:lpstr>
      <vt:lpstr>Prameny</vt:lpstr>
      <vt:lpstr>Zápisy do katastru </vt:lpstr>
      <vt:lpstr>Zápisy do katastru </vt:lpstr>
      <vt:lpstr>Zápisy do katastru, zápisy týkající se práv </vt:lpstr>
      <vt:lpstr>Prezentace aplikace PowerPoint</vt:lpstr>
      <vt:lpstr>Záznam</vt:lpstr>
      <vt:lpstr>Prezentace aplikace PowerPoint</vt:lpstr>
      <vt:lpstr>Zápisy do katastru, zápisy týkající se práv poznámka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Zápisy do katastru,  zápisy staveb</dc:title>
  <dc:creator>Tesařová Eva</dc:creator>
  <cp:lastModifiedBy>Administrator</cp:lastModifiedBy>
  <cp:revision>49</cp:revision>
  <dcterms:created xsi:type="dcterms:W3CDTF">2019-06-12T09:03:26Z</dcterms:created>
  <dcterms:modified xsi:type="dcterms:W3CDTF">2019-12-13T07:39:26Z</dcterms:modified>
</cp:coreProperties>
</file>