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3" r:id="rId6"/>
    <p:sldId id="262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656884-C57E-43DB-89CA-BDE2A41FE355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668712-8DE5-445A-8921-8591169CB15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6742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Účastenství</a:t>
            </a:r>
            <a:r>
              <a:rPr lang="cs-CZ" baseline="0" dirty="0"/>
              <a:t>  dle </a:t>
            </a:r>
            <a:r>
              <a:rPr lang="cs-CZ" baseline="0" dirty="0" err="1"/>
              <a:t>KatZ</a:t>
            </a:r>
            <a:r>
              <a:rPr lang="cs-CZ" baseline="0" dirty="0"/>
              <a:t>- speciální  právní úprava </a:t>
            </a:r>
          </a:p>
          <a:p>
            <a:r>
              <a:rPr lang="cs-CZ" baseline="0" dirty="0"/>
              <a:t>Obsah návrhu – speciální právní úprava – od § 37, §45 SŘ</a:t>
            </a:r>
          </a:p>
          <a:p>
            <a:r>
              <a:rPr lang="cs-CZ" baseline="0" dirty="0"/>
              <a:t>Plná moc  dle § 15 odst. 1 písm. b) </a:t>
            </a:r>
            <a:r>
              <a:rPr lang="cs-CZ" baseline="0" dirty="0" err="1"/>
              <a:t>KatZ</a:t>
            </a:r>
            <a:r>
              <a:rPr lang="cs-CZ" baseline="0" dirty="0"/>
              <a:t>- procesní povaha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668712-8DE5-445A-8921-8591169CB15C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719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Ztráta právních účinků návrhu na vklad – např. ust. § 76f odst. 2 OSŘ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668712-8DE5-445A-8921-8591169CB15C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1759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EEFA-FDAF-4CFD-9D42-97D23D2F7126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2D8B-2834-4D29-B587-A6133F5BEBA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865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EEFA-FDAF-4CFD-9D42-97D23D2F7126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2D8B-2834-4D29-B587-A6133F5BEBA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0602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EEFA-FDAF-4CFD-9D42-97D23D2F7126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2D8B-2834-4D29-B587-A6133F5BEB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418804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EEFA-FDAF-4CFD-9D42-97D23D2F7126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2D8B-2834-4D29-B587-A6133F5BEBA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6534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EEFA-FDAF-4CFD-9D42-97D23D2F7126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2D8B-2834-4D29-B587-A6133F5BEBA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5509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EEFA-FDAF-4CFD-9D42-97D23D2F7126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2D8B-2834-4D29-B587-A6133F5BEBA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475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EEFA-FDAF-4CFD-9D42-97D23D2F7126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2D8B-2834-4D29-B587-A6133F5BEBA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56716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EEFA-FDAF-4CFD-9D42-97D23D2F7126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2D8B-2834-4D29-B587-A6133F5BEBA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5681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EEFA-FDAF-4CFD-9D42-97D23D2F7126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2D8B-2834-4D29-B587-A6133F5BEBA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21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EEFA-FDAF-4CFD-9D42-97D23D2F7126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2D8B-2834-4D29-B587-A6133F5BEBA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7751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EEFA-FDAF-4CFD-9D42-97D23D2F7126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2D8B-2834-4D29-B587-A6133F5BEBA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6906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EEFA-FDAF-4CFD-9D42-97D23D2F7126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2D8B-2834-4D29-B587-A6133F5BEBA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1029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EEFA-FDAF-4CFD-9D42-97D23D2F7126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2D8B-2834-4D29-B587-A6133F5BEBA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0756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EEFA-FDAF-4CFD-9D42-97D23D2F7126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2D8B-2834-4D29-B587-A6133F5BEBA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497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EEFA-FDAF-4CFD-9D42-97D23D2F7126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2D8B-2834-4D29-B587-A6133F5BEBA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5884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EEFA-FDAF-4CFD-9D42-97D23D2F7126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2D8B-2834-4D29-B587-A6133F5BEBA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0671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EEEFA-FDAF-4CFD-9D42-97D23D2F7126}" type="datetimeFigureOut">
              <a:rPr lang="cs-CZ" smtClean="0"/>
              <a:pPr/>
              <a:t>12.12.2019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BA02D8B-2834-4D29-B587-A6133F5BEBA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8071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rgbClr val="002060"/>
                </a:solidFill>
                <a:latin typeface="+mn-lt"/>
              </a:rPr>
              <a:t>Cyklus vkladového řízení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53312" y="4857814"/>
            <a:ext cx="9144000" cy="1655762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9112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295422"/>
            <a:ext cx="8596668" cy="703384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rgbClr val="0070C0"/>
                </a:solidFill>
                <a:latin typeface="+mn-lt"/>
              </a:rPr>
              <a:t>Prameny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3" y="998806"/>
            <a:ext cx="9338863" cy="5042557"/>
          </a:xfrm>
        </p:spPr>
        <p:txBody>
          <a:bodyPr>
            <a:noAutofit/>
          </a:bodyPr>
          <a:lstStyle/>
          <a:p>
            <a:pPr algn="just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256/2013 Sb.,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katastru nemovitostí (katastrální zákon)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ve znění pozdějších předpisů (dále jen katastrální zákon nebo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KatZ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vyhláška ČÚZK č. 357/2013 Sb., o katastru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nemovitostí,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znění pozdějších předpisů (dál jen katastrální vyhláška nebo KatV)</a:t>
            </a:r>
          </a:p>
          <a:p>
            <a:pPr algn="just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vyhláška ČÚZK č. 359/2013 Sb., o stanovení vzoru formuláře pro podání návrhu na zahájení řízení o povolení vkladu, ve znění pozdějších předpisů </a:t>
            </a:r>
          </a:p>
          <a:p>
            <a:pPr algn="just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500/2004 Sb., správní řád, ve znění pozdějších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předpisů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99/1963 Sb., občanský soudní řád, ve znění pozdějších předpisů</a:t>
            </a:r>
          </a:p>
          <a:p>
            <a:pPr algn="just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Jednací řád katastrálního úřadu</a:t>
            </a:r>
          </a:p>
          <a:p>
            <a:pPr algn="just"/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200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168812"/>
            <a:ext cx="8596668" cy="731520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rgbClr val="0070C0"/>
                </a:solidFill>
                <a:latin typeface="+mn-lt"/>
              </a:rPr>
              <a:t>Vklad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7963" y="675249"/>
            <a:ext cx="9481625" cy="60491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dirty="0"/>
              <a:t>druh zápisu do katastru nemovitostí, v ISKN prováděný v protokolu </a:t>
            </a:r>
            <a:r>
              <a:rPr lang="cs-CZ" sz="2800" b="1" dirty="0"/>
              <a:t>V</a:t>
            </a:r>
          </a:p>
          <a:p>
            <a:pPr marL="0" indent="0">
              <a:buNone/>
            </a:pPr>
            <a:r>
              <a:rPr lang="cs-CZ" sz="2800" dirty="0" smtClean="0"/>
              <a:t>zapisuje: </a:t>
            </a:r>
            <a:r>
              <a:rPr lang="cs-CZ" sz="2800" b="1" dirty="0"/>
              <a:t>vznik, </a:t>
            </a:r>
            <a:r>
              <a:rPr lang="cs-CZ" sz="2800" b="1" dirty="0" smtClean="0"/>
              <a:t>změnu</a:t>
            </a:r>
            <a:r>
              <a:rPr lang="cs-CZ" sz="2800" b="1" dirty="0"/>
              <a:t>, </a:t>
            </a:r>
            <a:r>
              <a:rPr lang="cs-CZ" sz="2800" b="1" dirty="0" smtClean="0"/>
              <a:t> </a:t>
            </a:r>
            <a:r>
              <a:rPr lang="cs-CZ" sz="2800" b="1" dirty="0"/>
              <a:t>zánik, </a:t>
            </a:r>
            <a:r>
              <a:rPr lang="cs-CZ" sz="2800" b="1" dirty="0" smtClean="0"/>
              <a:t>promlčení</a:t>
            </a:r>
            <a:r>
              <a:rPr lang="cs-CZ" sz="2800" b="1" dirty="0"/>
              <a:t>, </a:t>
            </a:r>
            <a:r>
              <a:rPr lang="cs-CZ" sz="2800" b="1" dirty="0" smtClean="0"/>
              <a:t>uznání </a:t>
            </a:r>
            <a:r>
              <a:rPr lang="cs-CZ" sz="2800" b="1" dirty="0"/>
              <a:t>existence </a:t>
            </a:r>
            <a:r>
              <a:rPr lang="cs-CZ" sz="2800" dirty="0" smtClean="0"/>
              <a:t>práv </a:t>
            </a:r>
            <a:r>
              <a:rPr lang="cs-CZ" sz="2800" dirty="0"/>
              <a:t>–  věcná práva, práva sjednaná jako věcná, nájem, pacht  </a:t>
            </a:r>
          </a:p>
          <a:p>
            <a:pPr algn="just"/>
            <a:r>
              <a:rPr lang="cs-CZ" sz="2800" dirty="0" smtClean="0"/>
              <a:t>např. vlastnické </a:t>
            </a:r>
            <a:r>
              <a:rPr lang="cs-CZ" sz="2800" dirty="0"/>
              <a:t>právo,  právo stavby,  věcné břemeno,  zástavní právo,  budoucí zástavní právo, </a:t>
            </a:r>
            <a:r>
              <a:rPr lang="cs-CZ" sz="2800" dirty="0" err="1"/>
              <a:t>podzástavní</a:t>
            </a:r>
            <a:r>
              <a:rPr lang="cs-CZ" sz="2800" dirty="0"/>
              <a:t> právo, předkupní právo, </a:t>
            </a:r>
            <a:r>
              <a:rPr lang="cs-CZ" sz="2800" dirty="0" smtClean="0"/>
              <a:t>správa </a:t>
            </a:r>
            <a:r>
              <a:rPr lang="cs-CZ" sz="2800" dirty="0" err="1"/>
              <a:t>svěřenského</a:t>
            </a:r>
            <a:r>
              <a:rPr lang="cs-CZ" sz="2800" dirty="0"/>
              <a:t> fondu, výhrada vlastnického práva, výhrada práva zpětné koupě</a:t>
            </a:r>
            <a:r>
              <a:rPr lang="cs-CZ" sz="2800" dirty="0" smtClean="0"/>
              <a:t>, </a:t>
            </a:r>
            <a:r>
              <a:rPr lang="cs-CZ" sz="2800" dirty="0"/>
              <a:t>zákaz zcizení nebo zatížení, výhrada práva lepšího kupce, </a:t>
            </a:r>
            <a:endParaRPr lang="cs-CZ" sz="2800" dirty="0" smtClean="0"/>
          </a:p>
          <a:p>
            <a:pPr marL="0" indent="0" algn="just">
              <a:buNone/>
            </a:pPr>
            <a:r>
              <a:rPr lang="cs-CZ" sz="2800" dirty="0" smtClean="0"/>
              <a:t>Jen </a:t>
            </a:r>
            <a:r>
              <a:rPr lang="cs-CZ" sz="2800" dirty="0"/>
              <a:t>na základě pravomocného rozhodnutí o povolení (záznam do spisu nebo písemná forma)</a:t>
            </a:r>
          </a:p>
        </p:txBody>
      </p:sp>
    </p:spTree>
    <p:extLst>
      <p:ext uri="{BB962C8B-B14F-4D97-AF65-F5344CB8AC3E}">
        <p14:creationId xmlns:p14="http://schemas.microsoft.com/office/powerpoint/2010/main" val="56928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239151"/>
            <a:ext cx="8596668" cy="689317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rgbClr val="0070C0"/>
                </a:solidFill>
                <a:latin typeface="+mn-lt"/>
              </a:rPr>
              <a:t>Vkladové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3" y="928468"/>
            <a:ext cx="9592081" cy="51128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druh správního řízení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účastník – ten, jehož právo vzniká, mění se nebo se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rozšiřuje,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zaniká, mění se nebo se omezuje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zahájení řízení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základě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podání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návrh na vklad  - stanovený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formulář,  náležitosti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(označení KÚ, účastníků,  nemovitostí, </a:t>
            </a:r>
          </a:p>
          <a:p>
            <a:pPr marL="457200" lvl="1" indent="0">
              <a:buNone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práv, podpis navrhovatele)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Přílohy: vkladová listina, výpis veř. rejstříku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např. souhlas s dělením pozemků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rozhodnutí nebo potvrzení soudu/soudního exekutora o právu, jež se zapisuje vkladem </a:t>
            </a:r>
          </a:p>
          <a:p>
            <a:pPr marL="457200" lvl="1" indent="0">
              <a:buNone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972692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140677"/>
            <a:ext cx="8596668" cy="942535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rgbClr val="0070C0"/>
                </a:solidFill>
                <a:latin typeface="+mn-lt"/>
              </a:rPr>
              <a:t>Vkladové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4233" y="914400"/>
            <a:ext cx="9509761" cy="557080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>
                <a:solidFill>
                  <a:srgbClr val="CC00FF"/>
                </a:solidFill>
              </a:rPr>
              <a:t>proces</a:t>
            </a: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dle SŘ – obecná úprava - výzvy k odstranění nedostatků podání,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součinnosti</a:t>
            </a: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- možnost seznámení se s podklady před vydáním rozhodnutí</a:t>
            </a: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- přerušení řízení</a:t>
            </a: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- zastavení řízení </a:t>
            </a: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dle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KatZ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speciální úprava - souhlas se zastavením řízení  v případě </a:t>
            </a: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zpětvzetí navrhovatele</a:t>
            </a: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souhlas se zúžením návrhu </a:t>
            </a: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výzvy k doplnění údajů zapisovaných do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 v případě rozhodnutí/potvrzení vydaných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soudem nebo exekutorem</a:t>
            </a: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477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168812"/>
            <a:ext cx="8596668" cy="647114"/>
          </a:xfrm>
        </p:spPr>
        <p:txBody>
          <a:bodyPr/>
          <a:lstStyle/>
          <a:p>
            <a:pPr algn="ctr"/>
            <a:r>
              <a:rPr lang="cs-CZ" dirty="0">
                <a:solidFill>
                  <a:srgbClr val="0070C0"/>
                </a:solidFill>
                <a:latin typeface="+mn-lt"/>
              </a:rPr>
              <a:t>Vkladové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0642" y="689317"/>
            <a:ext cx="9400472" cy="592249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2400" dirty="0">
                <a:solidFill>
                  <a:srgbClr val="CC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podmínky stanovené zákonem splněny                                                       </a:t>
            </a:r>
          </a:p>
          <a:p>
            <a:pPr marL="0" indent="0">
              <a:buNone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vklad povolen   -  ne dřív než 20 dnů od odeslání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P</a:t>
            </a: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plném rozsahu – ne písemně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záznam do spisu = rozhodnutí o povolení je  pravomocné)</a:t>
            </a: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částečně – písemná forma 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pravomocné doručením)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proti  rozhodnutí o povolení není přípustný žádný opravný  prostředek, přezkumné řízení, </a:t>
            </a:r>
            <a:r>
              <a:rPr lang="cs-CZ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obnova řízení, žaloba dle části V. OSŘ</a:t>
            </a: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vklad proveden v ISKN – bez zbytečného odkladu</a:t>
            </a:r>
          </a:p>
          <a:p>
            <a:pPr marL="0" indent="0">
              <a:buNone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vyrozumění o provedeném vkladu – všem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účastníkům                            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vkladová listina založena do sbírky listin</a:t>
            </a:r>
          </a:p>
        </p:txBody>
      </p:sp>
      <p:sp>
        <p:nvSpPr>
          <p:cNvPr id="6" name="Dvojitá šipka 5"/>
          <p:cNvSpPr/>
          <p:nvPr/>
        </p:nvSpPr>
        <p:spPr>
          <a:xfrm>
            <a:off x="1895725" y="3912675"/>
            <a:ext cx="484632" cy="4846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Dvojitá šipka 6"/>
          <p:cNvSpPr/>
          <p:nvPr/>
        </p:nvSpPr>
        <p:spPr>
          <a:xfrm>
            <a:off x="1929689" y="4406684"/>
            <a:ext cx="450668" cy="564713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Dvojitá šipka 7"/>
          <p:cNvSpPr/>
          <p:nvPr/>
        </p:nvSpPr>
        <p:spPr>
          <a:xfrm>
            <a:off x="1929689" y="5007270"/>
            <a:ext cx="484632" cy="4846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505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182880"/>
            <a:ext cx="8596668" cy="604911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solidFill>
                  <a:srgbClr val="0070C0"/>
                </a:solidFill>
                <a:latin typeface="+mn-lt"/>
              </a:rPr>
              <a:t>Vkladové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787791"/>
            <a:ext cx="9085644" cy="590843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sz="3000" dirty="0">
                <a:solidFill>
                  <a:srgbClr val="CC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podmínky stanovené zákonem nesplněny nebo   </a:t>
            </a:r>
            <a:r>
              <a:rPr lang="cs-CZ" sz="3000" dirty="0" smtClean="0">
                <a:solidFill>
                  <a:srgbClr val="CC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návrh </a:t>
            </a:r>
            <a:r>
              <a:rPr lang="cs-CZ" sz="3000" dirty="0">
                <a:solidFill>
                  <a:srgbClr val="CC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ztratil právní účinky                  </a:t>
            </a:r>
            <a:endParaRPr lang="cs-CZ" sz="3000" dirty="0" smtClean="0">
              <a:solidFill>
                <a:srgbClr val="CC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návrh na vklad zamítnut</a:t>
            </a:r>
          </a:p>
          <a:p>
            <a:pPr marL="0" indent="0">
              <a:buNone/>
            </a:pP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vždy písemně, bez časového omezení   ve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vztahu k okamžiku podání či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 </a:t>
            </a:r>
          </a:p>
          <a:p>
            <a:pPr marL="0" indent="0">
              <a:buNone/>
            </a:pP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lze doručit účastníkům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řízení </a:t>
            </a:r>
            <a:r>
              <a:rPr lang="cs-CZ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proti  rozhodnutí o zamítnutí vkladu není přípustný žádný 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opravný 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prostředek, </a:t>
            </a:r>
            <a:endParaRPr lang="cs-CZ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přezkumné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řízení, obnova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řízení </a:t>
            </a:r>
          </a:p>
          <a:p>
            <a:pPr marL="0" indent="0">
              <a:buNone/>
            </a:pP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přípustná žaloba dle části V.  OSŘ </a:t>
            </a:r>
            <a:endParaRPr lang="cs-CZ" sz="3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30 dnů od doručení  rozhodnutí)</a:t>
            </a:r>
          </a:p>
          <a:p>
            <a:pPr marL="0" indent="0">
              <a:buNone/>
            </a:pPr>
            <a:r>
              <a:rPr lang="cs-CZ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cs-CZ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923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182881"/>
            <a:ext cx="8596668" cy="450166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solidFill>
                  <a:srgbClr val="002060"/>
                </a:solidFill>
                <a:latin typeface="+mn-lt"/>
              </a:rPr>
              <a:t>Návrh na vklad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872197"/>
            <a:ext cx="8596668" cy="5169166"/>
          </a:xfrm>
        </p:spPr>
        <p:txBody>
          <a:bodyPr/>
          <a:lstStyle/>
          <a:p>
            <a:r>
              <a:rPr lang="cs-CZ" dirty="0"/>
              <a:t>vzor stanoven vyhláškou ČÚZK č. 359/2013 Sb.,</a:t>
            </a:r>
          </a:p>
          <a:p>
            <a:r>
              <a:rPr lang="cs-CZ" dirty="0"/>
              <a:t>forma povinná, pokud není – vyzvat</a:t>
            </a:r>
          </a:p>
          <a:p>
            <a:r>
              <a:rPr lang="cs-CZ" dirty="0"/>
              <a:t>interaktivní aplikace - www. cuzk.cz – formuláře, elektronická podání 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86265" y="2419643"/>
            <a:ext cx="8387738" cy="4438357"/>
          </a:xfrm>
          <a:prstGeom prst="rect">
            <a:avLst/>
          </a:prstGeom>
        </p:spPr>
      </p:pic>
      <p:cxnSp>
        <p:nvCxnSpPr>
          <p:cNvPr id="6" name="Přímá spojnice se šipkou 5"/>
          <p:cNvCxnSpPr/>
          <p:nvPr/>
        </p:nvCxnSpPr>
        <p:spPr>
          <a:xfrm>
            <a:off x="5139593" y="2542380"/>
            <a:ext cx="914400" cy="914400"/>
          </a:xfrm>
          <a:prstGeom prst="straightConnector1">
            <a:avLst/>
          </a:prstGeom>
          <a:ln w="76200" cap="flat" cmpd="sng" algn="ctr">
            <a:solidFill>
              <a:srgbClr val="CC00FF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6661566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287</TotalTime>
  <Words>609</Words>
  <Application>Microsoft Office PowerPoint</Application>
  <PresentationFormat>Širokoúhlá obrazovka</PresentationFormat>
  <Paragraphs>60</Paragraphs>
  <Slides>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5" baseType="lpstr">
      <vt:lpstr>Arial</vt:lpstr>
      <vt:lpstr>Calibri</vt:lpstr>
      <vt:lpstr>Times New Roman</vt:lpstr>
      <vt:lpstr>Trebuchet MS</vt:lpstr>
      <vt:lpstr>Wingdings</vt:lpstr>
      <vt:lpstr>Wingdings 3</vt:lpstr>
      <vt:lpstr>Fazeta</vt:lpstr>
      <vt:lpstr>Cyklus vkladového řízení</vt:lpstr>
      <vt:lpstr>Prameny</vt:lpstr>
      <vt:lpstr>Vklad</vt:lpstr>
      <vt:lpstr>Vkladové řízení</vt:lpstr>
      <vt:lpstr>Vkladové řízení</vt:lpstr>
      <vt:lpstr>Vkladové řízení</vt:lpstr>
      <vt:lpstr>Vkladové řízení</vt:lpstr>
      <vt:lpstr>Návrh na vklad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Tesařová Eva</dc:creator>
  <cp:lastModifiedBy>sci0001</cp:lastModifiedBy>
  <cp:revision>35</cp:revision>
  <dcterms:created xsi:type="dcterms:W3CDTF">2019-06-17T06:35:31Z</dcterms:created>
  <dcterms:modified xsi:type="dcterms:W3CDTF">2019-12-12T19:25:11Z</dcterms:modified>
</cp:coreProperties>
</file>