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56884-C57E-43DB-89CA-BDE2A41FE35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68712-8DE5-445A-8921-8591169CB1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74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Účastenství</a:t>
            </a:r>
            <a:r>
              <a:rPr lang="cs-CZ" baseline="0" dirty="0"/>
              <a:t>  dle </a:t>
            </a:r>
            <a:r>
              <a:rPr lang="cs-CZ" baseline="0" dirty="0" err="1"/>
              <a:t>KatZ</a:t>
            </a:r>
            <a:r>
              <a:rPr lang="cs-CZ" baseline="0" dirty="0"/>
              <a:t>- speciální  právní úprava </a:t>
            </a:r>
          </a:p>
          <a:p>
            <a:r>
              <a:rPr lang="cs-CZ" baseline="0" dirty="0"/>
              <a:t>Obsah návrhu – speciální právní úprava – od § 37, §45 SŘ</a:t>
            </a:r>
          </a:p>
          <a:p>
            <a:r>
              <a:rPr lang="cs-CZ" baseline="0" dirty="0"/>
              <a:t>Plná moc  dle § 15 odst. 1 písm. b) </a:t>
            </a:r>
            <a:r>
              <a:rPr lang="cs-CZ" baseline="0" dirty="0" err="1"/>
              <a:t>KatZ</a:t>
            </a:r>
            <a:r>
              <a:rPr lang="cs-CZ" baseline="0" dirty="0"/>
              <a:t>- procesní povaha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68712-8DE5-445A-8921-8591169CB15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1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Ztráta právních účinků návrhu na vklad – např. ust. § 76f odst. 2 OSŘ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68712-8DE5-445A-8921-8591169CB15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75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86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60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1880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653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550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7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671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68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75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90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0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75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9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8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6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EEFA-FDAF-4CFD-9D42-97D23D2F7126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A02D8B-2834-4D29-B587-A6133F5BE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07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  <a:latin typeface="+mn-lt"/>
              </a:rPr>
              <a:t>Cyklus vkladového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3312" y="4857814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11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95422"/>
            <a:ext cx="8596668" cy="703384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Prameny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998806"/>
            <a:ext cx="9338863" cy="5042557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256/2013 Sb.,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katastru nemovitostí (katastrální zákon)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 znění pozdějších předpisů (dále jen katastrální zákon nebo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ČÚZK č. 357/2013 Sb., o katastru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nemovitostí,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znění pozdějších předpisů (dál jen katastrální vyhláška nebo KatV)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ČÚZK č. 359/2013 Sb., o stanovení vzoru formuláře pro podání návrhu na zahájení řízení o povolení vkladu, ve znění pozdějších předpisů 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správní řád, ve znění pozdějších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předpisů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99/1963 Sb., občanský soudní řád, ve znění pozdějších předpisů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Jednací řád katastrálního úřadu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0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68812"/>
            <a:ext cx="8596668" cy="73152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Vklad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963" y="675249"/>
            <a:ext cx="9481625" cy="6049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druh zápisu do katastru nemovitostí, v ISKN prováděný v protokolu </a:t>
            </a:r>
            <a:r>
              <a:rPr lang="cs-CZ" sz="2800" b="1" dirty="0"/>
              <a:t>V</a:t>
            </a:r>
          </a:p>
          <a:p>
            <a:pPr marL="0" indent="0">
              <a:buNone/>
            </a:pPr>
            <a:r>
              <a:rPr lang="cs-CZ" sz="2800" dirty="0" smtClean="0"/>
              <a:t>zapisuje: </a:t>
            </a:r>
            <a:r>
              <a:rPr lang="cs-CZ" sz="2800" b="1" dirty="0"/>
              <a:t>vznik, </a:t>
            </a:r>
            <a:r>
              <a:rPr lang="cs-CZ" sz="2800" b="1" dirty="0" smtClean="0"/>
              <a:t>změnu</a:t>
            </a:r>
            <a:r>
              <a:rPr lang="cs-CZ" sz="2800" b="1" dirty="0"/>
              <a:t>, </a:t>
            </a:r>
            <a:r>
              <a:rPr lang="cs-CZ" sz="2800" b="1" dirty="0" smtClean="0"/>
              <a:t> </a:t>
            </a:r>
            <a:r>
              <a:rPr lang="cs-CZ" sz="2800" b="1" dirty="0"/>
              <a:t>zánik, </a:t>
            </a:r>
            <a:r>
              <a:rPr lang="cs-CZ" sz="2800" b="1" dirty="0" smtClean="0"/>
              <a:t>promlčení</a:t>
            </a:r>
            <a:r>
              <a:rPr lang="cs-CZ" sz="2800" b="1" dirty="0"/>
              <a:t>, </a:t>
            </a:r>
            <a:r>
              <a:rPr lang="cs-CZ" sz="2800" b="1" dirty="0" smtClean="0"/>
              <a:t>uznání </a:t>
            </a:r>
            <a:r>
              <a:rPr lang="cs-CZ" sz="2800" b="1" dirty="0"/>
              <a:t>existence </a:t>
            </a:r>
            <a:r>
              <a:rPr lang="cs-CZ" sz="2800" dirty="0" smtClean="0"/>
              <a:t>práv </a:t>
            </a:r>
            <a:r>
              <a:rPr lang="cs-CZ" sz="2800" dirty="0"/>
              <a:t>–  věcná práva, práva sjednaná jako věcná, nájem, pacht  </a:t>
            </a:r>
          </a:p>
          <a:p>
            <a:pPr algn="just"/>
            <a:r>
              <a:rPr lang="cs-CZ" sz="2800" dirty="0" smtClean="0"/>
              <a:t>např. vlastnické </a:t>
            </a:r>
            <a:r>
              <a:rPr lang="cs-CZ" sz="2800" dirty="0"/>
              <a:t>právo,  právo stavby,  věcné břemeno,  zástavní právo,  budoucí zástavní právo, </a:t>
            </a:r>
            <a:r>
              <a:rPr lang="cs-CZ" sz="2800" dirty="0" err="1"/>
              <a:t>podzástavní</a:t>
            </a:r>
            <a:r>
              <a:rPr lang="cs-CZ" sz="2800" dirty="0"/>
              <a:t> právo, předkupní právo, </a:t>
            </a:r>
            <a:r>
              <a:rPr lang="cs-CZ" sz="2800" dirty="0" smtClean="0"/>
              <a:t>správa </a:t>
            </a:r>
            <a:r>
              <a:rPr lang="cs-CZ" sz="2800" dirty="0" err="1"/>
              <a:t>svěřenského</a:t>
            </a:r>
            <a:r>
              <a:rPr lang="cs-CZ" sz="2800" dirty="0"/>
              <a:t> fondu, výhrada vlastnického práva, výhrada práva zpětné koupě</a:t>
            </a:r>
            <a:r>
              <a:rPr lang="cs-CZ" sz="2800" dirty="0" smtClean="0"/>
              <a:t>, </a:t>
            </a:r>
            <a:r>
              <a:rPr lang="cs-CZ" sz="2800" dirty="0"/>
              <a:t>zákaz zcizení nebo zatížení, výhrada práva lepšího kupce, </a:t>
            </a:r>
            <a:endParaRPr lang="cs-CZ" sz="2800" dirty="0" smtClean="0"/>
          </a:p>
          <a:p>
            <a:pPr marL="0" indent="0" algn="just">
              <a:buNone/>
            </a:pPr>
            <a:r>
              <a:rPr lang="cs-CZ" sz="2800" dirty="0" smtClean="0"/>
              <a:t>Jen </a:t>
            </a:r>
            <a:r>
              <a:rPr lang="cs-CZ" sz="2800" dirty="0"/>
              <a:t>na základě pravomocného rozhodnutí o povolení (záznam do spisu nebo písemná forma)</a:t>
            </a:r>
          </a:p>
        </p:txBody>
      </p:sp>
    </p:spTree>
    <p:extLst>
      <p:ext uri="{BB962C8B-B14F-4D97-AF65-F5344CB8AC3E}">
        <p14:creationId xmlns:p14="http://schemas.microsoft.com/office/powerpoint/2010/main" val="5692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9151"/>
            <a:ext cx="8596668" cy="68931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Vkladové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928468"/>
            <a:ext cx="9592081" cy="5112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 správního řízení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účastník – ten, jehož právo vzniká, mění se nebo se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rozšiřuje,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zaniká, mění se nebo se omezuje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zahájení řízení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vklad  - stanovený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formulář,  náležitosti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(označení KÚ, účastníků,  nemovitostí, </a:t>
            </a:r>
          </a:p>
          <a:p>
            <a:pPr marL="457200" lvl="1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práv, podpis navrhovatele)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Přílohy: vkladová listina, výpis veř. rejstříku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souhlas s dělením pozemků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rozhodnutí nebo potvrzení soudu/soudního exekutora o právu, jež se zapisuje vkladem </a:t>
            </a:r>
          </a:p>
          <a:p>
            <a:pPr marL="457200" lvl="1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7269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40677"/>
            <a:ext cx="8596668" cy="942535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Vkladové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233" y="914400"/>
            <a:ext cx="9509761" cy="55708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rgbClr val="CC00FF"/>
                </a:solidFill>
              </a:rPr>
              <a:t>proces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SŘ – obecná úprava - výzvy k odstranění nedostatků podání,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součinnosti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možnost seznámení se s podklady před vydáním rozhodnutí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přerušení řízení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zastavení řízení 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speciální úprava - souhlas se zastavením řízení  v případě 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zpětvzetí navrhovatele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souhlas se zúžením návrhu 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výzvy k doplnění údajů zapisovaných do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 v případě rozhodnutí/potvrzení vydaných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soudem nebo exekutorem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7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68812"/>
            <a:ext cx="8596668" cy="647114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Vkladové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642" y="689317"/>
            <a:ext cx="9400472" cy="59224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stanovené zákonem splněny                                                      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vklad povolen   -  ne dřív než 20 dnů od odeslání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P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plném rozsahu – ne písemně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záznam do spisu = rozhodnutí o povolení je  pravomocné)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částečně – písemná forma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pravomocné doručením)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  rozhodnutí o povolení není přípustný žádný opravný  prostředek, přezkumné řízení, </a:t>
            </a:r>
            <a:r>
              <a:rPr lang="cs-C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obnova řízení, žaloba dle části V. OSŘ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vklad proveden v ISKN – bez zbytečného odkladu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vyrozumění o provedeném vkladu – všem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účastníkům                           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vkladová listina založena do sbírky listin</a:t>
            </a:r>
          </a:p>
        </p:txBody>
      </p:sp>
      <p:sp>
        <p:nvSpPr>
          <p:cNvPr id="6" name="Dvojitá šipka 5"/>
          <p:cNvSpPr/>
          <p:nvPr/>
        </p:nvSpPr>
        <p:spPr>
          <a:xfrm>
            <a:off x="1895725" y="3912675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1929689" y="4406684"/>
            <a:ext cx="450668" cy="5647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1929689" y="500727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0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60491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Vkladové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787791"/>
            <a:ext cx="9085644" cy="59084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stanovené zákonem nesplněny nebo   </a:t>
            </a:r>
            <a:r>
              <a:rPr lang="cs-CZ" sz="3000" dirty="0" smtClean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</a:t>
            </a:r>
            <a:r>
              <a:rPr lang="cs-CZ" sz="30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ztratil právní účinky                  </a:t>
            </a:r>
            <a:endParaRPr lang="cs-CZ" sz="3000" dirty="0" smtClean="0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vklad zamítnut</a:t>
            </a:r>
          </a:p>
          <a:p>
            <a:pPr marL="0" indent="0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vždy písemně, bez časového omezení   ve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vztahu k okamžiku podání či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</a:p>
          <a:p>
            <a:pPr marL="0" indent="0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lze doručit účastníkům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  rozhodnutí o zamítnutí vkladu není přípustný žádný 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opravný 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prostředek, 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přezkumné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řízení, obnova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</a:p>
          <a:p>
            <a:pPr marL="0" indent="0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přípustná žaloba dle části V.  OSŘ </a:t>
            </a:r>
            <a:endParaRPr lang="cs-CZ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 dnů od doručení  rozhodnutí)</a:t>
            </a:r>
          </a:p>
          <a:p>
            <a:pPr marL="0" indent="0">
              <a:buNone/>
            </a:pPr>
            <a:r>
              <a:rPr lang="cs-CZ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cs-CZ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2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82881"/>
            <a:ext cx="8596668" cy="45016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002060"/>
                </a:solidFill>
                <a:latin typeface="+mn-lt"/>
              </a:rPr>
              <a:t>Návrh na vklad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72197"/>
            <a:ext cx="8596668" cy="5169166"/>
          </a:xfrm>
        </p:spPr>
        <p:txBody>
          <a:bodyPr/>
          <a:lstStyle/>
          <a:p>
            <a:r>
              <a:rPr lang="cs-CZ" dirty="0"/>
              <a:t>vzor stanoven vyhláškou ČÚZK č. 359/2013 Sb.,</a:t>
            </a:r>
          </a:p>
          <a:p>
            <a:r>
              <a:rPr lang="cs-CZ" dirty="0"/>
              <a:t>forma povinná, pokud není – vyzvat</a:t>
            </a:r>
          </a:p>
          <a:p>
            <a:r>
              <a:rPr lang="cs-CZ" dirty="0"/>
              <a:t>interaktivní aplikace - www. cuzk.cz – formuláře, elektronická podání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6265" y="2419643"/>
            <a:ext cx="8387738" cy="4438357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5139593" y="2542380"/>
            <a:ext cx="914400" cy="914400"/>
          </a:xfrm>
          <a:prstGeom prst="straightConnector1">
            <a:avLst/>
          </a:prstGeom>
          <a:ln w="76200" cap="flat" cmpd="sng" algn="ctr">
            <a:solidFill>
              <a:srgbClr val="CC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66156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609</Words>
  <Application>Microsoft Office PowerPoint</Application>
  <PresentationFormat>Širokoúhlá obrazovka</PresentationFormat>
  <Paragraphs>60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Cyklus vkladového řízení</vt:lpstr>
      <vt:lpstr>Prameny</vt:lpstr>
      <vt:lpstr>Vklad</vt:lpstr>
      <vt:lpstr>Vkladové řízení</vt:lpstr>
      <vt:lpstr>Vkladové řízení</vt:lpstr>
      <vt:lpstr>Vkladové řízení</vt:lpstr>
      <vt:lpstr>Vkladové řízení</vt:lpstr>
      <vt:lpstr>Návrh na vklad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Tesařová Eva</dc:creator>
  <cp:lastModifiedBy>sci0001</cp:lastModifiedBy>
  <cp:revision>35</cp:revision>
  <dcterms:created xsi:type="dcterms:W3CDTF">2019-06-17T06:35:31Z</dcterms:created>
  <dcterms:modified xsi:type="dcterms:W3CDTF">2019-12-12T19:25:11Z</dcterms:modified>
</cp:coreProperties>
</file>