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5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62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4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86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12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72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49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39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7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4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14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2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5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08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67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F086CF4-5101-4495-8942-10830DEE9484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7748F0-A6A2-4A62-8BF5-19D51AC35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76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B26A6-D92C-4B48-BE32-994A07C97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79695"/>
          </a:xfrm>
        </p:spPr>
        <p:txBody>
          <a:bodyPr/>
          <a:lstStyle/>
          <a:p>
            <a:pPr algn="ctr"/>
            <a:r>
              <a:rPr lang="cs-CZ" b="1" dirty="0"/>
              <a:t>Závazkové právo – obecná část</a:t>
            </a:r>
          </a:p>
        </p:txBody>
      </p:sp>
    </p:spTree>
    <p:extLst>
      <p:ext uri="{BB962C8B-B14F-4D97-AF65-F5344CB8AC3E}">
        <p14:creationId xmlns:p14="http://schemas.microsoft.com/office/powerpoint/2010/main" val="354319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B9F41-EC29-4521-96CE-8B2EA49E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Obchodní podmínky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881372E-DCC2-41B5-B2BA-748DEC69B510}"/>
              </a:ext>
            </a:extLst>
          </p:cNvPr>
          <p:cNvSpPr/>
          <p:nvPr/>
        </p:nvSpPr>
        <p:spPr>
          <a:xfrm>
            <a:off x="529904" y="2466362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Odkaz na VOP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603C516-1AB0-4607-8CFA-8CB9F1AAFA61}"/>
              </a:ext>
            </a:extLst>
          </p:cNvPr>
          <p:cNvSpPr/>
          <p:nvPr/>
        </p:nvSpPr>
        <p:spPr>
          <a:xfrm>
            <a:off x="5076738" y="2466363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Stranám známy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699C48B-87BB-49BE-8A3E-20343A8D3F7C}"/>
              </a:ext>
            </a:extLst>
          </p:cNvPr>
          <p:cNvSpPr/>
          <p:nvPr/>
        </p:nvSpPr>
        <p:spPr>
          <a:xfrm>
            <a:off x="8591725" y="2466363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Nebo jsou připojeny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CB225936-88EF-497A-853F-372B6A67F2C0}"/>
              </a:ext>
            </a:extLst>
          </p:cNvPr>
          <p:cNvSpPr/>
          <p:nvPr/>
        </p:nvSpPr>
        <p:spPr>
          <a:xfrm>
            <a:off x="3758268" y="2734811"/>
            <a:ext cx="1057013" cy="41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CC20186-EBCA-4F0E-82BC-625BEEBCDA07}"/>
              </a:ext>
            </a:extLst>
          </p:cNvPr>
          <p:cNvSpPr/>
          <p:nvPr/>
        </p:nvSpPr>
        <p:spPr>
          <a:xfrm>
            <a:off x="529904" y="3733799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VOP si odporují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28C3D0B-FD5F-4B13-8895-578632575B06}"/>
              </a:ext>
            </a:extLst>
          </p:cNvPr>
          <p:cNvSpPr/>
          <p:nvPr/>
        </p:nvSpPr>
        <p:spPr>
          <a:xfrm>
            <a:off x="5076737" y="3737993"/>
            <a:ext cx="6585359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Uzavřeno v rozsahu, v jakém si neodporují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DEDDCEF8-9A12-4B8D-B5E7-C546F7835EE6}"/>
              </a:ext>
            </a:extLst>
          </p:cNvPr>
          <p:cNvSpPr/>
          <p:nvPr/>
        </p:nvSpPr>
        <p:spPr>
          <a:xfrm>
            <a:off x="3809999" y="4009586"/>
            <a:ext cx="1057013" cy="41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5A2EA64-09CF-469B-8797-E90567DDC455}"/>
              </a:ext>
            </a:extLst>
          </p:cNvPr>
          <p:cNvSpPr/>
          <p:nvPr/>
        </p:nvSpPr>
        <p:spPr>
          <a:xfrm>
            <a:off x="529903" y="5119380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VOP dle odborných </a:t>
            </a:r>
            <a:r>
              <a:rPr lang="cs-CZ" b="1" dirty="0" err="1">
                <a:solidFill>
                  <a:schemeClr val="tx1"/>
                </a:solidFill>
              </a:rPr>
              <a:t>org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3E4F0E7-C537-4F01-B449-B2A7E6F2669A}"/>
              </a:ext>
            </a:extLst>
          </p:cNvPr>
          <p:cNvSpPr/>
          <p:nvPr/>
        </p:nvSpPr>
        <p:spPr>
          <a:xfrm>
            <a:off x="3809999" y="5395167"/>
            <a:ext cx="1057013" cy="41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D581F593-70A2-4F8C-AD6D-4186A8A71854}"/>
              </a:ext>
            </a:extLst>
          </p:cNvPr>
          <p:cNvSpPr/>
          <p:nvPr/>
        </p:nvSpPr>
        <p:spPr>
          <a:xfrm>
            <a:off x="5076737" y="5119380"/>
            <a:ext cx="6585359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Jen mezi podnikateli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4FB947BD-ED24-4438-ADEB-F3BF971BE440}"/>
              </a:ext>
            </a:extLst>
          </p:cNvPr>
          <p:cNvSpPr/>
          <p:nvPr/>
        </p:nvSpPr>
        <p:spPr>
          <a:xfrm>
            <a:off x="529903" y="6194724"/>
            <a:ext cx="3362589" cy="502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Ustanovení neočekávatelné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DF2EADDD-AF7A-48F1-9302-7D3177711E78}"/>
              </a:ext>
            </a:extLst>
          </p:cNvPr>
          <p:cNvSpPr/>
          <p:nvPr/>
        </p:nvSpPr>
        <p:spPr>
          <a:xfrm>
            <a:off x="4079845" y="6240435"/>
            <a:ext cx="787167" cy="41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C53A38CA-A044-4B83-873F-45FFEB0ABABC}"/>
              </a:ext>
            </a:extLst>
          </p:cNvPr>
          <p:cNvSpPr/>
          <p:nvPr/>
        </p:nvSpPr>
        <p:spPr>
          <a:xfrm>
            <a:off x="5076736" y="6295236"/>
            <a:ext cx="6585359" cy="4110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 neúčinné, </a:t>
            </a:r>
            <a:r>
              <a:rPr lang="cs-CZ" b="1" dirty="0" err="1">
                <a:solidFill>
                  <a:schemeClr val="tx1"/>
                </a:solidFill>
              </a:rPr>
              <a:t>neschváli-li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715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BCEE1-4447-4969-899D-FE312EB4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Účinky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52D1C80-116E-4441-889D-F86C58BECBB1}"/>
              </a:ext>
            </a:extLst>
          </p:cNvPr>
          <p:cNvSpPr/>
          <p:nvPr/>
        </p:nvSpPr>
        <p:spPr>
          <a:xfrm>
            <a:off x="996193" y="2466363"/>
            <a:ext cx="10199614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Může mít účinky i vůči třetím osobám, pokud to stanoví zákon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94DA90D-D77E-49A0-BAE6-98B83A4F567A}"/>
              </a:ext>
            </a:extLst>
          </p:cNvPr>
          <p:cNvSpPr/>
          <p:nvPr/>
        </p:nvSpPr>
        <p:spPr>
          <a:xfrm>
            <a:off x="996193" y="4353886"/>
            <a:ext cx="10343626" cy="10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Pokud strana nebyla oprávněna předmětem smlouvy nakládat, není to neplatné</a:t>
            </a:r>
          </a:p>
        </p:txBody>
      </p:sp>
    </p:spTree>
    <p:extLst>
      <p:ext uri="{BB962C8B-B14F-4D97-AF65-F5344CB8AC3E}">
        <p14:creationId xmlns:p14="http://schemas.microsoft.com/office/powerpoint/2010/main" val="18424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71673-94BE-4B93-9B54-A121B1F9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Účinky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4CDF9-BA70-46D3-873B-50E59D7AD551}"/>
              </a:ext>
            </a:extLst>
          </p:cNvPr>
          <p:cNvSpPr/>
          <p:nvPr/>
        </p:nvSpPr>
        <p:spPr>
          <a:xfrm>
            <a:off x="1154953" y="2533475"/>
            <a:ext cx="3525473" cy="21140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 účinnosti až rozhodnutím orgánu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4DDE3EE-BE02-4CF1-B778-7F955796EB55}"/>
              </a:ext>
            </a:extLst>
          </p:cNvPr>
          <p:cNvSpPr/>
          <p:nvPr/>
        </p:nvSpPr>
        <p:spPr>
          <a:xfrm>
            <a:off x="7687745" y="2533475"/>
            <a:ext cx="3064079" cy="12080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Návrh zamítnut – ruší se od počátku</a:t>
            </a:r>
          </a:p>
        </p:txBody>
      </p:sp>
    </p:spTree>
    <p:extLst>
      <p:ext uri="{BB962C8B-B14F-4D97-AF65-F5344CB8AC3E}">
        <p14:creationId xmlns:p14="http://schemas.microsoft.com/office/powerpoint/2010/main" val="211285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F9020-170D-4428-9F65-B346B6B6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Změna okolností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3FB88B-8646-4108-8591-D184A5CA1FD2}"/>
              </a:ext>
            </a:extLst>
          </p:cNvPr>
          <p:cNvSpPr/>
          <p:nvPr/>
        </p:nvSpPr>
        <p:spPr>
          <a:xfrm>
            <a:off x="529904" y="2466362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Plnění je obtížnější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960213D-DCC7-42D4-B065-7A16A14A7636}"/>
              </a:ext>
            </a:extLst>
          </p:cNvPr>
          <p:cNvSpPr/>
          <p:nvPr/>
        </p:nvSpPr>
        <p:spPr>
          <a:xfrm>
            <a:off x="6982437" y="2466361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Nic se nemění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6C19AE9-18B2-4A37-988C-C6146F2DC003}"/>
              </a:ext>
            </a:extLst>
          </p:cNvPr>
          <p:cNvSpPr/>
          <p:nvPr/>
        </p:nvSpPr>
        <p:spPr>
          <a:xfrm>
            <a:off x="4093828" y="2726422"/>
            <a:ext cx="2097247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49DBEA3-19C0-4064-8AF7-DD3D10EAF864}"/>
              </a:ext>
            </a:extLst>
          </p:cNvPr>
          <p:cNvSpPr/>
          <p:nvPr/>
        </p:nvSpPr>
        <p:spPr>
          <a:xfrm>
            <a:off x="429237" y="3885809"/>
            <a:ext cx="1961626" cy="96263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Hrubý nepoměr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6A7050B-58F3-472F-853E-65F0BA8FAE98}"/>
              </a:ext>
            </a:extLst>
          </p:cNvPr>
          <p:cNvSpPr/>
          <p:nvPr/>
        </p:nvSpPr>
        <p:spPr>
          <a:xfrm>
            <a:off x="2796330" y="3885809"/>
            <a:ext cx="1961626" cy="96263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Nebylo možné předpokládat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97AABFD-F85B-43B2-A6A5-25D351B0671B}"/>
              </a:ext>
            </a:extLst>
          </p:cNvPr>
          <p:cNvSpPr/>
          <p:nvPr/>
        </p:nvSpPr>
        <p:spPr>
          <a:xfrm>
            <a:off x="5288560" y="3885808"/>
            <a:ext cx="1961626" cy="96263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</a:rPr>
              <a:t>Skutečnost nastala po uzavření smlouvy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D962162-1155-49D4-9A08-E0A8CFF831EA}"/>
              </a:ext>
            </a:extLst>
          </p:cNvPr>
          <p:cNvSpPr/>
          <p:nvPr/>
        </p:nvSpPr>
        <p:spPr>
          <a:xfrm>
            <a:off x="8770691" y="3885807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Obnovení jednání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80CC699D-E6C9-4EEA-86E2-F85F9A1BC25E}"/>
              </a:ext>
            </a:extLst>
          </p:cNvPr>
          <p:cNvSpPr/>
          <p:nvPr/>
        </p:nvSpPr>
        <p:spPr>
          <a:xfrm>
            <a:off x="7534712" y="4169983"/>
            <a:ext cx="82911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D5E7D64-712C-4CB9-8900-EA803BD56F9C}"/>
              </a:ext>
            </a:extLst>
          </p:cNvPr>
          <p:cNvSpPr/>
          <p:nvPr/>
        </p:nvSpPr>
        <p:spPr>
          <a:xfrm>
            <a:off x="1057013" y="5583448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Strany se nedohodnou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1B66EED-EB0F-4B91-9E9E-4AFE5594CDB9}"/>
              </a:ext>
            </a:extLst>
          </p:cNvPr>
          <p:cNvSpPr/>
          <p:nvPr/>
        </p:nvSpPr>
        <p:spPr>
          <a:xfrm>
            <a:off x="6177094" y="5561735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Určí soud a není vázán návrhy</a:t>
            </a:r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5A31AE11-1579-4DA3-BFB9-6190E541C5F7}"/>
              </a:ext>
            </a:extLst>
          </p:cNvPr>
          <p:cNvSpPr/>
          <p:nvPr/>
        </p:nvSpPr>
        <p:spPr>
          <a:xfrm>
            <a:off x="4737683" y="5884332"/>
            <a:ext cx="82911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FF6D8A6D-8707-491F-9524-68AEA7F7C376}"/>
              </a:ext>
            </a:extLst>
          </p:cNvPr>
          <p:cNvSpPr/>
          <p:nvPr/>
        </p:nvSpPr>
        <p:spPr>
          <a:xfrm rot="10334772">
            <a:off x="2965127" y="4984855"/>
            <a:ext cx="6423935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68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76FF7-D04E-47BE-95FB-440B3BC3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Smlouva ve prospěch třetího</a:t>
            </a:r>
          </a:p>
        </p:txBody>
      </p:sp>
    </p:spTree>
    <p:extLst>
      <p:ext uri="{BB962C8B-B14F-4D97-AF65-F5344CB8AC3E}">
        <p14:creationId xmlns:p14="http://schemas.microsoft.com/office/powerpoint/2010/main" val="219255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EC002-348D-46FD-95C1-F19C6921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Smlouva o plnění třetí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FE5FA9-FEA6-4106-9DF7-729D254EB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 druhé osobě plnila třetí – přimluví se u třetí osoby, aby plnila, jinak NŠ</a:t>
            </a:r>
          </a:p>
        </p:txBody>
      </p:sp>
    </p:spTree>
    <p:extLst>
      <p:ext uri="{BB962C8B-B14F-4D97-AF65-F5344CB8AC3E}">
        <p14:creationId xmlns:p14="http://schemas.microsoft.com/office/powerpoint/2010/main" val="2583570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E0414-84FC-42B1-86AD-C5CBA6934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Zvláštní způsoby uzavírání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0CA0043-777D-45BF-A603-52141ED164CA}"/>
              </a:ext>
            </a:extLst>
          </p:cNvPr>
          <p:cNvSpPr/>
          <p:nvPr/>
        </p:nvSpPr>
        <p:spPr>
          <a:xfrm>
            <a:off x="788565" y="2650921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Dražba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74EEA7-6D93-44FB-91D5-28024BEF7521}"/>
              </a:ext>
            </a:extLst>
          </p:cNvPr>
          <p:cNvSpPr/>
          <p:nvPr/>
        </p:nvSpPr>
        <p:spPr>
          <a:xfrm>
            <a:off x="5739468" y="2650921"/>
            <a:ext cx="4729993" cy="897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Smlouva uzavřena příklepem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666EB95-17E4-4B01-92B1-E2330EE85B7A}"/>
              </a:ext>
            </a:extLst>
          </p:cNvPr>
          <p:cNvSpPr/>
          <p:nvPr/>
        </p:nvSpPr>
        <p:spPr>
          <a:xfrm>
            <a:off x="4514676" y="2902590"/>
            <a:ext cx="82911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C7FC70C-6142-468E-9858-CF063613B069}"/>
              </a:ext>
            </a:extLst>
          </p:cNvPr>
          <p:cNvSpPr/>
          <p:nvPr/>
        </p:nvSpPr>
        <p:spPr>
          <a:xfrm>
            <a:off x="788565" y="3885500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Veřejná soutěž o nejvhodnější nabídku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7679103-F358-45B2-B6CF-3B966F6D1B04}"/>
              </a:ext>
            </a:extLst>
          </p:cNvPr>
          <p:cNvSpPr/>
          <p:nvPr/>
        </p:nvSpPr>
        <p:spPr>
          <a:xfrm>
            <a:off x="788565" y="4986710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Veřejná nabídka</a:t>
            </a:r>
          </a:p>
        </p:txBody>
      </p:sp>
    </p:spTree>
    <p:extLst>
      <p:ext uri="{BB962C8B-B14F-4D97-AF65-F5344CB8AC3E}">
        <p14:creationId xmlns:p14="http://schemas.microsoft.com/office/powerpoint/2010/main" val="3845889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B948E-1E7D-46BE-8BFD-B5B4D656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Smlouva o smlouvě budoucí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2301DBF-D224-4510-8D6C-D91D78C08D04}"/>
              </a:ext>
            </a:extLst>
          </p:cNvPr>
          <p:cNvSpPr/>
          <p:nvPr/>
        </p:nvSpPr>
        <p:spPr>
          <a:xfrm>
            <a:off x="654340" y="2615984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Uzavření smlouvy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BF00E3D-184E-4B38-B07A-39487EEF9482}"/>
              </a:ext>
            </a:extLst>
          </p:cNvPr>
          <p:cNvSpPr/>
          <p:nvPr/>
        </p:nvSpPr>
        <p:spPr>
          <a:xfrm>
            <a:off x="4760751" y="2615984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výzva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05BF2AC-CFDC-4147-A383-4E498402132F}"/>
              </a:ext>
            </a:extLst>
          </p:cNvPr>
          <p:cNvSpPr/>
          <p:nvPr/>
        </p:nvSpPr>
        <p:spPr>
          <a:xfrm>
            <a:off x="654340" y="4563610"/>
            <a:ext cx="3514988" cy="11982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Smlouva dohodnuta alespoň obecným způsobem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68F6EC2-C4ED-4D65-A825-60BFD73D0EB7}"/>
              </a:ext>
            </a:extLst>
          </p:cNvPr>
          <p:cNvSpPr/>
          <p:nvPr/>
        </p:nvSpPr>
        <p:spPr>
          <a:xfrm>
            <a:off x="8867163" y="2615984"/>
            <a:ext cx="317103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Uzavřít poté, co byla vyzvána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A6BF57A6-1171-47AC-B5AC-07D64E2F613D}"/>
              </a:ext>
            </a:extLst>
          </p:cNvPr>
          <p:cNvSpPr/>
          <p:nvPr/>
        </p:nvSpPr>
        <p:spPr>
          <a:xfrm>
            <a:off x="8167731" y="2924979"/>
            <a:ext cx="46349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7140DFE-E9FE-4A1A-B81D-F1DC4C4BE840}"/>
              </a:ext>
            </a:extLst>
          </p:cNvPr>
          <p:cNvSpPr/>
          <p:nvPr/>
        </p:nvSpPr>
        <p:spPr>
          <a:xfrm>
            <a:off x="8867163" y="4000147"/>
            <a:ext cx="317103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Nevyzve – zánik 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4DA21123-7859-46FA-9B4E-FCBFF7F23F7D}"/>
              </a:ext>
            </a:extLst>
          </p:cNvPr>
          <p:cNvSpPr/>
          <p:nvPr/>
        </p:nvSpPr>
        <p:spPr>
          <a:xfrm rot="2218036">
            <a:off x="7450976" y="4048400"/>
            <a:ext cx="1180328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E7FFC2C-75EF-4F4C-9AEB-11656CE26F06}"/>
              </a:ext>
            </a:extLst>
          </p:cNvPr>
          <p:cNvSpPr/>
          <p:nvPr/>
        </p:nvSpPr>
        <p:spPr>
          <a:xfrm>
            <a:off x="5696124" y="5371759"/>
            <a:ext cx="4220242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Změna okolností - zánik</a:t>
            </a:r>
          </a:p>
        </p:txBody>
      </p:sp>
    </p:spTree>
    <p:extLst>
      <p:ext uri="{BB962C8B-B14F-4D97-AF65-F5344CB8AC3E}">
        <p14:creationId xmlns:p14="http://schemas.microsoft.com/office/powerpoint/2010/main" val="1075600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CD8E8-A0AD-4BA6-8E80-0908EDBB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Obsah závazků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0B72DD6-9A7D-450B-AAF1-F90279B8E9D8}"/>
              </a:ext>
            </a:extLst>
          </p:cNvPr>
          <p:cNvSpPr/>
          <p:nvPr/>
        </p:nvSpPr>
        <p:spPr>
          <a:xfrm>
            <a:off x="696286" y="2457974"/>
            <a:ext cx="317103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povinen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0F32157-9A00-41A0-93DD-F606A999B427}"/>
              </a:ext>
            </a:extLst>
          </p:cNvPr>
          <p:cNvSpPr/>
          <p:nvPr/>
        </p:nvSpPr>
        <p:spPr>
          <a:xfrm>
            <a:off x="4749567" y="2358704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dát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7F5FE4-0F3A-488E-9955-B1A11538EC14}"/>
              </a:ext>
            </a:extLst>
          </p:cNvPr>
          <p:cNvSpPr/>
          <p:nvPr/>
        </p:nvSpPr>
        <p:spPr>
          <a:xfrm>
            <a:off x="4749567" y="3426827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zdržet se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770A065-8709-4EA8-8C2E-29E42533014F}"/>
              </a:ext>
            </a:extLst>
          </p:cNvPr>
          <p:cNvSpPr/>
          <p:nvPr/>
        </p:nvSpPr>
        <p:spPr>
          <a:xfrm>
            <a:off x="4738382" y="4494950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konat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4506E33-A5CB-42F4-98D8-235BDC4502AE}"/>
              </a:ext>
            </a:extLst>
          </p:cNvPr>
          <p:cNvSpPr/>
          <p:nvPr/>
        </p:nvSpPr>
        <p:spPr>
          <a:xfrm>
            <a:off x="4738381" y="5563073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strpět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B75EB93-DC7C-48BF-935B-BE7B02C71A8E}"/>
              </a:ext>
            </a:extLst>
          </p:cNvPr>
          <p:cNvSpPr/>
          <p:nvPr/>
        </p:nvSpPr>
        <p:spPr>
          <a:xfrm>
            <a:off x="8423945" y="3432419"/>
            <a:ext cx="3171039" cy="8976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Závazek nelze měnit bez souhlasu stran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FAE3889-4346-4C40-B1FE-A775B7FD6E21}"/>
              </a:ext>
            </a:extLst>
          </p:cNvPr>
          <p:cNvSpPr/>
          <p:nvPr/>
        </p:nvSpPr>
        <p:spPr>
          <a:xfrm>
            <a:off x="8423945" y="4757956"/>
            <a:ext cx="317103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X zákon</a:t>
            </a:r>
          </a:p>
        </p:txBody>
      </p:sp>
    </p:spTree>
    <p:extLst>
      <p:ext uri="{BB962C8B-B14F-4D97-AF65-F5344CB8AC3E}">
        <p14:creationId xmlns:p14="http://schemas.microsoft.com/office/powerpoint/2010/main" val="225149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DA0B2-C4E9-49BA-91B3-5CAE88E2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Obsah závazků - causa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A8DC888-6C39-4EC7-9AA5-881C0C058D08}"/>
              </a:ext>
            </a:extLst>
          </p:cNvPr>
          <p:cNvSpPr/>
          <p:nvPr/>
        </p:nvSpPr>
        <p:spPr>
          <a:xfrm>
            <a:off x="882243" y="2450983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Důvod není vyjádřen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27E9CB0-6879-4440-B9F9-BA80E9C803D3}"/>
              </a:ext>
            </a:extLst>
          </p:cNvPr>
          <p:cNvSpPr/>
          <p:nvPr/>
        </p:nvSpPr>
        <p:spPr>
          <a:xfrm>
            <a:off x="5957582" y="2450983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musí i tak plnit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4E5B9952-BF17-446A-8449-C086C0900C36}"/>
              </a:ext>
            </a:extLst>
          </p:cNvPr>
          <p:cNvSpPr/>
          <p:nvPr/>
        </p:nvSpPr>
        <p:spPr>
          <a:xfrm>
            <a:off x="4773686" y="2702652"/>
            <a:ext cx="46349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54DCF87-26A9-45C4-B900-03183095994A}"/>
              </a:ext>
            </a:extLst>
          </p:cNvPr>
          <p:cNvSpPr/>
          <p:nvPr/>
        </p:nvSpPr>
        <p:spPr>
          <a:xfrm>
            <a:off x="882243" y="3937232"/>
            <a:ext cx="317103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Věřitel vždy důvod závazku musí prokázat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7A8B04E-9648-432A-B4DF-58B04569EC09}"/>
              </a:ext>
            </a:extLst>
          </p:cNvPr>
          <p:cNvSpPr/>
          <p:nvPr/>
        </p:nvSpPr>
        <p:spPr>
          <a:xfrm>
            <a:off x="3878510" y="5329805"/>
            <a:ext cx="317103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X závazek z cenného papíru</a:t>
            </a:r>
          </a:p>
        </p:txBody>
      </p:sp>
    </p:spTree>
    <p:extLst>
      <p:ext uri="{BB962C8B-B14F-4D97-AF65-F5344CB8AC3E}">
        <p14:creationId xmlns:p14="http://schemas.microsoft.com/office/powerpoint/2010/main" val="108450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0A93457-9E10-4FA6-9ACA-197FB2BB4735}"/>
              </a:ext>
            </a:extLst>
          </p:cNvPr>
          <p:cNvSpPr/>
          <p:nvPr/>
        </p:nvSpPr>
        <p:spPr>
          <a:xfrm>
            <a:off x="1266737" y="2516696"/>
            <a:ext cx="9211113" cy="912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Pohledávka = právo na určité plnění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98F4A15-0C33-4F6F-AAE7-E9BD68BFF129}"/>
              </a:ext>
            </a:extLst>
          </p:cNvPr>
          <p:cNvSpPr/>
          <p:nvPr/>
        </p:nvSpPr>
        <p:spPr>
          <a:xfrm>
            <a:off x="1266737" y="5353573"/>
            <a:ext cx="9211113" cy="912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Dluh = povinnost toto plnění uspokojit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8BCFD52-52C8-4E9B-84B6-2E502CDA9C26}"/>
              </a:ext>
            </a:extLst>
          </p:cNvPr>
          <p:cNvSpPr/>
          <p:nvPr/>
        </p:nvSpPr>
        <p:spPr>
          <a:xfrm>
            <a:off x="2912379" y="3595030"/>
            <a:ext cx="1709956" cy="115628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Majetková povaha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A66A10-D860-4455-AD70-E5D1ECDF8CAC}"/>
              </a:ext>
            </a:extLst>
          </p:cNvPr>
          <p:cNvSpPr/>
          <p:nvPr/>
        </p:nvSpPr>
        <p:spPr>
          <a:xfrm>
            <a:off x="6823047" y="3599572"/>
            <a:ext cx="1709956" cy="11562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Odpovídat zájmům věřitele</a:t>
            </a:r>
          </a:p>
        </p:txBody>
      </p:sp>
    </p:spTree>
    <p:extLst>
      <p:ext uri="{BB962C8B-B14F-4D97-AF65-F5344CB8AC3E}">
        <p14:creationId xmlns:p14="http://schemas.microsoft.com/office/powerpoint/2010/main" val="477604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E0810-89D8-48BC-85BD-898F613C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Úplata za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3BEAB2-FBE1-48C6-9D66-08DEA725F3F3}"/>
              </a:ext>
            </a:extLst>
          </p:cNvPr>
          <p:cNvSpPr/>
          <p:nvPr/>
        </p:nvSpPr>
        <p:spPr>
          <a:xfrm>
            <a:off x="882243" y="2450983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Ze smlouvy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0BD3D9C-C4B4-422D-8DCB-0D2F157D26E9}"/>
              </a:ext>
            </a:extLst>
          </p:cNvPr>
          <p:cNvSpPr/>
          <p:nvPr/>
        </p:nvSpPr>
        <p:spPr>
          <a:xfrm>
            <a:off x="3886901" y="3770813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Není-li, obvyklá výše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EF24E9C-B24E-4EED-81F5-61677E4B69E3}"/>
              </a:ext>
            </a:extLst>
          </p:cNvPr>
          <p:cNvSpPr/>
          <p:nvPr/>
        </p:nvSpPr>
        <p:spPr>
          <a:xfrm>
            <a:off x="7418665" y="4986710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soud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C921F8F-EF3D-460F-9D6D-736253F532C0}"/>
              </a:ext>
            </a:extLst>
          </p:cNvPr>
          <p:cNvSpPr/>
          <p:nvPr/>
        </p:nvSpPr>
        <p:spPr>
          <a:xfrm rot="2530189">
            <a:off x="2562894" y="3741009"/>
            <a:ext cx="1081548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59237C58-75C3-46CC-8C5E-7A44F23E21E3}"/>
              </a:ext>
            </a:extLst>
          </p:cNvPr>
          <p:cNvSpPr/>
          <p:nvPr/>
        </p:nvSpPr>
        <p:spPr>
          <a:xfrm rot="2530189">
            <a:off x="6088372" y="5101424"/>
            <a:ext cx="1081548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286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E2548-65A2-4058-8274-CED98062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Neúměrné zkrácení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E32F0D-1709-4268-9047-CC60EA9D5949}"/>
              </a:ext>
            </a:extLst>
          </p:cNvPr>
          <p:cNvSpPr/>
          <p:nvPr/>
        </p:nvSpPr>
        <p:spPr>
          <a:xfrm>
            <a:off x="654341" y="2615984"/>
            <a:ext cx="3003260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Plnění jedné ze stran v </a:t>
            </a:r>
            <a:r>
              <a:rPr lang="cs-CZ" b="1" u="sng" dirty="0">
                <a:solidFill>
                  <a:schemeClr val="tx1"/>
                </a:solidFill>
              </a:rPr>
              <a:t>hrubém nepoměru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35C5707-925E-4E6E-9623-D299F865D017}"/>
              </a:ext>
            </a:extLst>
          </p:cNvPr>
          <p:cNvSpPr/>
          <p:nvPr/>
        </p:nvSpPr>
        <p:spPr>
          <a:xfrm>
            <a:off x="4663205" y="2615984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Zrušení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8819ECD5-EECA-4B24-848D-176298E28307}"/>
              </a:ext>
            </a:extLst>
          </p:cNvPr>
          <p:cNvSpPr/>
          <p:nvPr/>
        </p:nvSpPr>
        <p:spPr>
          <a:xfrm>
            <a:off x="3968342" y="2867653"/>
            <a:ext cx="46349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id="{0471953C-9F2F-42C1-80DF-1AC2433A60AD}"/>
              </a:ext>
            </a:extLst>
          </p:cNvPr>
          <p:cNvSpPr/>
          <p:nvPr/>
        </p:nvSpPr>
        <p:spPr>
          <a:xfrm>
            <a:off x="8112153" y="3429000"/>
            <a:ext cx="727694" cy="6459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FAE5316-DF65-4637-A010-62CD03F24502}"/>
              </a:ext>
            </a:extLst>
          </p:cNvPr>
          <p:cNvSpPr/>
          <p:nvPr/>
        </p:nvSpPr>
        <p:spPr>
          <a:xfrm>
            <a:off x="8951378" y="2615984"/>
            <a:ext cx="3171039" cy="23922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 této skutečnosti strana věděla, cena zvláštní obliby apod.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607489A-D988-4DAA-A54F-72EB9E3025A3}"/>
              </a:ext>
            </a:extLst>
          </p:cNvPr>
          <p:cNvSpPr/>
          <p:nvPr/>
        </p:nvSpPr>
        <p:spPr>
          <a:xfrm>
            <a:off x="4663204" y="4000147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Navrácení do původního stavu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D76D570-0BE4-4F95-9F63-9E3832E98B1B}"/>
              </a:ext>
            </a:extLst>
          </p:cNvPr>
          <p:cNvSpPr/>
          <p:nvPr/>
        </p:nvSpPr>
        <p:spPr>
          <a:xfrm rot="2908647">
            <a:off x="3888934" y="3802336"/>
            <a:ext cx="46349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646997F-F6EB-4571-A004-500930925F69}"/>
              </a:ext>
            </a:extLst>
          </p:cNvPr>
          <p:cNvSpPr/>
          <p:nvPr/>
        </p:nvSpPr>
        <p:spPr>
          <a:xfrm>
            <a:off x="918055" y="5201191"/>
            <a:ext cx="3003260" cy="8976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 se nemůže domáhat zrušení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10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96031-5241-4927-993E-B7360E6C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Lichva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3A8521B-999E-4D56-A031-6193525AA8D3}"/>
              </a:ext>
            </a:extLst>
          </p:cNvPr>
          <p:cNvSpPr/>
          <p:nvPr/>
        </p:nvSpPr>
        <p:spPr>
          <a:xfrm>
            <a:off x="1154953" y="2607595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Zneužití tísně, nezkušenosti, lehkomyslnosti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6FA37A3-B286-4A3B-BC8D-1D25913E8736}"/>
              </a:ext>
            </a:extLst>
          </p:cNvPr>
          <p:cNvSpPr/>
          <p:nvPr/>
        </p:nvSpPr>
        <p:spPr>
          <a:xfrm>
            <a:off x="6441415" y="2607595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neplatnost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F00894D-AE03-445E-B860-B04C140C44C4}"/>
              </a:ext>
            </a:extLst>
          </p:cNvPr>
          <p:cNvSpPr/>
          <p:nvPr/>
        </p:nvSpPr>
        <p:spPr>
          <a:xfrm>
            <a:off x="4452700" y="2859264"/>
            <a:ext cx="1862007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EDEA5FD-8814-4A29-B564-BDD50ECA6ED8}"/>
              </a:ext>
            </a:extLst>
          </p:cNvPr>
          <p:cNvSpPr/>
          <p:nvPr/>
        </p:nvSpPr>
        <p:spPr>
          <a:xfrm>
            <a:off x="918055" y="5201191"/>
            <a:ext cx="3003260" cy="89762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 se nemůže domáhat neplatnosti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65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C2EB-0903-4426-B63F-4E52FF95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2" y="973668"/>
            <a:ext cx="9566177" cy="706964"/>
          </a:xfrm>
        </p:spPr>
        <p:txBody>
          <a:bodyPr/>
          <a:lstStyle/>
          <a:p>
            <a:r>
              <a:rPr lang="cs-CZ" b="1" dirty="0"/>
              <a:t>Smlouvy uzavírané adhezním způsobem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5E9E377-4AE7-4293-8650-C26F0E1F8A63}"/>
              </a:ext>
            </a:extLst>
          </p:cNvPr>
          <p:cNvSpPr/>
          <p:nvPr/>
        </p:nvSpPr>
        <p:spPr>
          <a:xfrm>
            <a:off x="1154952" y="2531378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Základní podmínky určeny jednou ze stran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E1484A5-38EA-449E-9D05-F977EA071C45}"/>
              </a:ext>
            </a:extLst>
          </p:cNvPr>
          <p:cNvSpPr/>
          <p:nvPr/>
        </p:nvSpPr>
        <p:spPr>
          <a:xfrm>
            <a:off x="6280491" y="2531378"/>
            <a:ext cx="317103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Slabší strana neměla možnost ovlivnit obsah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943E77D-0E71-4FF8-B721-757932E1363C}"/>
              </a:ext>
            </a:extLst>
          </p:cNvPr>
          <p:cNvSpPr/>
          <p:nvPr/>
        </p:nvSpPr>
        <p:spPr>
          <a:xfrm>
            <a:off x="1154951" y="4143462"/>
            <a:ext cx="3171039" cy="8976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Použije-li smluvní formulář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10283E2-DBFB-47E2-A80E-F1F249210046}"/>
              </a:ext>
            </a:extLst>
          </p:cNvPr>
          <p:cNvSpPr/>
          <p:nvPr/>
        </p:nvSpPr>
        <p:spPr>
          <a:xfrm>
            <a:off x="6374301" y="4143462"/>
            <a:ext cx="5110227" cy="8976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Domněnka adhezní smlouvy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3E1DCF0-3718-4BCC-9C66-5DE6438F615C}"/>
              </a:ext>
            </a:extLst>
          </p:cNvPr>
          <p:cNvSpPr/>
          <p:nvPr/>
        </p:nvSpPr>
        <p:spPr>
          <a:xfrm>
            <a:off x="4800216" y="4395131"/>
            <a:ext cx="1137824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2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D9C3F-3C06-4FE4-B391-1329ECC78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10002405" cy="706964"/>
          </a:xfrm>
        </p:spPr>
        <p:txBody>
          <a:bodyPr/>
          <a:lstStyle/>
          <a:p>
            <a:r>
              <a:rPr lang="cs-CZ" b="1" dirty="0"/>
              <a:t>Smlouvy uzavírané adhezním způsobem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0FA1CE-26C5-45E9-B43B-B30453B00167}"/>
              </a:ext>
            </a:extLst>
          </p:cNvPr>
          <p:cNvSpPr/>
          <p:nvPr/>
        </p:nvSpPr>
        <p:spPr>
          <a:xfrm>
            <a:off x="710337" y="2430710"/>
            <a:ext cx="2217422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Adhezní smlouva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01BCA1A-E401-40F1-8331-999A111F3CA0}"/>
              </a:ext>
            </a:extLst>
          </p:cNvPr>
          <p:cNvSpPr/>
          <p:nvPr/>
        </p:nvSpPr>
        <p:spPr>
          <a:xfrm>
            <a:off x="3555602" y="2430710"/>
            <a:ext cx="2442525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Odkaz na VOP mimo text smlouvy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4795D45-0516-4FF0-968A-71E09246E315}"/>
              </a:ext>
            </a:extLst>
          </p:cNvPr>
          <p:cNvSpPr/>
          <p:nvPr/>
        </p:nvSpPr>
        <p:spPr>
          <a:xfrm>
            <a:off x="7515206" y="2430710"/>
            <a:ext cx="3893821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Strana s nimi musí být seznámena - neplatnost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62F91B5-06B3-43B0-9593-E0900AAC1444}"/>
              </a:ext>
            </a:extLst>
          </p:cNvPr>
          <p:cNvSpPr/>
          <p:nvPr/>
        </p:nvSpPr>
        <p:spPr>
          <a:xfrm>
            <a:off x="6264983" y="2682379"/>
            <a:ext cx="983366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D0F3C62-AE86-4911-9B34-2922DBFFADC6}"/>
              </a:ext>
            </a:extLst>
          </p:cNvPr>
          <p:cNvSpPr/>
          <p:nvPr/>
        </p:nvSpPr>
        <p:spPr>
          <a:xfrm>
            <a:off x="558001" y="4206378"/>
            <a:ext cx="3643549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Doložka znevýhodňuje stranu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69A43D4-BFE4-4590-B923-DC76EE49020D}"/>
              </a:ext>
            </a:extLst>
          </p:cNvPr>
          <p:cNvSpPr/>
          <p:nvPr/>
        </p:nvSpPr>
        <p:spPr>
          <a:xfrm>
            <a:off x="6423644" y="4236632"/>
            <a:ext cx="3893821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Doložka neplatná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93C023ED-01B5-4950-B4E4-B6DD60D27C55}"/>
              </a:ext>
            </a:extLst>
          </p:cNvPr>
          <p:cNvSpPr/>
          <p:nvPr/>
        </p:nvSpPr>
        <p:spPr>
          <a:xfrm>
            <a:off x="4776864" y="4409190"/>
            <a:ext cx="983366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262F7A1-12DB-43ED-9559-5F471D464F4F}"/>
              </a:ext>
            </a:extLst>
          </p:cNvPr>
          <p:cNvSpPr/>
          <p:nvPr/>
        </p:nvSpPr>
        <p:spPr>
          <a:xfrm>
            <a:off x="7515206" y="5674607"/>
            <a:ext cx="3643549" cy="89762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Podnikatelé zvláštní režim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4F7F834-0B48-4455-905E-B151AC96E539}"/>
              </a:ext>
            </a:extLst>
          </p:cNvPr>
          <p:cNvSpPr/>
          <p:nvPr/>
        </p:nvSpPr>
        <p:spPr>
          <a:xfrm>
            <a:off x="710337" y="5674607"/>
            <a:ext cx="3643549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Porušení – nepřihlíží se</a:t>
            </a:r>
          </a:p>
        </p:txBody>
      </p:sp>
    </p:spTree>
    <p:extLst>
      <p:ext uri="{BB962C8B-B14F-4D97-AF65-F5344CB8AC3E}">
        <p14:creationId xmlns:p14="http://schemas.microsoft.com/office/powerpoint/2010/main" val="990381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099E2-C955-4E8B-A120-44114D71B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10027572" cy="706964"/>
          </a:xfrm>
        </p:spPr>
        <p:txBody>
          <a:bodyPr/>
          <a:lstStyle/>
          <a:p>
            <a:pPr algn="ctr"/>
            <a:r>
              <a:rPr lang="cs-CZ" b="1" dirty="0"/>
              <a:t>Smlouvy uzavírané adhezním způsobem</a:t>
            </a:r>
            <a:br>
              <a:rPr lang="cs-CZ" b="1" dirty="0"/>
            </a:br>
            <a:r>
              <a:rPr lang="cs-CZ" b="1" dirty="0"/>
              <a:t>podnikatelé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8134FF7-D215-4372-88AD-C648F4454B53}"/>
              </a:ext>
            </a:extLst>
          </p:cNvPr>
          <p:cNvSpPr/>
          <p:nvPr/>
        </p:nvSpPr>
        <p:spPr>
          <a:xfrm>
            <a:off x="1566014" y="2531378"/>
            <a:ext cx="8316217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Adhezní smlouva mezi podnikateli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5DFB21-AACA-4112-B3C9-91CEF7E04EA4}"/>
              </a:ext>
            </a:extLst>
          </p:cNvPr>
          <p:cNvSpPr/>
          <p:nvPr/>
        </p:nvSpPr>
        <p:spPr>
          <a:xfrm>
            <a:off x="1566011" y="3683543"/>
            <a:ext cx="8316217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Doložka mimo text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F631E1A-E922-4114-95A7-3C10A10CB8ED}"/>
              </a:ext>
            </a:extLst>
          </p:cNvPr>
          <p:cNvSpPr/>
          <p:nvPr/>
        </p:nvSpPr>
        <p:spPr>
          <a:xfrm>
            <a:off x="1566011" y="4732167"/>
            <a:ext cx="8316217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Hrubě odporuje obchodním zvyklostem a poctivému obchodnímu styku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A3CAE86-2357-4982-8ADB-7D797A482775}"/>
              </a:ext>
            </a:extLst>
          </p:cNvPr>
          <p:cNvSpPr/>
          <p:nvPr/>
        </p:nvSpPr>
        <p:spPr>
          <a:xfrm>
            <a:off x="1566012" y="5884332"/>
            <a:ext cx="8316217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Nepřihlíží se 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1330B854-621F-4E67-9CD4-DBA5AE0BFFBA}"/>
              </a:ext>
            </a:extLst>
          </p:cNvPr>
          <p:cNvSpPr/>
          <p:nvPr/>
        </p:nvSpPr>
        <p:spPr>
          <a:xfrm rot="5400000">
            <a:off x="5433549" y="5583650"/>
            <a:ext cx="581138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664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1491A-FD8C-4EBC-ACC1-85271CB3A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Úroky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689182A-1F10-4857-BF48-78AAF3482473}"/>
              </a:ext>
            </a:extLst>
          </p:cNvPr>
          <p:cNvSpPr/>
          <p:nvPr/>
        </p:nvSpPr>
        <p:spPr>
          <a:xfrm>
            <a:off x="710336" y="2430710"/>
            <a:ext cx="2611703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není ujednána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0BEF300-B239-4B94-A35D-D0F15C0E8274}"/>
              </a:ext>
            </a:extLst>
          </p:cNvPr>
          <p:cNvSpPr/>
          <p:nvPr/>
        </p:nvSpPr>
        <p:spPr>
          <a:xfrm>
            <a:off x="8403042" y="2430710"/>
            <a:ext cx="2217422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předpis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EA91B30-F6BD-45B2-B6BB-6510BBC08E2E}"/>
              </a:ext>
            </a:extLst>
          </p:cNvPr>
          <p:cNvSpPr/>
          <p:nvPr/>
        </p:nvSpPr>
        <p:spPr>
          <a:xfrm>
            <a:off x="3791000" y="2682379"/>
            <a:ext cx="4069484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EB33134-BB1C-4FAC-8BF4-833F613F0354}"/>
              </a:ext>
            </a:extLst>
          </p:cNvPr>
          <p:cNvSpPr/>
          <p:nvPr/>
        </p:nvSpPr>
        <p:spPr>
          <a:xfrm>
            <a:off x="710336" y="3765958"/>
            <a:ext cx="2611703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Má se za to, že p. a.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DF16B4D-9C32-4C53-BC69-F19A3726A22E}"/>
              </a:ext>
            </a:extLst>
          </p:cNvPr>
          <p:cNvSpPr/>
          <p:nvPr/>
        </p:nvSpPr>
        <p:spPr>
          <a:xfrm>
            <a:off x="710336" y="5168318"/>
            <a:ext cx="2611703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 téže měně jako hlavní dluh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D8FEEA5-1917-4FF0-A7D2-57A5F4E23553}"/>
              </a:ext>
            </a:extLst>
          </p:cNvPr>
          <p:cNvSpPr/>
          <p:nvPr/>
        </p:nvSpPr>
        <p:spPr>
          <a:xfrm>
            <a:off x="5825742" y="4719507"/>
            <a:ext cx="2611703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Hradí se s jistinou </a:t>
            </a:r>
          </a:p>
        </p:txBody>
      </p:sp>
    </p:spTree>
    <p:extLst>
      <p:ext uri="{BB962C8B-B14F-4D97-AF65-F5344CB8AC3E}">
        <p14:creationId xmlns:p14="http://schemas.microsoft.com/office/powerpoint/2010/main" val="1863061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082D5-F906-4371-B976-B916D2FF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Úroky z úroků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B07BBCF-A381-44AC-9B0C-38E5E1828C80}"/>
              </a:ext>
            </a:extLst>
          </p:cNvPr>
          <p:cNvSpPr/>
          <p:nvPr/>
        </p:nvSpPr>
        <p:spPr>
          <a:xfrm>
            <a:off x="912077" y="2458166"/>
            <a:ext cx="10262059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Bylo-li ujednáno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8405C97-B0E7-41CE-858D-4F6D221EFA57}"/>
              </a:ext>
            </a:extLst>
          </p:cNvPr>
          <p:cNvSpPr/>
          <p:nvPr/>
        </p:nvSpPr>
        <p:spPr>
          <a:xfrm>
            <a:off x="912078" y="4611495"/>
            <a:ext cx="10262058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Pokud z protiprávního činu, tak ode dne uplatnění u soudu</a:t>
            </a:r>
          </a:p>
        </p:txBody>
      </p:sp>
    </p:spTree>
    <p:extLst>
      <p:ext uri="{BB962C8B-B14F-4D97-AF65-F5344CB8AC3E}">
        <p14:creationId xmlns:p14="http://schemas.microsoft.com/office/powerpoint/2010/main" val="4143075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28B4F-3637-48D4-8F69-621FA80D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Záloha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8F1488C-D267-49E6-9CA9-4236FAD91B73}"/>
              </a:ext>
            </a:extLst>
          </p:cNvPr>
          <p:cNvSpPr/>
          <p:nvPr/>
        </p:nvSpPr>
        <p:spPr>
          <a:xfrm>
            <a:off x="679508" y="2886005"/>
            <a:ext cx="10352015" cy="8976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Co si strany daly před uzavřením smlouvy</a:t>
            </a:r>
          </a:p>
        </p:txBody>
      </p:sp>
    </p:spTree>
    <p:extLst>
      <p:ext uri="{BB962C8B-B14F-4D97-AF65-F5344CB8AC3E}">
        <p14:creationId xmlns:p14="http://schemas.microsoft.com/office/powerpoint/2010/main" val="1998188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D85D-493B-4F8D-9379-D7B79237F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Společné dluhy a pohledávky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1D50AB3-3409-4BAF-ABAF-342755470F69}"/>
              </a:ext>
            </a:extLst>
          </p:cNvPr>
          <p:cNvSpPr/>
          <p:nvPr/>
        </p:nvSpPr>
        <p:spPr>
          <a:xfrm>
            <a:off x="710336" y="2430710"/>
            <a:ext cx="9943682" cy="8976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Více dlužníků nebo věřitelů = spravují pohledávku či dluh jako spoluvlastníci</a:t>
            </a:r>
          </a:p>
        </p:txBody>
      </p:sp>
      <p:sp>
        <p:nvSpPr>
          <p:cNvPr id="5" name="Vývojový diagram: postup 4">
            <a:extLst>
              <a:ext uri="{FF2B5EF4-FFF2-40B4-BE49-F238E27FC236}">
                <a16:creationId xmlns:a16="http://schemas.microsoft.com/office/drawing/2014/main" id="{3D321F72-CFA6-4D11-BC21-AC6545610B91}"/>
              </a:ext>
            </a:extLst>
          </p:cNvPr>
          <p:cNvSpPr/>
          <p:nvPr/>
        </p:nvSpPr>
        <p:spPr>
          <a:xfrm>
            <a:off x="710336" y="3624044"/>
            <a:ext cx="2896930" cy="28606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Více dlužníků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B2F9F0F-DE09-4962-B046-77B444F67CC6}"/>
              </a:ext>
            </a:extLst>
          </p:cNvPr>
          <p:cNvSpPr/>
          <p:nvPr/>
        </p:nvSpPr>
        <p:spPr>
          <a:xfrm>
            <a:off x="4063800" y="4857225"/>
            <a:ext cx="983366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F90583B-6E55-4345-9855-35D1841E19C7}"/>
              </a:ext>
            </a:extLst>
          </p:cNvPr>
          <p:cNvSpPr/>
          <p:nvPr/>
        </p:nvSpPr>
        <p:spPr>
          <a:xfrm>
            <a:off x="5535659" y="4605555"/>
            <a:ext cx="4505963" cy="897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Společný zástupce pro doručování</a:t>
            </a:r>
          </a:p>
        </p:txBody>
      </p:sp>
    </p:spTree>
    <p:extLst>
      <p:ext uri="{BB962C8B-B14F-4D97-AF65-F5344CB8AC3E}">
        <p14:creationId xmlns:p14="http://schemas.microsoft.com/office/powerpoint/2010/main" val="14425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E84EB-808B-41C6-B214-8A30EEEED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 závazku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F6DBD47-773C-4138-A6D0-1CA2B938469B}"/>
              </a:ext>
            </a:extLst>
          </p:cNvPr>
          <p:cNvSpPr/>
          <p:nvPr/>
        </p:nvSpPr>
        <p:spPr>
          <a:xfrm>
            <a:off x="1368804" y="2487683"/>
            <a:ext cx="2775357" cy="14131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Smlouva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FB2146A-C0BC-4E6F-9DF2-5ED9A6F6B20B}"/>
              </a:ext>
            </a:extLst>
          </p:cNvPr>
          <p:cNvSpPr/>
          <p:nvPr/>
        </p:nvSpPr>
        <p:spPr>
          <a:xfrm>
            <a:off x="1368804" y="4232420"/>
            <a:ext cx="2775357" cy="1413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Z protiprávního činu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5F34E36-94E7-41AF-A634-2076FC2F8FB8}"/>
              </a:ext>
            </a:extLst>
          </p:cNvPr>
          <p:cNvSpPr/>
          <p:nvPr/>
        </p:nvSpPr>
        <p:spPr>
          <a:xfrm>
            <a:off x="5891049" y="3334971"/>
            <a:ext cx="2775357" cy="14131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Z jiné právní skutečnosti</a:t>
            </a:r>
          </a:p>
        </p:txBody>
      </p:sp>
    </p:spTree>
    <p:extLst>
      <p:ext uri="{BB962C8B-B14F-4D97-AF65-F5344CB8AC3E}">
        <p14:creationId xmlns:p14="http://schemas.microsoft.com/office/powerpoint/2010/main" val="2143738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21CDC-75DD-45B4-8112-8615C230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Nedělitelné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99DC49F-C05E-4F3A-8691-14A596D528B3}"/>
              </a:ext>
            </a:extLst>
          </p:cNvPr>
          <p:cNvSpPr/>
          <p:nvPr/>
        </p:nvSpPr>
        <p:spPr>
          <a:xfrm>
            <a:off x="5226341" y="2676088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93742D6-E5ED-4874-B233-94D27A9D321F}"/>
              </a:ext>
            </a:extLst>
          </p:cNvPr>
          <p:cNvSpPr/>
          <p:nvPr/>
        </p:nvSpPr>
        <p:spPr>
          <a:xfrm>
            <a:off x="5226341" y="3568117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2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2568EC9-B53E-421F-A85C-0E8B4DEF5C30}"/>
              </a:ext>
            </a:extLst>
          </p:cNvPr>
          <p:cNvSpPr/>
          <p:nvPr/>
        </p:nvSpPr>
        <p:spPr>
          <a:xfrm>
            <a:off x="5226341" y="4556620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3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3D9833F-0655-4840-B8C5-4BC95B6C2824}"/>
              </a:ext>
            </a:extLst>
          </p:cNvPr>
          <p:cNvSpPr/>
          <p:nvPr/>
        </p:nvSpPr>
        <p:spPr>
          <a:xfrm>
            <a:off x="1154953" y="3568116"/>
            <a:ext cx="2466364" cy="5872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Věřitel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33813F3-2B8B-47D0-936B-939D066FA373}"/>
              </a:ext>
            </a:extLst>
          </p:cNvPr>
          <p:cNvSpPr/>
          <p:nvPr/>
        </p:nvSpPr>
        <p:spPr>
          <a:xfrm rot="20428709">
            <a:off x="3622037" y="3021082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0EA03F1-8CCE-4754-B47D-12E37C3250DD}"/>
              </a:ext>
            </a:extLst>
          </p:cNvPr>
          <p:cNvSpPr/>
          <p:nvPr/>
        </p:nvSpPr>
        <p:spPr>
          <a:xfrm>
            <a:off x="3782071" y="3749177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20428D02-9BBC-4DC5-B67F-99EB1C00511D}"/>
              </a:ext>
            </a:extLst>
          </p:cNvPr>
          <p:cNvSpPr/>
          <p:nvPr/>
        </p:nvSpPr>
        <p:spPr>
          <a:xfrm rot="1604511">
            <a:off x="3481430" y="4474084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BE5429D-BB28-4775-A5D5-AE06148402AC}"/>
              </a:ext>
            </a:extLst>
          </p:cNvPr>
          <p:cNvSpPr/>
          <p:nvPr/>
        </p:nvSpPr>
        <p:spPr>
          <a:xfrm>
            <a:off x="1542243" y="5749212"/>
            <a:ext cx="6712523" cy="5872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 kterémkoli dlužníkovi</a:t>
            </a:r>
          </a:p>
        </p:txBody>
      </p:sp>
    </p:spTree>
    <p:extLst>
      <p:ext uri="{BB962C8B-B14F-4D97-AF65-F5344CB8AC3E}">
        <p14:creationId xmlns:p14="http://schemas.microsoft.com/office/powerpoint/2010/main" val="4172668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21CDC-75DD-45B4-8112-8615C230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Dlužníci společně a nerozdílně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99DC49F-C05E-4F3A-8691-14A596D528B3}"/>
              </a:ext>
            </a:extLst>
          </p:cNvPr>
          <p:cNvSpPr/>
          <p:nvPr/>
        </p:nvSpPr>
        <p:spPr>
          <a:xfrm>
            <a:off x="5226341" y="2676088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93742D6-E5ED-4874-B233-94D27A9D321F}"/>
              </a:ext>
            </a:extLst>
          </p:cNvPr>
          <p:cNvSpPr/>
          <p:nvPr/>
        </p:nvSpPr>
        <p:spPr>
          <a:xfrm>
            <a:off x="5226341" y="3568117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2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2568EC9-B53E-421F-A85C-0E8B4DEF5C30}"/>
              </a:ext>
            </a:extLst>
          </p:cNvPr>
          <p:cNvSpPr/>
          <p:nvPr/>
        </p:nvSpPr>
        <p:spPr>
          <a:xfrm>
            <a:off x="5226341" y="4556620"/>
            <a:ext cx="2466364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3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3D9833F-0655-4840-B8C5-4BC95B6C2824}"/>
              </a:ext>
            </a:extLst>
          </p:cNvPr>
          <p:cNvSpPr/>
          <p:nvPr/>
        </p:nvSpPr>
        <p:spPr>
          <a:xfrm>
            <a:off x="1154953" y="3568116"/>
            <a:ext cx="2466364" cy="5872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Věřitel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33813F3-2B8B-47D0-936B-939D066FA373}"/>
              </a:ext>
            </a:extLst>
          </p:cNvPr>
          <p:cNvSpPr/>
          <p:nvPr/>
        </p:nvSpPr>
        <p:spPr>
          <a:xfrm rot="20428709">
            <a:off x="3622037" y="3021082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0EA03F1-8CCE-4754-B47D-12E37C3250DD}"/>
              </a:ext>
            </a:extLst>
          </p:cNvPr>
          <p:cNvSpPr/>
          <p:nvPr/>
        </p:nvSpPr>
        <p:spPr>
          <a:xfrm>
            <a:off x="3782071" y="3749177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20428D02-9BBC-4DC5-B67F-99EB1C00511D}"/>
              </a:ext>
            </a:extLst>
          </p:cNvPr>
          <p:cNvSpPr/>
          <p:nvPr/>
        </p:nvSpPr>
        <p:spPr>
          <a:xfrm rot="1604511">
            <a:off x="3481430" y="4474084"/>
            <a:ext cx="1283515" cy="22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Bublinový popisek: se šipkou doprava 2">
            <a:extLst>
              <a:ext uri="{FF2B5EF4-FFF2-40B4-BE49-F238E27FC236}">
                <a16:creationId xmlns:a16="http://schemas.microsoft.com/office/drawing/2014/main" id="{8D2CCE36-FBA4-423B-9869-2DF5A7B0E965}"/>
              </a:ext>
            </a:extLst>
          </p:cNvPr>
          <p:cNvSpPr/>
          <p:nvPr/>
        </p:nvSpPr>
        <p:spPr>
          <a:xfrm>
            <a:off x="8061819" y="2743200"/>
            <a:ext cx="1284955" cy="240064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B06FE2-872E-49D5-AD07-975CA2767974}"/>
              </a:ext>
            </a:extLst>
          </p:cNvPr>
          <p:cNvSpPr/>
          <p:nvPr/>
        </p:nvSpPr>
        <p:spPr>
          <a:xfrm>
            <a:off x="9506088" y="3610120"/>
            <a:ext cx="2466364" cy="5872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Tři mušketýři</a:t>
            </a:r>
          </a:p>
        </p:txBody>
      </p:sp>
    </p:spTree>
    <p:extLst>
      <p:ext uri="{BB962C8B-B14F-4D97-AF65-F5344CB8AC3E}">
        <p14:creationId xmlns:p14="http://schemas.microsoft.com/office/powerpoint/2010/main" val="3718704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F3DE5-4F91-4E44-B1F1-F91F2472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Změny závazků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F7BB95A-4D06-4159-9AC2-868B5F6C99E0}"/>
              </a:ext>
            </a:extLst>
          </p:cNvPr>
          <p:cNvSpPr/>
          <p:nvPr/>
        </p:nvSpPr>
        <p:spPr>
          <a:xfrm>
            <a:off x="444617" y="2380376"/>
            <a:ext cx="11199302" cy="8305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Změna v osobě věřitele nebo dlužníka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66A5714-8284-47CB-95A1-2D439BFAC62A}"/>
              </a:ext>
            </a:extLst>
          </p:cNvPr>
          <p:cNvSpPr/>
          <p:nvPr/>
        </p:nvSpPr>
        <p:spPr>
          <a:xfrm>
            <a:off x="377505" y="4688747"/>
            <a:ext cx="11325137" cy="8305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Změna v obsahu závazku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ED95779-896A-4161-90A4-E87461D1883D}"/>
              </a:ext>
            </a:extLst>
          </p:cNvPr>
          <p:cNvSpPr/>
          <p:nvPr/>
        </p:nvSpPr>
        <p:spPr>
          <a:xfrm>
            <a:off x="616342" y="3327594"/>
            <a:ext cx="2509962" cy="1166071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1. Postoupení pohledávky/souboru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E4434E8-76EE-4822-BD3F-4B334B98B04A}"/>
              </a:ext>
            </a:extLst>
          </p:cNvPr>
          <p:cNvSpPr/>
          <p:nvPr/>
        </p:nvSpPr>
        <p:spPr>
          <a:xfrm>
            <a:off x="3251884" y="3327592"/>
            <a:ext cx="2509962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2. Převzetí dluhu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41FE838-B96A-4B27-885E-AC6EEC9167CB}"/>
              </a:ext>
            </a:extLst>
          </p:cNvPr>
          <p:cNvSpPr/>
          <p:nvPr/>
        </p:nvSpPr>
        <p:spPr>
          <a:xfrm>
            <a:off x="5887426" y="3327592"/>
            <a:ext cx="1788501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3. Přistoupení k dluhu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ABF96BC-B732-4AA1-A802-733DF1BB579D}"/>
              </a:ext>
            </a:extLst>
          </p:cNvPr>
          <p:cNvSpPr/>
          <p:nvPr/>
        </p:nvSpPr>
        <p:spPr>
          <a:xfrm>
            <a:off x="7801507" y="3327591"/>
            <a:ext cx="1527043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4. Převzetí majetku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8BEA7DC-6987-4877-A6A6-EB4F76C718AB}"/>
              </a:ext>
            </a:extLst>
          </p:cNvPr>
          <p:cNvSpPr/>
          <p:nvPr/>
        </p:nvSpPr>
        <p:spPr>
          <a:xfrm>
            <a:off x="9454130" y="3327591"/>
            <a:ext cx="2509962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5. Podstoupení smlouvy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BBB9648-D59E-4D96-A569-E1C387871CFF}"/>
              </a:ext>
            </a:extLst>
          </p:cNvPr>
          <p:cNvSpPr/>
          <p:nvPr/>
        </p:nvSpPr>
        <p:spPr>
          <a:xfrm>
            <a:off x="616342" y="5603147"/>
            <a:ext cx="2509962" cy="11660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Novace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497ED93-4974-4BE5-A132-B8B90929F26C}"/>
              </a:ext>
            </a:extLst>
          </p:cNvPr>
          <p:cNvSpPr/>
          <p:nvPr/>
        </p:nvSpPr>
        <p:spPr>
          <a:xfrm>
            <a:off x="3377464" y="5603146"/>
            <a:ext cx="2509962" cy="11660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Narovnání</a:t>
            </a:r>
          </a:p>
        </p:txBody>
      </p:sp>
    </p:spTree>
    <p:extLst>
      <p:ext uri="{BB962C8B-B14F-4D97-AF65-F5344CB8AC3E}">
        <p14:creationId xmlns:p14="http://schemas.microsoft.com/office/powerpoint/2010/main" val="22637365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67F65-2EE3-4B6F-A9BC-CBC356B6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1. Postoupení pohledávky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B4CB4A7-7AC1-4371-A52B-33A68F03CAA0}"/>
              </a:ext>
            </a:extLst>
          </p:cNvPr>
          <p:cNvSpPr/>
          <p:nvPr/>
        </p:nvSpPr>
        <p:spPr>
          <a:xfrm>
            <a:off x="1253906" y="2448886"/>
            <a:ext cx="9802784" cy="7069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>
                <a:solidFill>
                  <a:schemeClr val="tx1"/>
                </a:solidFill>
              </a:rPr>
              <a:t>I bez souhlasu </a:t>
            </a:r>
            <a:r>
              <a:rPr lang="cs-CZ" b="1" dirty="0">
                <a:solidFill>
                  <a:schemeClr val="tx1"/>
                </a:solidFill>
              </a:rPr>
              <a:t>dlužníka x dokud věřitel neoznámí, plní postupiteli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70E30BF-8D45-4D8A-9C1F-7DFC955851D3}"/>
              </a:ext>
            </a:extLst>
          </p:cNvPr>
          <p:cNvSpPr/>
          <p:nvPr/>
        </p:nvSpPr>
        <p:spPr>
          <a:xfrm>
            <a:off x="1253906" y="3542387"/>
            <a:ext cx="9802784" cy="7634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Tu, kterou lze zcizit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5B9BAA8-FFB4-4B77-89FA-D63F107F7977}"/>
              </a:ext>
            </a:extLst>
          </p:cNvPr>
          <p:cNvSpPr/>
          <p:nvPr/>
        </p:nvSpPr>
        <p:spPr>
          <a:xfrm>
            <a:off x="1253906" y="5227040"/>
            <a:ext cx="2294637" cy="11660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Vylučuje to ujednání věřitele a dlužníka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4011037-F14D-4871-9180-F8D36AAAE8A6}"/>
              </a:ext>
            </a:extLst>
          </p:cNvPr>
          <p:cNvSpPr/>
          <p:nvPr/>
        </p:nvSpPr>
        <p:spPr>
          <a:xfrm>
            <a:off x="4573725" y="5227039"/>
            <a:ext cx="2294637" cy="11660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Pohledávka zaniká smrtí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4CC62AD-4360-4268-9B2C-DEB5463D6358}"/>
              </a:ext>
            </a:extLst>
          </p:cNvPr>
          <p:cNvSpPr/>
          <p:nvPr/>
        </p:nvSpPr>
        <p:spPr>
          <a:xfrm>
            <a:off x="8442448" y="5227039"/>
            <a:ext cx="2294637" cy="11660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Šlo by to k tíži dlužníka</a:t>
            </a:r>
          </a:p>
        </p:txBody>
      </p:sp>
      <p:sp>
        <p:nvSpPr>
          <p:cNvPr id="10" name="Znak násobení 9">
            <a:extLst>
              <a:ext uri="{FF2B5EF4-FFF2-40B4-BE49-F238E27FC236}">
                <a16:creationId xmlns:a16="http://schemas.microsoft.com/office/drawing/2014/main" id="{DF1EDF80-A8A0-4F1C-B34D-F5677071683F}"/>
              </a:ext>
            </a:extLst>
          </p:cNvPr>
          <p:cNvSpPr/>
          <p:nvPr/>
        </p:nvSpPr>
        <p:spPr>
          <a:xfrm>
            <a:off x="5721043" y="4395831"/>
            <a:ext cx="881093" cy="83120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725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5EB97-EF78-42C5-966D-AB043A78F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Postoupení pohledávky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2CF261-B3EF-4BC5-BC55-F7978B877A97}"/>
              </a:ext>
            </a:extLst>
          </p:cNvPr>
          <p:cNvSpPr/>
          <p:nvPr/>
        </p:nvSpPr>
        <p:spPr>
          <a:xfrm>
            <a:off x="742176" y="2488695"/>
            <a:ext cx="3334873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Např. vůči ručiteli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8AFE8EB-6C3C-4073-98CF-D64FB95ECC71}"/>
              </a:ext>
            </a:extLst>
          </p:cNvPr>
          <p:cNvSpPr/>
          <p:nvPr/>
        </p:nvSpPr>
        <p:spPr>
          <a:xfrm>
            <a:off x="5604990" y="2488695"/>
            <a:ext cx="3975237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Postupitel musí oznámit, jinak nemá účinky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0AE6CF8-5C37-44AF-896D-512C2F1ACCA9}"/>
              </a:ext>
            </a:extLst>
          </p:cNvPr>
          <p:cNvSpPr/>
          <p:nvPr/>
        </p:nvSpPr>
        <p:spPr>
          <a:xfrm>
            <a:off x="4379053" y="2877424"/>
            <a:ext cx="964734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A665A7-F487-4576-B207-E7762CF493F4}"/>
              </a:ext>
            </a:extLst>
          </p:cNvPr>
          <p:cNvSpPr/>
          <p:nvPr/>
        </p:nvSpPr>
        <p:spPr>
          <a:xfrm>
            <a:off x="742176" y="4529941"/>
            <a:ext cx="3334873" cy="9204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Dlužníku zůstávají námitky</a:t>
            </a:r>
          </a:p>
        </p:txBody>
      </p:sp>
    </p:spTree>
    <p:extLst>
      <p:ext uri="{BB962C8B-B14F-4D97-AF65-F5344CB8AC3E}">
        <p14:creationId xmlns:p14="http://schemas.microsoft.com/office/powerpoint/2010/main" val="347817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C035A-A6F4-41F3-8487-955A90E1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Dobytnost pohledávky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F32587F-FAE5-4EE6-B13C-DF08B95F2DCE}"/>
              </a:ext>
            </a:extLst>
          </p:cNvPr>
          <p:cNvSpPr/>
          <p:nvPr/>
        </p:nvSpPr>
        <p:spPr>
          <a:xfrm>
            <a:off x="1044181" y="2457974"/>
            <a:ext cx="185841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 úplatu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714AC8E-221D-4879-AB1C-C14486B4E70B}"/>
              </a:ext>
            </a:extLst>
          </p:cNvPr>
          <p:cNvSpPr/>
          <p:nvPr/>
        </p:nvSpPr>
        <p:spPr>
          <a:xfrm>
            <a:off x="3998503" y="2457974"/>
            <a:ext cx="735180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 výše úplaty odpovídá za její existenci a dobytnost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B2E83884-F6BC-424B-B812-4D413BBA766F}"/>
              </a:ext>
            </a:extLst>
          </p:cNvPr>
          <p:cNvSpPr/>
          <p:nvPr/>
        </p:nvSpPr>
        <p:spPr>
          <a:xfrm>
            <a:off x="3177904" y="2819836"/>
            <a:ext cx="545285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AD432D8-3D7D-43EE-BF80-66CD409DD7B7}"/>
              </a:ext>
            </a:extLst>
          </p:cNvPr>
          <p:cNvSpPr/>
          <p:nvPr/>
        </p:nvSpPr>
        <p:spPr>
          <a:xfrm>
            <a:off x="1044181" y="4384607"/>
            <a:ext cx="3334873" cy="11660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Nedobytná po postoupení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D9D79C6-0421-4FC3-9C4E-9B57B2108ABE}"/>
              </a:ext>
            </a:extLst>
          </p:cNvPr>
          <p:cNvSpPr/>
          <p:nvPr/>
        </p:nvSpPr>
        <p:spPr>
          <a:xfrm>
            <a:off x="5642746" y="4384607"/>
            <a:ext cx="185841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Neručí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DAA5B89C-2931-43C2-B78F-B47FBC2A4C06}"/>
              </a:ext>
            </a:extLst>
          </p:cNvPr>
          <p:cNvSpPr/>
          <p:nvPr/>
        </p:nvSpPr>
        <p:spPr>
          <a:xfrm>
            <a:off x="4738257" y="4746469"/>
            <a:ext cx="545285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60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ACC31-A789-4E9C-A711-0F555FBD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Převzetí dluhu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422DB32-B9D7-42D9-BEE9-EDF92E05B49C}"/>
              </a:ext>
            </a:extLst>
          </p:cNvPr>
          <p:cNvSpPr/>
          <p:nvPr/>
        </p:nvSpPr>
        <p:spPr>
          <a:xfrm>
            <a:off x="1154953" y="2457974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Nástup jako dlužník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18AB65F-226F-46D0-9A2B-7A6993A15426}"/>
              </a:ext>
            </a:extLst>
          </p:cNvPr>
          <p:cNvSpPr/>
          <p:nvPr/>
        </p:nvSpPr>
        <p:spPr>
          <a:xfrm>
            <a:off x="6710118" y="2457974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Souhlas věřitele</a:t>
            </a:r>
          </a:p>
        </p:txBody>
      </p:sp>
    </p:spTree>
    <p:extLst>
      <p:ext uri="{BB962C8B-B14F-4D97-AF65-F5344CB8AC3E}">
        <p14:creationId xmlns:p14="http://schemas.microsoft.com/office/powerpoint/2010/main" val="34184733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33E16-99B5-4BE5-8E40-676A77F9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Přistoupení k dluhu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EEB0DA9-5828-498B-AF1B-A132DC0A7472}"/>
              </a:ext>
            </a:extLst>
          </p:cNvPr>
          <p:cNvSpPr/>
          <p:nvPr/>
        </p:nvSpPr>
        <p:spPr>
          <a:xfrm>
            <a:off x="4583760" y="2768367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 bez souhlasu dlužníka</a:t>
            </a:r>
          </a:p>
        </p:txBody>
      </p:sp>
    </p:spTree>
    <p:extLst>
      <p:ext uri="{BB962C8B-B14F-4D97-AF65-F5344CB8AC3E}">
        <p14:creationId xmlns:p14="http://schemas.microsoft.com/office/powerpoint/2010/main" val="1106295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41D76-AE3F-4C45-A653-1D2ED796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4. Převzetí majetku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02D773-284F-4E84-AE61-0F6C1B76D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6398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90204-1ED1-4ADD-9B20-392576F36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Podstoupení smlouvy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B7D183-E16F-4365-86F1-E8449ED88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33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2B606-78B7-4811-94D1-C1448903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Smlouva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E874306-ECBE-4E34-8935-8539E2EF1F9A}"/>
              </a:ext>
            </a:extLst>
          </p:cNvPr>
          <p:cNvSpPr/>
          <p:nvPr/>
        </p:nvSpPr>
        <p:spPr>
          <a:xfrm>
            <a:off x="1154953" y="2496072"/>
            <a:ext cx="2775357" cy="1413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Vůle strana zřídit závazek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4DC8DFF-01CA-44DB-8371-1F036638935A}"/>
              </a:ext>
            </a:extLst>
          </p:cNvPr>
          <p:cNvSpPr/>
          <p:nvPr/>
        </p:nvSpPr>
        <p:spPr>
          <a:xfrm>
            <a:off x="7384290" y="2496072"/>
            <a:ext cx="2775357" cy="1413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Řídit se jím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887E96D-0912-46E8-B722-6774B0A108A9}"/>
              </a:ext>
            </a:extLst>
          </p:cNvPr>
          <p:cNvSpPr/>
          <p:nvPr/>
        </p:nvSpPr>
        <p:spPr>
          <a:xfrm>
            <a:off x="1154953" y="4544384"/>
            <a:ext cx="10472188" cy="14131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Je uzavřená, jakmile si strany ujednají obsah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1D180E1-1B6A-4760-A716-0FCD32321E81}"/>
              </a:ext>
            </a:extLst>
          </p:cNvPr>
          <p:cNvSpPr/>
          <p:nvPr/>
        </p:nvSpPr>
        <p:spPr>
          <a:xfrm>
            <a:off x="4202884" y="3053593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72508F0F-4C5C-4BAA-8D2E-7F0CA5B06E73}"/>
              </a:ext>
            </a:extLst>
          </p:cNvPr>
          <p:cNvSpPr/>
          <p:nvPr/>
        </p:nvSpPr>
        <p:spPr>
          <a:xfrm rot="9467888">
            <a:off x="5864824" y="4321377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518B779-656E-4914-9820-F083C42CD79F}"/>
              </a:ext>
            </a:extLst>
          </p:cNvPr>
          <p:cNvSpPr/>
          <p:nvPr/>
        </p:nvSpPr>
        <p:spPr>
          <a:xfrm rot="928010">
            <a:off x="2627152" y="4348149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7A28E73-FD96-452C-8361-21DB39AE7076}"/>
              </a:ext>
            </a:extLst>
          </p:cNvPr>
          <p:cNvSpPr/>
          <p:nvPr/>
        </p:nvSpPr>
        <p:spPr>
          <a:xfrm>
            <a:off x="1154953" y="5904415"/>
            <a:ext cx="10412068" cy="84074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Smlouva je uzavřena také tehdy, pokud není např. dány forma dle zákona, ale strany chtějí uzavřít</a:t>
            </a:r>
          </a:p>
        </p:txBody>
      </p:sp>
    </p:spTree>
    <p:extLst>
      <p:ext uri="{BB962C8B-B14F-4D97-AF65-F5344CB8AC3E}">
        <p14:creationId xmlns:p14="http://schemas.microsoft.com/office/powerpoint/2010/main" val="2743047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D11DB-9E7A-4FFE-85D4-FEDF8D5B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Změna v obsahu závazků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B4A8C11-FFAB-4F6F-B50F-FB078B7B9856}"/>
              </a:ext>
            </a:extLst>
          </p:cNvPr>
          <p:cNvSpPr/>
          <p:nvPr/>
        </p:nvSpPr>
        <p:spPr>
          <a:xfrm>
            <a:off x="679508" y="2357306"/>
            <a:ext cx="218113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Dosavadní se ruší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8ECCB3E-ED20-40E1-A6EE-C2F31FC72D7E}"/>
              </a:ext>
            </a:extLst>
          </p:cNvPr>
          <p:cNvSpPr/>
          <p:nvPr/>
        </p:nvSpPr>
        <p:spPr>
          <a:xfrm>
            <a:off x="5005431" y="2357306"/>
            <a:ext cx="218113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Nový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72AB4FF-42B3-4ACC-BF69-DA2EC6D2C447}"/>
              </a:ext>
            </a:extLst>
          </p:cNvPr>
          <p:cNvSpPr/>
          <p:nvPr/>
        </p:nvSpPr>
        <p:spPr>
          <a:xfrm>
            <a:off x="8668623" y="2357306"/>
            <a:ext cx="2181138" cy="7069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NOVACE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2DE8D4F-35A3-42C8-ACCC-160A02D77A44}"/>
              </a:ext>
            </a:extLst>
          </p:cNvPr>
          <p:cNvSpPr/>
          <p:nvPr/>
        </p:nvSpPr>
        <p:spPr>
          <a:xfrm>
            <a:off x="3171039" y="2567031"/>
            <a:ext cx="1468073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FFB1BCB5-478D-4886-AA0E-E1879E06AD02}"/>
              </a:ext>
            </a:extLst>
          </p:cNvPr>
          <p:cNvSpPr/>
          <p:nvPr/>
        </p:nvSpPr>
        <p:spPr>
          <a:xfrm>
            <a:off x="7496961" y="2555591"/>
            <a:ext cx="967530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310B46C-988B-487B-8798-AB87851B2B8E}"/>
              </a:ext>
            </a:extLst>
          </p:cNvPr>
          <p:cNvSpPr/>
          <p:nvPr/>
        </p:nvSpPr>
        <p:spPr>
          <a:xfrm>
            <a:off x="679508" y="4237838"/>
            <a:ext cx="218113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Strany upraví sporné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DD32062E-5BCD-46F3-9EB7-308A5A5EBFDC}"/>
              </a:ext>
            </a:extLst>
          </p:cNvPr>
          <p:cNvSpPr/>
          <p:nvPr/>
        </p:nvSpPr>
        <p:spPr>
          <a:xfrm>
            <a:off x="3256327" y="4280927"/>
            <a:ext cx="1468073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8690E77-3FE3-4695-A68A-438BBA58ED54}"/>
              </a:ext>
            </a:extLst>
          </p:cNvPr>
          <p:cNvSpPr/>
          <p:nvPr/>
        </p:nvSpPr>
        <p:spPr>
          <a:xfrm>
            <a:off x="5005431" y="4280927"/>
            <a:ext cx="2181138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Nový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929AE348-0942-4BC6-A390-2962F76E3AA1}"/>
              </a:ext>
            </a:extLst>
          </p:cNvPr>
          <p:cNvSpPr/>
          <p:nvPr/>
        </p:nvSpPr>
        <p:spPr>
          <a:xfrm>
            <a:off x="7496961" y="4434616"/>
            <a:ext cx="967530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22EC7DA-276C-4239-94FC-D8F8AA82F4A7}"/>
              </a:ext>
            </a:extLst>
          </p:cNvPr>
          <p:cNvSpPr/>
          <p:nvPr/>
        </p:nvSpPr>
        <p:spPr>
          <a:xfrm>
            <a:off x="8668623" y="4236330"/>
            <a:ext cx="2181138" cy="7069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NAROVNÁNÍ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DFBEDDEC-6A78-44A7-B6DD-BD9474ED0CDD}"/>
              </a:ext>
            </a:extLst>
          </p:cNvPr>
          <p:cNvSpPr/>
          <p:nvPr/>
        </p:nvSpPr>
        <p:spPr>
          <a:xfrm>
            <a:off x="679507" y="5530850"/>
            <a:ext cx="10170253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Novace i narovnání je přípustné i o právu již promlčeném</a:t>
            </a:r>
          </a:p>
        </p:txBody>
      </p:sp>
    </p:spTree>
    <p:extLst>
      <p:ext uri="{BB962C8B-B14F-4D97-AF65-F5344CB8AC3E}">
        <p14:creationId xmlns:p14="http://schemas.microsoft.com/office/powerpoint/2010/main" val="2780535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315FF-B5BF-494B-9E86-A1B39E202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závazků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F7828B0-274E-4F3A-91F6-813230AB53ED}"/>
              </a:ext>
            </a:extLst>
          </p:cNvPr>
          <p:cNvSpPr/>
          <p:nvPr/>
        </p:nvSpPr>
        <p:spPr>
          <a:xfrm>
            <a:off x="682879" y="2491530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Splnění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4FD7111-4705-4B3E-9E2D-91BB24C2BBDE}"/>
              </a:ext>
            </a:extLst>
          </p:cNvPr>
          <p:cNvSpPr/>
          <p:nvPr/>
        </p:nvSpPr>
        <p:spPr>
          <a:xfrm>
            <a:off x="4249599" y="2491530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Dohoda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CEFB10A-454B-4448-A1F4-9104EB3267F7}"/>
              </a:ext>
            </a:extLst>
          </p:cNvPr>
          <p:cNvSpPr/>
          <p:nvPr/>
        </p:nvSpPr>
        <p:spPr>
          <a:xfrm>
            <a:off x="7816195" y="2491529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Započtení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4C96B8E-30DD-4E8D-98E2-EF6DF31C56C8}"/>
              </a:ext>
            </a:extLst>
          </p:cNvPr>
          <p:cNvSpPr/>
          <p:nvPr/>
        </p:nvSpPr>
        <p:spPr>
          <a:xfrm>
            <a:off x="682879" y="4036502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Splynutí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1A36102-943A-4673-B3A6-A6D5B1375D22}"/>
              </a:ext>
            </a:extLst>
          </p:cNvPr>
          <p:cNvSpPr/>
          <p:nvPr/>
        </p:nvSpPr>
        <p:spPr>
          <a:xfrm>
            <a:off x="4249599" y="4036501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Prominutí dluhu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9355548-0018-405D-A58C-967251ACCD21}"/>
              </a:ext>
            </a:extLst>
          </p:cNvPr>
          <p:cNvSpPr/>
          <p:nvPr/>
        </p:nvSpPr>
        <p:spPr>
          <a:xfrm>
            <a:off x="7816195" y="4036500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Výpověď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01C2135-2518-4C12-90E0-6E407E0786B2}"/>
              </a:ext>
            </a:extLst>
          </p:cNvPr>
          <p:cNvSpPr/>
          <p:nvPr/>
        </p:nvSpPr>
        <p:spPr>
          <a:xfrm>
            <a:off x="682879" y="5581474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Odstoupení od smlouvy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A64C5C8-0C56-4CAA-9AD9-313E31C783CF}"/>
              </a:ext>
            </a:extLst>
          </p:cNvPr>
          <p:cNvSpPr/>
          <p:nvPr/>
        </p:nvSpPr>
        <p:spPr>
          <a:xfrm>
            <a:off x="4249599" y="5581474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Následná nemožnost plnění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BE8491A-8E90-4D0C-B317-BF4F44C8AA3D}"/>
              </a:ext>
            </a:extLst>
          </p:cNvPr>
          <p:cNvSpPr/>
          <p:nvPr/>
        </p:nvSpPr>
        <p:spPr>
          <a:xfrm>
            <a:off x="7816195" y="5581471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</a:t>
            </a:r>
          </a:p>
        </p:txBody>
      </p:sp>
    </p:spTree>
    <p:extLst>
      <p:ext uri="{BB962C8B-B14F-4D97-AF65-F5344CB8AC3E}">
        <p14:creationId xmlns:p14="http://schemas.microsoft.com/office/powerpoint/2010/main" val="198841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48145-AFE1-4E72-B0A7-E1274E63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AFB298B-A12F-439C-B046-99B753E19888}"/>
              </a:ext>
            </a:extLst>
          </p:cNvPr>
          <p:cNvSpPr/>
          <p:nvPr/>
        </p:nvSpPr>
        <p:spPr>
          <a:xfrm>
            <a:off x="602896" y="2447506"/>
            <a:ext cx="10986207" cy="7069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Splněním dluh zaniká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67933B0-9FA6-46E1-883E-34049313274E}"/>
              </a:ext>
            </a:extLst>
          </p:cNvPr>
          <p:cNvSpPr/>
          <p:nvPr/>
        </p:nvSpPr>
        <p:spPr>
          <a:xfrm>
            <a:off x="602896" y="3429001"/>
            <a:ext cx="10986206" cy="824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 svůj náklad, řádně a včas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027E726-C457-440C-A0E1-CD3956A2A784}"/>
              </a:ext>
            </a:extLst>
          </p:cNvPr>
          <p:cNvSpPr/>
          <p:nvPr/>
        </p:nvSpPr>
        <p:spPr>
          <a:xfrm>
            <a:off x="602896" y="4621653"/>
            <a:ext cx="10986207" cy="7069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Splněním nelze odepřít, protože druhá strana mi neplnila z jiného závazku</a:t>
            </a:r>
          </a:p>
        </p:txBody>
      </p:sp>
    </p:spTree>
    <p:extLst>
      <p:ext uri="{BB962C8B-B14F-4D97-AF65-F5344CB8AC3E}">
        <p14:creationId xmlns:p14="http://schemas.microsoft.com/office/powerpoint/2010/main" val="590986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5531-2DC0-41B3-95AD-76D2BD84A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Vadné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7FC5119-AC97-421E-811E-2F5385BD67A4}"/>
              </a:ext>
            </a:extLst>
          </p:cNvPr>
          <p:cNvSpPr/>
          <p:nvPr/>
        </p:nvSpPr>
        <p:spPr>
          <a:xfrm>
            <a:off x="788565" y="2650921"/>
            <a:ext cx="10846965" cy="778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musí plnit ve střední jakosti, není-li stanoveno jinak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5B8B434-0C68-462E-A497-81DBED9BEFC9}"/>
              </a:ext>
            </a:extLst>
          </p:cNvPr>
          <p:cNvSpPr/>
          <p:nvPr/>
        </p:nvSpPr>
        <p:spPr>
          <a:xfrm>
            <a:off x="788565" y="3649211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Nemá stanovené vlastnosti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C31DCEB-87AD-4F7D-8F2D-2D2710D169DF}"/>
              </a:ext>
            </a:extLst>
          </p:cNvPr>
          <p:cNvSpPr/>
          <p:nvPr/>
        </p:nvSpPr>
        <p:spPr>
          <a:xfrm>
            <a:off x="4023419" y="3649211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Neupozorní-li na vady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7358EDF-9CDE-41BA-916D-6828692EBADA}"/>
              </a:ext>
            </a:extLst>
          </p:cNvPr>
          <p:cNvSpPr/>
          <p:nvPr/>
        </p:nvSpPr>
        <p:spPr>
          <a:xfrm>
            <a:off x="7408877" y="3649210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Tvrdí, že vady nejsou, ale jsou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00097F-268E-4256-B6C4-970DF15BF074}"/>
              </a:ext>
            </a:extLst>
          </p:cNvPr>
          <p:cNvSpPr/>
          <p:nvPr/>
        </p:nvSpPr>
        <p:spPr>
          <a:xfrm>
            <a:off x="788565" y="5101904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Neoprávněně zcizí věc</a:t>
            </a:r>
          </a:p>
        </p:txBody>
      </p:sp>
    </p:spTree>
    <p:extLst>
      <p:ext uri="{BB962C8B-B14F-4D97-AF65-F5344CB8AC3E}">
        <p14:creationId xmlns:p14="http://schemas.microsoft.com/office/powerpoint/2010/main" val="25383310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05BDB-7B81-4692-9378-429D3101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Vadné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F4058B7-335A-4C20-AC21-8AAC6738AD9D}"/>
              </a:ext>
            </a:extLst>
          </p:cNvPr>
          <p:cNvSpPr/>
          <p:nvPr/>
        </p:nvSpPr>
        <p:spPr>
          <a:xfrm>
            <a:off x="822121" y="2743200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Dlužník omezí své právo z vadného plnění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77121A5-2478-493A-969F-C5A3D926DB59}"/>
              </a:ext>
            </a:extLst>
          </p:cNvPr>
          <p:cNvSpPr/>
          <p:nvPr/>
        </p:nvSpPr>
        <p:spPr>
          <a:xfrm>
            <a:off x="6891886" y="2743200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NEPŘIHLÍŽÍ SE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315A593-F509-483B-A1B7-7F12C47E8022}"/>
              </a:ext>
            </a:extLst>
          </p:cNvPr>
          <p:cNvSpPr/>
          <p:nvPr/>
        </p:nvSpPr>
        <p:spPr>
          <a:xfrm>
            <a:off x="4395831" y="2910980"/>
            <a:ext cx="1937857" cy="518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9A01B99-04A0-421C-8BF5-4232369AFE88}"/>
              </a:ext>
            </a:extLst>
          </p:cNvPr>
          <p:cNvSpPr/>
          <p:nvPr/>
        </p:nvSpPr>
        <p:spPr>
          <a:xfrm>
            <a:off x="822121" y="4430785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Věřitel se práva z vadného plnění vzdá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81D16EEB-11E2-4FD7-82F2-E08A5DEA1269}"/>
              </a:ext>
            </a:extLst>
          </p:cNvPr>
          <p:cNvSpPr/>
          <p:nvPr/>
        </p:nvSpPr>
        <p:spPr>
          <a:xfrm>
            <a:off x="4395830" y="4705611"/>
            <a:ext cx="1937857" cy="518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56BA50C-B2FA-4418-82AE-0DB5B8EAFAD1}"/>
              </a:ext>
            </a:extLst>
          </p:cNvPr>
          <p:cNvSpPr/>
          <p:nvPr/>
        </p:nvSpPr>
        <p:spPr>
          <a:xfrm>
            <a:off x="6891886" y="4523064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Jen písemnou formou</a:t>
            </a:r>
          </a:p>
        </p:txBody>
      </p:sp>
    </p:spTree>
    <p:extLst>
      <p:ext uri="{BB962C8B-B14F-4D97-AF65-F5344CB8AC3E}">
        <p14:creationId xmlns:p14="http://schemas.microsoft.com/office/powerpoint/2010/main" val="1091140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7BFB6-738A-4677-BACC-FF0FCD965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Vadné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7C70E9-98F5-42A7-BFE3-B0287AF70F77}"/>
              </a:ext>
            </a:extLst>
          </p:cNvPr>
          <p:cNvSpPr/>
          <p:nvPr/>
        </p:nvSpPr>
        <p:spPr>
          <a:xfrm>
            <a:off x="838899" y="2820099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Již z veřejného seznamu je vada zjistitelná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D7D9AB9-5FEE-4C5A-B4C4-B24986FE85A3}"/>
              </a:ext>
            </a:extLst>
          </p:cNvPr>
          <p:cNvSpPr/>
          <p:nvPr/>
        </p:nvSpPr>
        <p:spPr>
          <a:xfrm>
            <a:off x="6469311" y="2796329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 tíži nabyvatele, ledaže lest</a:t>
            </a:r>
          </a:p>
        </p:txBody>
      </p:sp>
    </p:spTree>
    <p:extLst>
      <p:ext uri="{BB962C8B-B14F-4D97-AF65-F5344CB8AC3E}">
        <p14:creationId xmlns:p14="http://schemas.microsoft.com/office/powerpoint/2010/main" val="12342728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91EA7-0055-4D34-8AA1-A6A0CF39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Úhrnek</a:t>
            </a:r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1690657-254A-4F85-B0C0-D3C391C897A0}"/>
              </a:ext>
            </a:extLst>
          </p:cNvPr>
          <p:cNvSpPr/>
          <p:nvPr/>
        </p:nvSpPr>
        <p:spPr>
          <a:xfrm>
            <a:off x="822121" y="2895163"/>
            <a:ext cx="10511406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Přenechání věci jak stojí a leží</a:t>
            </a:r>
          </a:p>
        </p:txBody>
      </p:sp>
    </p:spTree>
    <p:extLst>
      <p:ext uri="{BB962C8B-B14F-4D97-AF65-F5344CB8AC3E}">
        <p14:creationId xmlns:p14="http://schemas.microsoft.com/office/powerpoint/2010/main" val="37848518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AB090-8DF3-4BF7-9453-8E3A7CBA8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Záruka za jakost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8E0F8E8-265B-4D8B-B5BF-D4A4A1C6CF88}"/>
              </a:ext>
            </a:extLst>
          </p:cNvPr>
          <p:cNvSpPr/>
          <p:nvPr/>
        </p:nvSpPr>
        <p:spPr>
          <a:xfrm>
            <a:off x="771787" y="2559603"/>
            <a:ext cx="10511406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že bude mít předmět určité vlastnosti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C584D19-3117-4CAA-89AB-80AAD0502C7D}"/>
              </a:ext>
            </a:extLst>
          </p:cNvPr>
          <p:cNvSpPr/>
          <p:nvPr/>
        </p:nvSpPr>
        <p:spPr>
          <a:xfrm>
            <a:off x="771787" y="3972410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Smlouva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AE40CEB-0AA6-49FF-A410-5D1A63A59A57}"/>
              </a:ext>
            </a:extLst>
          </p:cNvPr>
          <p:cNvSpPr/>
          <p:nvPr/>
        </p:nvSpPr>
        <p:spPr>
          <a:xfrm>
            <a:off x="4086837" y="3972410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 záručním listu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69E16C0-59E3-4C89-BC0D-95BAECF10F81}"/>
              </a:ext>
            </a:extLst>
          </p:cNvPr>
          <p:cNvSpPr/>
          <p:nvPr/>
        </p:nvSpPr>
        <p:spPr>
          <a:xfrm>
            <a:off x="7561278" y="3972409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Přímo na výrobku</a:t>
            </a:r>
          </a:p>
        </p:txBody>
      </p:sp>
    </p:spTree>
    <p:extLst>
      <p:ext uri="{BB962C8B-B14F-4D97-AF65-F5344CB8AC3E}">
        <p14:creationId xmlns:p14="http://schemas.microsoft.com/office/powerpoint/2010/main" val="1096125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F749E-5647-4555-A7B9-85FDB88B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vada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092EFF6-D613-4C4E-811C-3024A4CDDCB1}"/>
              </a:ext>
            </a:extLst>
          </p:cNvPr>
          <p:cNvSpPr/>
          <p:nvPr/>
        </p:nvSpPr>
        <p:spPr>
          <a:xfrm>
            <a:off x="2676088" y="3150288"/>
            <a:ext cx="6375633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pokud k předmětu plnění uplatňuje právo třetí osoba</a:t>
            </a:r>
          </a:p>
        </p:txBody>
      </p:sp>
    </p:spTree>
    <p:extLst>
      <p:ext uri="{BB962C8B-B14F-4D97-AF65-F5344CB8AC3E}">
        <p14:creationId xmlns:p14="http://schemas.microsoft.com/office/powerpoint/2010/main" val="29032825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833A8-586F-4F9D-9086-8C130EFD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Právo z vadného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F6B23F4-2C65-4626-ADC8-62A64FD94017}"/>
              </a:ext>
            </a:extLst>
          </p:cNvPr>
          <p:cNvSpPr/>
          <p:nvPr/>
        </p:nvSpPr>
        <p:spPr>
          <a:xfrm>
            <a:off x="419449" y="2470781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Uplatnit u soudu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6959A34-83CD-4C25-BADB-5DD72DF9ACF7}"/>
              </a:ext>
            </a:extLst>
          </p:cNvPr>
          <p:cNvSpPr/>
          <p:nvPr/>
        </p:nvSpPr>
        <p:spPr>
          <a:xfrm>
            <a:off x="419449" y="4116421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Musí vytknout bez zbytečného odkladu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4EB4682-1E2B-400E-9133-3D68F0786FB7}"/>
              </a:ext>
            </a:extLst>
          </p:cNvPr>
          <p:cNvSpPr/>
          <p:nvPr/>
        </p:nvSpPr>
        <p:spPr>
          <a:xfrm>
            <a:off x="4023419" y="3582584"/>
            <a:ext cx="3024480" cy="10676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Označením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98C9712-E72E-41C0-88C9-4270957A2296}"/>
              </a:ext>
            </a:extLst>
          </p:cNvPr>
          <p:cNvSpPr/>
          <p:nvPr/>
        </p:nvSpPr>
        <p:spPr>
          <a:xfrm>
            <a:off x="4023419" y="5142033"/>
            <a:ext cx="3024480" cy="10676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Oznámením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AE14D45-8F09-48C7-98DB-1DC77F415E97}"/>
              </a:ext>
            </a:extLst>
          </p:cNvPr>
          <p:cNvSpPr/>
          <p:nvPr/>
        </p:nvSpPr>
        <p:spPr>
          <a:xfrm>
            <a:off x="8138718" y="4074360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 6 měsíců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627D3B28-93ED-4969-95D3-9091EF089461}"/>
              </a:ext>
            </a:extLst>
          </p:cNvPr>
          <p:cNvSpPr/>
          <p:nvPr/>
        </p:nvSpPr>
        <p:spPr>
          <a:xfrm>
            <a:off x="3598877" y="4538444"/>
            <a:ext cx="260059" cy="603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4094B7F7-7429-4001-A0E4-E1840CCD860C}"/>
              </a:ext>
            </a:extLst>
          </p:cNvPr>
          <p:cNvSpPr/>
          <p:nvPr/>
        </p:nvSpPr>
        <p:spPr>
          <a:xfrm>
            <a:off x="7344808" y="4538443"/>
            <a:ext cx="557621" cy="603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E39EE3F-82B4-41B3-805C-ACAFE278D6C0}"/>
              </a:ext>
            </a:extLst>
          </p:cNvPr>
          <p:cNvSpPr/>
          <p:nvPr/>
        </p:nvSpPr>
        <p:spPr>
          <a:xfrm>
            <a:off x="9009776" y="2514911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Opožděně – soud nepřizná x o vadě věděl</a:t>
            </a:r>
          </a:p>
        </p:txBody>
      </p:sp>
    </p:spTree>
    <p:extLst>
      <p:ext uri="{BB962C8B-B14F-4D97-AF65-F5344CB8AC3E}">
        <p14:creationId xmlns:p14="http://schemas.microsoft.com/office/powerpoint/2010/main" val="116371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6F34F-2316-42D3-B8FA-3C04517D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Culpa in </a:t>
            </a:r>
            <a:r>
              <a:rPr lang="cs-CZ" b="1" dirty="0" err="1"/>
              <a:t>contrahendo</a:t>
            </a:r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A8CE2A5-1190-4DC7-89E9-26BC4C8712E1}"/>
              </a:ext>
            </a:extLst>
          </p:cNvPr>
          <p:cNvSpPr/>
          <p:nvPr/>
        </p:nvSpPr>
        <p:spPr>
          <a:xfrm>
            <a:off x="1266737" y="2516696"/>
            <a:ext cx="9211113" cy="912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Každý může svobodně jednat o smlouvě a neuzavřít ji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2D28A95-AF3C-4FFD-BF4A-B305FB6D1E36}"/>
              </a:ext>
            </a:extLst>
          </p:cNvPr>
          <p:cNvSpPr/>
          <p:nvPr/>
        </p:nvSpPr>
        <p:spPr>
          <a:xfrm>
            <a:off x="1266737" y="3661056"/>
            <a:ext cx="9211113" cy="14131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X pokud o smlouvě jedná, aniž má úmysl ji uzavřít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01C527F-0308-4107-8F2D-3AD4464BAB36}"/>
              </a:ext>
            </a:extLst>
          </p:cNvPr>
          <p:cNvSpPr/>
          <p:nvPr/>
        </p:nvSpPr>
        <p:spPr>
          <a:xfrm>
            <a:off x="1266737" y="5239585"/>
            <a:ext cx="9211113" cy="14131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X vysoká pravděpodobnost, že uzavře -&gt; náhrada škody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E8CCD1-EACA-4A34-ABCC-CB30ED57F664}"/>
              </a:ext>
            </a:extLst>
          </p:cNvPr>
          <p:cNvSpPr/>
          <p:nvPr/>
        </p:nvSpPr>
        <p:spPr>
          <a:xfrm>
            <a:off x="9221479" y="3097069"/>
            <a:ext cx="2775357" cy="14131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Informační povinnost</a:t>
            </a:r>
          </a:p>
        </p:txBody>
      </p:sp>
    </p:spTree>
    <p:extLst>
      <p:ext uri="{BB962C8B-B14F-4D97-AF65-F5344CB8AC3E}">
        <p14:creationId xmlns:p14="http://schemas.microsoft.com/office/powerpoint/2010/main" val="538936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8A30B-ABC1-4E4E-A5D3-F0928CBD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Právo z vadného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6135B22-6AA0-44B6-8F52-E62B17A02A1B}"/>
              </a:ext>
            </a:extLst>
          </p:cNvPr>
          <p:cNvSpPr/>
          <p:nvPr/>
        </p:nvSpPr>
        <p:spPr>
          <a:xfrm>
            <a:off x="4493202" y="2454002"/>
            <a:ext cx="3024480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Oprava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295B23E-73BE-4C8B-894F-0CD9C426BF69}"/>
              </a:ext>
            </a:extLst>
          </p:cNvPr>
          <p:cNvSpPr/>
          <p:nvPr/>
        </p:nvSpPr>
        <p:spPr>
          <a:xfrm>
            <a:off x="7810150" y="2454002"/>
            <a:ext cx="3024480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Sleva z ceny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AC14C91-9624-4587-A857-389A737C6933}"/>
              </a:ext>
            </a:extLst>
          </p:cNvPr>
          <p:cNvSpPr/>
          <p:nvPr/>
        </p:nvSpPr>
        <p:spPr>
          <a:xfrm>
            <a:off x="419449" y="2454001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Odstranitelná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219B3E3-A88A-4336-AEBB-D8B1ED616B49}"/>
              </a:ext>
            </a:extLst>
          </p:cNvPr>
          <p:cNvSpPr/>
          <p:nvPr/>
        </p:nvSpPr>
        <p:spPr>
          <a:xfrm>
            <a:off x="3643113" y="2686042"/>
            <a:ext cx="677217" cy="603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BAB2295-4547-48EA-9F60-F72D0708574B}"/>
              </a:ext>
            </a:extLst>
          </p:cNvPr>
          <p:cNvSpPr/>
          <p:nvPr/>
        </p:nvSpPr>
        <p:spPr>
          <a:xfrm>
            <a:off x="419449" y="4141586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Neodstranitelná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59CABF79-9D51-4B01-8C85-3003893B3249}"/>
              </a:ext>
            </a:extLst>
          </p:cNvPr>
          <p:cNvSpPr/>
          <p:nvPr/>
        </p:nvSpPr>
        <p:spPr>
          <a:xfrm>
            <a:off x="3643112" y="4373627"/>
            <a:ext cx="677217" cy="603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42C98B7-0AAE-43BA-BCE3-A077B7870E3D}"/>
              </a:ext>
            </a:extLst>
          </p:cNvPr>
          <p:cNvSpPr/>
          <p:nvPr/>
        </p:nvSpPr>
        <p:spPr>
          <a:xfrm>
            <a:off x="4583760" y="4204121"/>
            <a:ext cx="3024480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Odstoupit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7655997-20DE-4FF4-814D-6912460448B7}"/>
              </a:ext>
            </a:extLst>
          </p:cNvPr>
          <p:cNvSpPr/>
          <p:nvPr/>
        </p:nvSpPr>
        <p:spPr>
          <a:xfrm>
            <a:off x="7810150" y="4204121"/>
            <a:ext cx="3024480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Sleva z ceny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CD03853-B062-47D2-8B17-C500ACF91A0C}"/>
              </a:ext>
            </a:extLst>
          </p:cNvPr>
          <p:cNvSpPr/>
          <p:nvPr/>
        </p:nvSpPr>
        <p:spPr>
          <a:xfrm>
            <a:off x="419449" y="5511327"/>
            <a:ext cx="10989579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+ náklady spojené s uplatněním tohoto práva z vadného plnění</a:t>
            </a:r>
          </a:p>
        </p:txBody>
      </p:sp>
    </p:spTree>
    <p:extLst>
      <p:ext uri="{BB962C8B-B14F-4D97-AF65-F5344CB8AC3E}">
        <p14:creationId xmlns:p14="http://schemas.microsoft.com/office/powerpoint/2010/main" val="25187608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5B5F2-B863-402A-B355-85FC5C04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Práva z vadného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2A8DF32-CCF4-4BC6-9526-52B3F5DA711D}"/>
              </a:ext>
            </a:extLst>
          </p:cNvPr>
          <p:cNvSpPr/>
          <p:nvPr/>
        </p:nvSpPr>
        <p:spPr>
          <a:xfrm>
            <a:off x="764795" y="2563058"/>
            <a:ext cx="10662409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nevylučuje náhradu škody x co kryje právo z vadného plnění, nelze NŠ</a:t>
            </a:r>
          </a:p>
        </p:txBody>
      </p:sp>
    </p:spTree>
    <p:extLst>
      <p:ext uri="{BB962C8B-B14F-4D97-AF65-F5344CB8AC3E}">
        <p14:creationId xmlns:p14="http://schemas.microsoft.com/office/powerpoint/2010/main" val="41923308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30B78-2060-4F23-AA6A-03DF3354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Takže…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0AC1F50-2712-43D1-B6B8-B5D9CAFD76EA}"/>
              </a:ext>
            </a:extLst>
          </p:cNvPr>
          <p:cNvSpPr/>
          <p:nvPr/>
        </p:nvSpPr>
        <p:spPr>
          <a:xfrm>
            <a:off x="3532915" y="2630171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Záruka za jakost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0351C93-259C-47D3-B5EF-35900ABE6B48}"/>
              </a:ext>
            </a:extLst>
          </p:cNvPr>
          <p:cNvSpPr/>
          <p:nvPr/>
        </p:nvSpPr>
        <p:spPr>
          <a:xfrm>
            <a:off x="3532915" y="3955630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Právo z vadného plnění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DD29625-197B-450E-B8E7-A166B8FB820F}"/>
              </a:ext>
            </a:extLst>
          </p:cNvPr>
          <p:cNvSpPr/>
          <p:nvPr/>
        </p:nvSpPr>
        <p:spPr>
          <a:xfrm>
            <a:off x="3532915" y="5350495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Náhrada škody</a:t>
            </a:r>
          </a:p>
        </p:txBody>
      </p:sp>
    </p:spTree>
    <p:extLst>
      <p:ext uri="{BB962C8B-B14F-4D97-AF65-F5344CB8AC3E}">
        <p14:creationId xmlns:p14="http://schemas.microsoft.com/office/powerpoint/2010/main" val="9726139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D8338-679E-46E3-B845-08DCB3C47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Způsob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5895312-914C-4E58-9A44-9E8D166DACA0}"/>
              </a:ext>
            </a:extLst>
          </p:cNvPr>
          <p:cNvSpPr/>
          <p:nvPr/>
        </p:nvSpPr>
        <p:spPr>
          <a:xfrm>
            <a:off x="654341" y="2361327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Volba náleží dlužníku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2BAF298-D2B5-4637-86C2-4BD481945EE7}"/>
              </a:ext>
            </a:extLst>
          </p:cNvPr>
          <p:cNvSpPr/>
          <p:nvPr/>
        </p:nvSpPr>
        <p:spPr>
          <a:xfrm>
            <a:off x="654341" y="3720739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Věřitel musí přijmout plnění i od třetí osoby</a:t>
            </a:r>
          </a:p>
        </p:txBody>
      </p:sp>
    </p:spTree>
    <p:extLst>
      <p:ext uri="{BB962C8B-B14F-4D97-AF65-F5344CB8AC3E}">
        <p14:creationId xmlns:p14="http://schemas.microsoft.com/office/powerpoint/2010/main" val="3190833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7E68A-FE3A-488A-A830-E7128305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Poukázka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0134936-5C72-44BD-8FFD-3C20B3EEB90B}"/>
              </a:ext>
            </a:extLst>
          </p:cNvPr>
          <p:cNvSpPr/>
          <p:nvPr/>
        </p:nvSpPr>
        <p:spPr>
          <a:xfrm>
            <a:off x="847287" y="2596614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 řad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D13B8A0-D1B5-4DBD-A317-D4BBA9D333E1}"/>
              </a:ext>
            </a:extLst>
          </p:cNvPr>
          <p:cNvSpPr/>
          <p:nvPr/>
        </p:nvSpPr>
        <p:spPr>
          <a:xfrm>
            <a:off x="6702803" y="2596613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 doručitele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988A3BA-C2D6-4A6A-8029-BD599058F988}"/>
              </a:ext>
            </a:extLst>
          </p:cNvPr>
          <p:cNvSpPr/>
          <p:nvPr/>
        </p:nvSpPr>
        <p:spPr>
          <a:xfrm>
            <a:off x="6771313" y="4816659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Poukázaný platí každému, kdo ji předloží</a:t>
            </a: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282C0222-22B7-4BF3-B6C3-4BD89816B5E0}"/>
              </a:ext>
            </a:extLst>
          </p:cNvPr>
          <p:cNvSpPr/>
          <p:nvPr/>
        </p:nvSpPr>
        <p:spPr>
          <a:xfrm>
            <a:off x="8137321" y="3783272"/>
            <a:ext cx="486562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565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B5922-E25C-4C87-997A-0F939452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Kvitance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5FC159-3230-4D5F-8898-850BCE9DBA1C}"/>
              </a:ext>
            </a:extLst>
          </p:cNvPr>
          <p:cNvSpPr/>
          <p:nvPr/>
        </p:nvSpPr>
        <p:spPr>
          <a:xfrm>
            <a:off x="511728" y="2895163"/>
            <a:ext cx="11174136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potvrzení o splnění dluhu </a:t>
            </a:r>
          </a:p>
        </p:txBody>
      </p:sp>
    </p:spTree>
    <p:extLst>
      <p:ext uri="{BB962C8B-B14F-4D97-AF65-F5344CB8AC3E}">
        <p14:creationId xmlns:p14="http://schemas.microsoft.com/office/powerpoint/2010/main" val="22768435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81126-16F5-49E9-89CD-BD6E6407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Dlužní úpis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ADF0327-B230-4097-A067-F655A8E1BC48}"/>
              </a:ext>
            </a:extLst>
          </p:cNvPr>
          <p:cNvSpPr/>
          <p:nvPr/>
        </p:nvSpPr>
        <p:spPr>
          <a:xfrm>
            <a:off x="595618" y="2895163"/>
            <a:ext cx="1109863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Např. prohlášení o uznání dluhu</a:t>
            </a:r>
          </a:p>
        </p:txBody>
      </p:sp>
    </p:spTree>
    <p:extLst>
      <p:ext uri="{BB962C8B-B14F-4D97-AF65-F5344CB8AC3E}">
        <p14:creationId xmlns:p14="http://schemas.microsoft.com/office/powerpoint/2010/main" val="3359169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A9E6A-6CC6-4D0C-8293-5FFD69FD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Místo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58BE43D-240C-4AB4-A635-98471E96DFDC}"/>
              </a:ext>
            </a:extLst>
          </p:cNvPr>
          <p:cNvSpPr/>
          <p:nvPr/>
        </p:nvSpPr>
        <p:spPr>
          <a:xfrm>
            <a:off x="947955" y="2579835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Nepeněžitý dluh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30936B6-B51C-4B85-A7CE-B00CF04F3BAF}"/>
              </a:ext>
            </a:extLst>
          </p:cNvPr>
          <p:cNvSpPr/>
          <p:nvPr/>
        </p:nvSpPr>
        <p:spPr>
          <a:xfrm>
            <a:off x="6891886" y="2579835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Bydliště dlužníka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2758BE9-791E-43CA-8212-EDFC87DFDD84}"/>
              </a:ext>
            </a:extLst>
          </p:cNvPr>
          <p:cNvSpPr/>
          <p:nvPr/>
        </p:nvSpPr>
        <p:spPr>
          <a:xfrm>
            <a:off x="947955" y="4275809"/>
            <a:ext cx="3024480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Peněžitý dluh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F590CA4-027C-49EE-8ED3-68FB519C83C9}"/>
              </a:ext>
            </a:extLst>
          </p:cNvPr>
          <p:cNvSpPr/>
          <p:nvPr/>
        </p:nvSpPr>
        <p:spPr>
          <a:xfrm>
            <a:off x="6891886" y="4275809"/>
            <a:ext cx="3024480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Bydliště věřitele</a:t>
            </a:r>
          </a:p>
        </p:txBody>
      </p:sp>
      <p:sp>
        <p:nvSpPr>
          <p:cNvPr id="8" name="Šipka: doleva 7">
            <a:extLst>
              <a:ext uri="{FF2B5EF4-FFF2-40B4-BE49-F238E27FC236}">
                <a16:creationId xmlns:a16="http://schemas.microsoft.com/office/drawing/2014/main" id="{DB12CFB7-4C7A-4C1C-B819-9AAC68B035FD}"/>
              </a:ext>
            </a:extLst>
          </p:cNvPr>
          <p:cNvSpPr/>
          <p:nvPr/>
        </p:nvSpPr>
        <p:spPr>
          <a:xfrm rot="10800000">
            <a:off x="4303552" y="2927758"/>
            <a:ext cx="2315362" cy="377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eva 8">
            <a:extLst>
              <a:ext uri="{FF2B5EF4-FFF2-40B4-BE49-F238E27FC236}">
                <a16:creationId xmlns:a16="http://schemas.microsoft.com/office/drawing/2014/main" id="{7446481C-E50A-48C2-9F6D-C297AE4AA47F}"/>
              </a:ext>
            </a:extLst>
          </p:cNvPr>
          <p:cNvSpPr/>
          <p:nvPr/>
        </p:nvSpPr>
        <p:spPr>
          <a:xfrm rot="10800000">
            <a:off x="4274479" y="4552389"/>
            <a:ext cx="2315362" cy="377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A2FB7C7-A916-4EC9-B183-C656FBBE2481}"/>
              </a:ext>
            </a:extLst>
          </p:cNvPr>
          <p:cNvSpPr/>
          <p:nvPr/>
        </p:nvSpPr>
        <p:spPr>
          <a:xfrm>
            <a:off x="4664279" y="5643183"/>
            <a:ext cx="6971251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Připsáním na účet poskytovatele platebních služeb věřitele</a:t>
            </a:r>
          </a:p>
        </p:txBody>
      </p:sp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34DA65AF-304B-4742-9BC6-19608DFD8F48}"/>
              </a:ext>
            </a:extLst>
          </p:cNvPr>
          <p:cNvSpPr/>
          <p:nvPr/>
        </p:nvSpPr>
        <p:spPr>
          <a:xfrm rot="11893695">
            <a:off x="2220573" y="5741730"/>
            <a:ext cx="2315362" cy="377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8345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68C70-C51C-4560-87AD-BD880A9D8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Prodlení dlužníka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A27A75B-1086-477B-B258-20CB02A5CFE4}"/>
              </a:ext>
            </a:extLst>
          </p:cNvPr>
          <p:cNvSpPr/>
          <p:nvPr/>
        </p:nvSpPr>
        <p:spPr>
          <a:xfrm>
            <a:off x="851813" y="2428833"/>
            <a:ext cx="449197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Řádně a včas nesplnil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E2893F2-3051-450E-8EDA-B88E385AD2B4}"/>
              </a:ext>
            </a:extLst>
          </p:cNvPr>
          <p:cNvSpPr/>
          <p:nvPr/>
        </p:nvSpPr>
        <p:spPr>
          <a:xfrm>
            <a:off x="7239697" y="2428832"/>
            <a:ext cx="338076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 důsledku prodlení věřitele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39199EA-6582-48C0-88B3-7C5371D5BC9D}"/>
              </a:ext>
            </a:extLst>
          </p:cNvPr>
          <p:cNvSpPr/>
          <p:nvPr/>
        </p:nvSpPr>
        <p:spPr>
          <a:xfrm>
            <a:off x="851813" y="4586202"/>
            <a:ext cx="2168224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Věřitel má právo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76B95F1-23A2-4D11-9942-5AEA3CF0F5D2}"/>
              </a:ext>
            </a:extLst>
          </p:cNvPr>
          <p:cNvSpPr/>
          <p:nvPr/>
        </p:nvSpPr>
        <p:spPr>
          <a:xfrm>
            <a:off x="3806136" y="3950036"/>
            <a:ext cx="2168224" cy="106767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Splnit dluh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DFFBDE4-909F-4BF6-BE7E-D75C9E01FD7F}"/>
              </a:ext>
            </a:extLst>
          </p:cNvPr>
          <p:cNvSpPr/>
          <p:nvPr/>
        </p:nvSpPr>
        <p:spPr>
          <a:xfrm>
            <a:off x="3806136" y="5350495"/>
            <a:ext cx="2168224" cy="106767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odstoupit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6483659-A1FB-4AAC-B6E6-F9D7D530460B}"/>
              </a:ext>
            </a:extLst>
          </p:cNvPr>
          <p:cNvSpPr/>
          <p:nvPr/>
        </p:nvSpPr>
        <p:spPr>
          <a:xfrm>
            <a:off x="3187817" y="4941116"/>
            <a:ext cx="453005" cy="302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nak násobení 9">
            <a:extLst>
              <a:ext uri="{FF2B5EF4-FFF2-40B4-BE49-F238E27FC236}">
                <a16:creationId xmlns:a16="http://schemas.microsoft.com/office/drawing/2014/main" id="{AD194DAF-1076-4A17-8D99-C34E3580AF70}"/>
              </a:ext>
            </a:extLst>
          </p:cNvPr>
          <p:cNvSpPr/>
          <p:nvPr/>
        </p:nvSpPr>
        <p:spPr>
          <a:xfrm>
            <a:off x="5863903" y="2628519"/>
            <a:ext cx="855677" cy="7700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21065BD-E180-4672-A506-6C73725988EA}"/>
              </a:ext>
            </a:extLst>
          </p:cNvPr>
          <p:cNvSpPr/>
          <p:nvPr/>
        </p:nvSpPr>
        <p:spPr>
          <a:xfrm>
            <a:off x="6760459" y="4052365"/>
            <a:ext cx="48499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Úroky z prodlení – jen u peněžitého dluhu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EC1A0955-54C0-4309-A92F-30085CACC101}"/>
              </a:ext>
            </a:extLst>
          </p:cNvPr>
          <p:cNvSpPr/>
          <p:nvPr/>
        </p:nvSpPr>
        <p:spPr>
          <a:xfrm>
            <a:off x="6760459" y="5354207"/>
            <a:ext cx="48499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Náhrada škody jen pokud není kryto úroky z prodlení</a:t>
            </a:r>
          </a:p>
        </p:txBody>
      </p:sp>
    </p:spTree>
    <p:extLst>
      <p:ext uri="{BB962C8B-B14F-4D97-AF65-F5344CB8AC3E}">
        <p14:creationId xmlns:p14="http://schemas.microsoft.com/office/powerpoint/2010/main" val="23671110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908AE-813E-40D8-A7E3-92A4CA121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Prodlení věřitele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08D7475-2E80-4893-91C6-31D2A51F05C2}"/>
              </a:ext>
            </a:extLst>
          </p:cNvPr>
          <p:cNvSpPr/>
          <p:nvPr/>
        </p:nvSpPr>
        <p:spPr>
          <a:xfrm>
            <a:off x="918925" y="2512723"/>
            <a:ext cx="449197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Nepřijal řádné plnění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40E11DF-6E2F-4023-9257-57343AAC40E6}"/>
              </a:ext>
            </a:extLst>
          </p:cNvPr>
          <p:cNvSpPr/>
          <p:nvPr/>
        </p:nvSpPr>
        <p:spPr>
          <a:xfrm>
            <a:off x="918925" y="3738914"/>
            <a:ext cx="449197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Neposkytl součinnost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1425D52-65CC-4127-B2B0-1031AF25977F}"/>
              </a:ext>
            </a:extLst>
          </p:cNvPr>
          <p:cNvSpPr/>
          <p:nvPr/>
        </p:nvSpPr>
        <p:spPr>
          <a:xfrm>
            <a:off x="7061065" y="2975516"/>
            <a:ext cx="449197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 dobu prodlení nese nebezpečí škody na věci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752FEEC-A294-4B64-A9FC-D0EE07F35587}"/>
              </a:ext>
            </a:extLst>
          </p:cNvPr>
          <p:cNvSpPr/>
          <p:nvPr/>
        </p:nvSpPr>
        <p:spPr>
          <a:xfrm>
            <a:off x="5595457" y="3309042"/>
            <a:ext cx="1333849" cy="54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7C3FD-319F-43BE-BE04-F12B49CB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Uzavírání smlouvy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275E4F-541F-4A90-8CF6-384728FD0680}"/>
              </a:ext>
            </a:extLst>
          </p:cNvPr>
          <p:cNvSpPr/>
          <p:nvPr/>
        </p:nvSpPr>
        <p:spPr>
          <a:xfrm>
            <a:off x="738231" y="2466363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Návrh na uzavření smlouvy (nabídka)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1FAAB6F-DA15-49C1-85E1-E143B0556429}"/>
              </a:ext>
            </a:extLst>
          </p:cNvPr>
          <p:cNvSpPr/>
          <p:nvPr/>
        </p:nvSpPr>
        <p:spPr>
          <a:xfrm>
            <a:off x="6866392" y="2466363"/>
            <a:ext cx="2775357" cy="962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Kdo a vůči komu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59820C2-3F86-42E6-AB0A-CD5093675379}"/>
              </a:ext>
            </a:extLst>
          </p:cNvPr>
          <p:cNvSpPr/>
          <p:nvPr/>
        </p:nvSpPr>
        <p:spPr>
          <a:xfrm>
            <a:off x="6866392" y="3733412"/>
            <a:ext cx="2775357" cy="962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Podstatné náležitosti smlouvy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9086F41-149D-4D5F-BB27-BF620CD998E5}"/>
              </a:ext>
            </a:extLst>
          </p:cNvPr>
          <p:cNvSpPr/>
          <p:nvPr/>
        </p:nvSpPr>
        <p:spPr>
          <a:xfrm>
            <a:off x="1154953" y="5403013"/>
            <a:ext cx="3070371" cy="9626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Reklama = návrh na uzavření smlouvy do vyčerpání zásob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67E0222-F205-4511-A532-EAEC4936B5E9}"/>
              </a:ext>
            </a:extLst>
          </p:cNvPr>
          <p:cNvSpPr/>
          <p:nvPr/>
        </p:nvSpPr>
        <p:spPr>
          <a:xfrm>
            <a:off x="4144161" y="2759977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113135D-766C-46C2-B474-FC5EC04ED75C}"/>
              </a:ext>
            </a:extLst>
          </p:cNvPr>
          <p:cNvSpPr/>
          <p:nvPr/>
        </p:nvSpPr>
        <p:spPr>
          <a:xfrm rot="902808">
            <a:off x="4123035" y="3534912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2B078CA-3E1F-413F-8411-062645D81036}"/>
              </a:ext>
            </a:extLst>
          </p:cNvPr>
          <p:cNvSpPr/>
          <p:nvPr/>
        </p:nvSpPr>
        <p:spPr>
          <a:xfrm>
            <a:off x="5877890" y="5076737"/>
            <a:ext cx="4365068" cy="164284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Forma 1. ústně – ihned</a:t>
            </a:r>
          </a:p>
          <a:p>
            <a:pPr algn="ctr"/>
            <a:r>
              <a:rPr lang="cs-CZ" sz="2000" b="1" dirty="0"/>
              <a:t>2. Písemně – ve stanovené lhůtě</a:t>
            </a:r>
          </a:p>
        </p:txBody>
      </p:sp>
    </p:spTree>
    <p:extLst>
      <p:ext uri="{BB962C8B-B14F-4D97-AF65-F5344CB8AC3E}">
        <p14:creationId xmlns:p14="http://schemas.microsoft.com/office/powerpoint/2010/main" val="42580708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A3BC8-885F-46E9-B13A-0633EC5A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Prodlení – porušení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647910E-5AC6-45F2-B917-E78566D720EE}"/>
              </a:ext>
            </a:extLst>
          </p:cNvPr>
          <p:cNvSpPr/>
          <p:nvPr/>
        </p:nvSpPr>
        <p:spPr>
          <a:xfrm>
            <a:off x="918925" y="2512723"/>
            <a:ext cx="323362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Podstatným způsobem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4023E40-9558-4A16-88CE-C001AEB4610A}"/>
              </a:ext>
            </a:extLst>
          </p:cNvPr>
          <p:cNvSpPr/>
          <p:nvPr/>
        </p:nvSpPr>
        <p:spPr>
          <a:xfrm>
            <a:off x="6095999" y="2512723"/>
            <a:ext cx="5413695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Odstoupení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642DFF4-76CD-4896-BD1C-E2ECF5A94589}"/>
              </a:ext>
            </a:extLst>
          </p:cNvPr>
          <p:cNvSpPr/>
          <p:nvPr/>
        </p:nvSpPr>
        <p:spPr>
          <a:xfrm>
            <a:off x="918924" y="4082862"/>
            <a:ext cx="323362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Nepodstatným způsobem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BCFB41E-4D05-4D23-9992-1D54D0CA9839}"/>
              </a:ext>
            </a:extLst>
          </p:cNvPr>
          <p:cNvSpPr/>
          <p:nvPr/>
        </p:nvSpPr>
        <p:spPr>
          <a:xfrm>
            <a:off x="6095999" y="4082860"/>
            <a:ext cx="1568952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Lhůta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777F18B-8660-465C-A8B8-257865D507E5}"/>
              </a:ext>
            </a:extLst>
          </p:cNvPr>
          <p:cNvSpPr/>
          <p:nvPr/>
        </p:nvSpPr>
        <p:spPr>
          <a:xfrm>
            <a:off x="9940741" y="4082861"/>
            <a:ext cx="1568953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odstoupení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74E4E392-CB7A-4BB1-BCEF-240BC47F7DF6}"/>
              </a:ext>
            </a:extLst>
          </p:cNvPr>
          <p:cNvSpPr/>
          <p:nvPr/>
        </p:nvSpPr>
        <p:spPr>
          <a:xfrm>
            <a:off x="4353886" y="2902591"/>
            <a:ext cx="1375795" cy="327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20FC7A4C-4A17-46E2-AA44-DDC5771C7E0A}"/>
              </a:ext>
            </a:extLst>
          </p:cNvPr>
          <p:cNvSpPr/>
          <p:nvPr/>
        </p:nvSpPr>
        <p:spPr>
          <a:xfrm>
            <a:off x="4436376" y="4479683"/>
            <a:ext cx="1375795" cy="327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7A16D7B5-C86D-45C8-A795-EBB61684F7A6}"/>
              </a:ext>
            </a:extLst>
          </p:cNvPr>
          <p:cNvSpPr/>
          <p:nvPr/>
        </p:nvSpPr>
        <p:spPr>
          <a:xfrm>
            <a:off x="8114948" y="4479683"/>
            <a:ext cx="1375795" cy="327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1483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FAD36-D783-49F2-8DC5-8D67A605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Fixní závazek</a:t>
            </a:r>
          </a:p>
        </p:txBody>
      </p:sp>
    </p:spTree>
    <p:extLst>
      <p:ext uri="{BB962C8B-B14F-4D97-AF65-F5344CB8AC3E}">
        <p14:creationId xmlns:p14="http://schemas.microsoft.com/office/powerpoint/2010/main" val="24228627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A9E0F-0FCD-46E2-A6EF-11066AB4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09C1651-6F3D-41D9-8B5F-1D3363A89B74}"/>
              </a:ext>
            </a:extLst>
          </p:cNvPr>
          <p:cNvSpPr/>
          <p:nvPr/>
        </p:nvSpPr>
        <p:spPr>
          <a:xfrm>
            <a:off x="918924" y="2990896"/>
            <a:ext cx="9919651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Zánik závazku, nový nevzniká x novace</a:t>
            </a:r>
          </a:p>
        </p:txBody>
      </p:sp>
    </p:spTree>
    <p:extLst>
      <p:ext uri="{BB962C8B-B14F-4D97-AF65-F5344CB8AC3E}">
        <p14:creationId xmlns:p14="http://schemas.microsoft.com/office/powerpoint/2010/main" val="20298185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4BF56-866B-48C2-936B-3E66F5358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Započtení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F43E5D-F0EE-4BAD-A10D-4A3A09250E70}"/>
              </a:ext>
            </a:extLst>
          </p:cNvPr>
          <p:cNvSpPr/>
          <p:nvPr/>
        </p:nvSpPr>
        <p:spPr>
          <a:xfrm>
            <a:off x="918925" y="2512723"/>
            <a:ext cx="323362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Plnění stejného druhu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89D7F75-0B72-4128-B16C-5EF28982A797}"/>
              </a:ext>
            </a:extLst>
          </p:cNvPr>
          <p:cNvSpPr/>
          <p:nvPr/>
        </p:nvSpPr>
        <p:spPr>
          <a:xfrm>
            <a:off x="5636327" y="2512723"/>
            <a:ext cx="5636748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Jakmile vznikne právo na uspokojení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C136177-9669-4E2A-B9B0-DF35E03D0E9A}"/>
              </a:ext>
            </a:extLst>
          </p:cNvPr>
          <p:cNvSpPr/>
          <p:nvPr/>
        </p:nvSpPr>
        <p:spPr>
          <a:xfrm>
            <a:off x="918924" y="3878650"/>
            <a:ext cx="3233625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Započtením se ruší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264A521-EA67-4E37-BC57-EC6296AB767D}"/>
              </a:ext>
            </a:extLst>
          </p:cNvPr>
          <p:cNvSpPr/>
          <p:nvPr/>
        </p:nvSpPr>
        <p:spPr>
          <a:xfrm>
            <a:off x="918924" y="5296169"/>
            <a:ext cx="10354151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Nesmí být vázáno na podmínku či doložku času – nepřihlíží se</a:t>
            </a:r>
          </a:p>
        </p:txBody>
      </p:sp>
    </p:spTree>
    <p:extLst>
      <p:ext uri="{BB962C8B-B14F-4D97-AF65-F5344CB8AC3E}">
        <p14:creationId xmlns:p14="http://schemas.microsoft.com/office/powerpoint/2010/main" val="23788877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90F86-025A-421C-9F21-55AE5146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Započtení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A7C52E5-2527-46F5-A224-3C4E79F9960D}"/>
              </a:ext>
            </a:extLst>
          </p:cNvPr>
          <p:cNvSpPr/>
          <p:nvPr/>
        </p:nvSpPr>
        <p:spPr>
          <a:xfrm>
            <a:off x="737157" y="2478946"/>
            <a:ext cx="5636748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Jen způsobilé uplatnit u soudu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6A50605-00F7-4A95-B6EE-226586FD8845}"/>
              </a:ext>
            </a:extLst>
          </p:cNvPr>
          <p:cNvSpPr/>
          <p:nvPr/>
        </p:nvSpPr>
        <p:spPr>
          <a:xfrm>
            <a:off x="6682741" y="2478946"/>
            <a:ext cx="323362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NE: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74DA7D3-D630-4758-BD8F-6D776E370E41}"/>
              </a:ext>
            </a:extLst>
          </p:cNvPr>
          <p:cNvSpPr/>
          <p:nvPr/>
        </p:nvSpPr>
        <p:spPr>
          <a:xfrm>
            <a:off x="6682741" y="3713526"/>
            <a:ext cx="5061846" cy="6314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Pohledávky nejisté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FDC65FA-556A-4DB9-B384-93908842CCD0}"/>
              </a:ext>
            </a:extLst>
          </p:cNvPr>
          <p:cNvSpPr/>
          <p:nvPr/>
        </p:nvSpPr>
        <p:spPr>
          <a:xfrm>
            <a:off x="6682741" y="4511840"/>
            <a:ext cx="5061846" cy="6314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Výživné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B5E11FD-C55F-4B22-BC9F-00C13F5100A4}"/>
              </a:ext>
            </a:extLst>
          </p:cNvPr>
          <p:cNvSpPr/>
          <p:nvPr/>
        </p:nvSpPr>
        <p:spPr>
          <a:xfrm>
            <a:off x="6682741" y="5310154"/>
            <a:ext cx="5061846" cy="6314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Újma na zdraví, plat…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F59BCF1-7DD8-4735-B5AA-A3E23072473C}"/>
              </a:ext>
            </a:extLst>
          </p:cNvPr>
          <p:cNvSpPr/>
          <p:nvPr/>
        </p:nvSpPr>
        <p:spPr>
          <a:xfrm>
            <a:off x="737157" y="4075574"/>
            <a:ext cx="5636748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Promlčení nebrání započtení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261D80B-1540-42F8-80CE-03F47748F521}"/>
              </a:ext>
            </a:extLst>
          </p:cNvPr>
          <p:cNvSpPr/>
          <p:nvPr/>
        </p:nvSpPr>
        <p:spPr>
          <a:xfrm>
            <a:off x="6518246" y="2348917"/>
            <a:ext cx="5503178" cy="3993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360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AC6B3-5688-46FE-AAB1-8B244A29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2E93870-5CF5-4939-8535-8615A2FB1C21}"/>
              </a:ext>
            </a:extLst>
          </p:cNvPr>
          <p:cNvSpPr/>
          <p:nvPr/>
        </p:nvSpPr>
        <p:spPr>
          <a:xfrm>
            <a:off x="737157" y="2478946"/>
            <a:ext cx="5636748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Dohodnou-li se strany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EC773FD-06C1-4864-84AB-FA90B87E7B24}"/>
              </a:ext>
            </a:extLst>
          </p:cNvPr>
          <p:cNvSpPr/>
          <p:nvPr/>
        </p:nvSpPr>
        <p:spPr>
          <a:xfrm>
            <a:off x="737157" y="3973584"/>
            <a:ext cx="5636748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Jedna zaplatí druhé odstupné</a:t>
            </a:r>
          </a:p>
        </p:txBody>
      </p:sp>
    </p:spTree>
    <p:extLst>
      <p:ext uri="{BB962C8B-B14F-4D97-AF65-F5344CB8AC3E}">
        <p14:creationId xmlns:p14="http://schemas.microsoft.com/office/powerpoint/2010/main" val="38643785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42120-054F-4EE1-827D-6997FCCC6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Splynutí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23BC51D-34BE-40E5-94E3-BABAAE77B4B6}"/>
              </a:ext>
            </a:extLst>
          </p:cNvPr>
          <p:cNvSpPr/>
          <p:nvPr/>
        </p:nvSpPr>
        <p:spPr>
          <a:xfrm>
            <a:off x="2498845" y="2895163"/>
            <a:ext cx="5636748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Netýká se ručení</a:t>
            </a:r>
          </a:p>
        </p:txBody>
      </p:sp>
    </p:spTree>
    <p:extLst>
      <p:ext uri="{BB962C8B-B14F-4D97-AF65-F5344CB8AC3E}">
        <p14:creationId xmlns:p14="http://schemas.microsoft.com/office/powerpoint/2010/main" val="9688966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F34E4-B4E8-41F0-9BCB-9052A62C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Prominutí dluhu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EB9ACE3-0DDF-4776-8CDA-8D013AB8DD9C}"/>
              </a:ext>
            </a:extLst>
          </p:cNvPr>
          <p:cNvSpPr/>
          <p:nvPr/>
        </p:nvSpPr>
        <p:spPr>
          <a:xfrm>
            <a:off x="737156" y="2478946"/>
            <a:ext cx="10218865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Promine-li věřitel dluh, má se za to, že s tím dlužník souhlasí</a:t>
            </a:r>
          </a:p>
        </p:txBody>
      </p:sp>
    </p:spTree>
    <p:extLst>
      <p:ext uri="{BB962C8B-B14F-4D97-AF65-F5344CB8AC3E}">
        <p14:creationId xmlns:p14="http://schemas.microsoft.com/office/powerpoint/2010/main" val="9457721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498B5-17AB-4DF0-93A6-4366C3A2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D38A0B-B8BE-42BA-A514-B73028B5C7D5}"/>
              </a:ext>
            </a:extLst>
          </p:cNvPr>
          <p:cNvSpPr/>
          <p:nvPr/>
        </p:nvSpPr>
        <p:spPr>
          <a:xfrm>
            <a:off x="921714" y="2554447"/>
            <a:ext cx="418718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Dohoda stran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FA4D000-99EF-413B-8BF2-3C2C3D520DA7}"/>
              </a:ext>
            </a:extLst>
          </p:cNvPr>
          <p:cNvSpPr/>
          <p:nvPr/>
        </p:nvSpPr>
        <p:spPr>
          <a:xfrm>
            <a:off x="5822282" y="2554447"/>
            <a:ext cx="418718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Stanoví-li to zákon</a:t>
            </a:r>
          </a:p>
        </p:txBody>
      </p:sp>
    </p:spTree>
    <p:extLst>
      <p:ext uri="{BB962C8B-B14F-4D97-AF65-F5344CB8AC3E}">
        <p14:creationId xmlns:p14="http://schemas.microsoft.com/office/powerpoint/2010/main" val="19469295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4E0EB-C9A6-43C8-83AA-8F4D3801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Odstoupení od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BC6B879-EF6B-404C-B95E-86A894B73BF8}"/>
              </a:ext>
            </a:extLst>
          </p:cNvPr>
          <p:cNvSpPr/>
          <p:nvPr/>
        </p:nvSpPr>
        <p:spPr>
          <a:xfrm>
            <a:off x="921714" y="2554447"/>
            <a:ext cx="418718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Dohoda stran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9303421-742D-4103-8051-0EC31E85E90B}"/>
              </a:ext>
            </a:extLst>
          </p:cNvPr>
          <p:cNvSpPr/>
          <p:nvPr/>
        </p:nvSpPr>
        <p:spPr>
          <a:xfrm>
            <a:off x="5897784" y="2554447"/>
            <a:ext cx="418718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69EC88F-3BE5-4507-A881-808432FE8897}"/>
              </a:ext>
            </a:extLst>
          </p:cNvPr>
          <p:cNvSpPr/>
          <p:nvPr/>
        </p:nvSpPr>
        <p:spPr>
          <a:xfrm>
            <a:off x="921714" y="3962098"/>
            <a:ext cx="4187181" cy="10676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Podstatní porušení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CBDD00-E433-417D-BBA9-FBA5E2C565E8}"/>
              </a:ext>
            </a:extLst>
          </p:cNvPr>
          <p:cNvSpPr/>
          <p:nvPr/>
        </p:nvSpPr>
        <p:spPr>
          <a:xfrm>
            <a:off x="5897784" y="3962098"/>
            <a:ext cx="567063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druhá strana by smlouvu neuzavřela, pokud by porušení předvídala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B3B86F81-B0DE-44A9-90C8-093B8B8A9C94}"/>
              </a:ext>
            </a:extLst>
          </p:cNvPr>
          <p:cNvSpPr/>
          <p:nvPr/>
        </p:nvSpPr>
        <p:spPr>
          <a:xfrm>
            <a:off x="5176007" y="4320330"/>
            <a:ext cx="595619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0C463-B80E-4B7E-A389-4787566D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Neodvolatelná nabídka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6FE66AF-5D17-496B-91EA-5D8AD871AD6C}"/>
              </a:ext>
            </a:extLst>
          </p:cNvPr>
          <p:cNvSpPr/>
          <p:nvPr/>
        </p:nvSpPr>
        <p:spPr>
          <a:xfrm>
            <a:off x="952153" y="2592198"/>
            <a:ext cx="2775357" cy="962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Je v ní vyjádřeno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8AA78F9-A798-4B89-B529-0B786EE169CC}"/>
              </a:ext>
            </a:extLst>
          </p:cNvPr>
          <p:cNvSpPr/>
          <p:nvPr/>
        </p:nvSpPr>
        <p:spPr>
          <a:xfrm>
            <a:off x="4147980" y="2592198"/>
            <a:ext cx="2775357" cy="962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Dohoda stran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AC9955C-C625-455E-99D9-877010F58DC0}"/>
              </a:ext>
            </a:extLst>
          </p:cNvPr>
          <p:cNvSpPr/>
          <p:nvPr/>
        </p:nvSpPr>
        <p:spPr>
          <a:xfrm>
            <a:off x="7555687" y="2592198"/>
            <a:ext cx="2775357" cy="962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Ze zvyklostí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4775752-3880-47DF-BAE8-449D74B7F9E0}"/>
              </a:ext>
            </a:extLst>
          </p:cNvPr>
          <p:cNvSpPr/>
          <p:nvPr/>
        </p:nvSpPr>
        <p:spPr>
          <a:xfrm>
            <a:off x="1154953" y="4368020"/>
            <a:ext cx="9211113" cy="11542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X lze ji odvolat, pokud přijde dříve</a:t>
            </a:r>
          </a:p>
        </p:txBody>
      </p:sp>
    </p:spTree>
    <p:extLst>
      <p:ext uri="{BB962C8B-B14F-4D97-AF65-F5344CB8AC3E}">
        <p14:creationId xmlns:p14="http://schemas.microsoft.com/office/powerpoint/2010/main" val="92922306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D9F18-D187-43B6-B599-2449B1D9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Následná nemožnost plnění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956532E-07EE-4B3C-9A5B-56281A1F6C4C}"/>
              </a:ext>
            </a:extLst>
          </p:cNvPr>
          <p:cNvSpPr/>
          <p:nvPr/>
        </p:nvSpPr>
        <p:spPr>
          <a:xfrm>
            <a:off x="2819024" y="3240644"/>
            <a:ext cx="5670635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prokazuje dlužník</a:t>
            </a:r>
          </a:p>
        </p:txBody>
      </p:sp>
    </p:spTree>
    <p:extLst>
      <p:ext uri="{BB962C8B-B14F-4D97-AF65-F5344CB8AC3E}">
        <p14:creationId xmlns:p14="http://schemas.microsoft.com/office/powerpoint/2010/main" val="17378355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7DA14-D4D9-42D8-A8A2-2B410DE17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Smrt dlužníka nebo věřitele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A171522-9F98-4E13-97F4-7C501D1B0A21}"/>
              </a:ext>
            </a:extLst>
          </p:cNvPr>
          <p:cNvSpPr/>
          <p:nvPr/>
        </p:nvSpPr>
        <p:spPr>
          <a:xfrm>
            <a:off x="553674" y="2594692"/>
            <a:ext cx="4672668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Smrtí dlužníka nezanikne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87582B0-605C-43AC-8A10-2FC4419F0A62}"/>
              </a:ext>
            </a:extLst>
          </p:cNvPr>
          <p:cNvSpPr/>
          <p:nvPr/>
        </p:nvSpPr>
        <p:spPr>
          <a:xfrm>
            <a:off x="6965658" y="2594691"/>
            <a:ext cx="4672668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Mělo být provedeno osobně</a:t>
            </a:r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F2F92EBC-4DD1-4DD4-B693-BDF6B81D6FD9}"/>
              </a:ext>
            </a:extLst>
          </p:cNvPr>
          <p:cNvSpPr/>
          <p:nvPr/>
        </p:nvSpPr>
        <p:spPr>
          <a:xfrm>
            <a:off x="5788404" y="2775045"/>
            <a:ext cx="729842" cy="7069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58A813D-250B-48A1-9556-4AEBB08D0B3C}"/>
              </a:ext>
            </a:extLst>
          </p:cNvPr>
          <p:cNvSpPr/>
          <p:nvPr/>
        </p:nvSpPr>
        <p:spPr>
          <a:xfrm>
            <a:off x="546683" y="4257110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Smrtí věřitele zanikne, bylo-li vázáno na jeho osobu</a:t>
            </a:r>
          </a:p>
        </p:txBody>
      </p:sp>
    </p:spTree>
    <p:extLst>
      <p:ext uri="{BB962C8B-B14F-4D97-AF65-F5344CB8AC3E}">
        <p14:creationId xmlns:p14="http://schemas.microsoft.com/office/powerpoint/2010/main" val="40766894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4A708-9FB6-4829-9181-9E5C9154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Zajištění a utvrzení dluhů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4AF1738-ACAF-4610-8EE5-324B7315FE5D}"/>
              </a:ext>
            </a:extLst>
          </p:cNvPr>
          <p:cNvSpPr/>
          <p:nvPr/>
        </p:nvSpPr>
        <p:spPr>
          <a:xfrm>
            <a:off x="888157" y="2510024"/>
            <a:ext cx="4187181" cy="8258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Zajištění dluhu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00FD256-67EB-4A69-B85D-7F1A3D8D723A}"/>
              </a:ext>
            </a:extLst>
          </p:cNvPr>
          <p:cNvSpPr/>
          <p:nvPr/>
        </p:nvSpPr>
        <p:spPr>
          <a:xfrm>
            <a:off x="888157" y="5479935"/>
            <a:ext cx="4187181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Utvrzení dluhu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A5AFFF2-2E09-4BB2-B4D0-21F23677372F}"/>
              </a:ext>
            </a:extLst>
          </p:cNvPr>
          <p:cNvSpPr/>
          <p:nvPr/>
        </p:nvSpPr>
        <p:spPr>
          <a:xfrm>
            <a:off x="6374556" y="2363660"/>
            <a:ext cx="4187181" cy="668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Ručení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59BE036-533A-4184-A11C-A68370669B26}"/>
              </a:ext>
            </a:extLst>
          </p:cNvPr>
          <p:cNvSpPr/>
          <p:nvPr/>
        </p:nvSpPr>
        <p:spPr>
          <a:xfrm>
            <a:off x="6374556" y="3157091"/>
            <a:ext cx="4187181" cy="668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Finanční záruka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729CB53-079B-406E-9289-B825A0365E87}"/>
              </a:ext>
            </a:extLst>
          </p:cNvPr>
          <p:cNvSpPr/>
          <p:nvPr/>
        </p:nvSpPr>
        <p:spPr>
          <a:xfrm>
            <a:off x="6392732" y="3950522"/>
            <a:ext cx="4187181" cy="668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Zajišťovací převod práva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7770BA8-865F-424E-AC53-C7ACC9DE7002}"/>
              </a:ext>
            </a:extLst>
          </p:cNvPr>
          <p:cNvSpPr/>
          <p:nvPr/>
        </p:nvSpPr>
        <p:spPr>
          <a:xfrm>
            <a:off x="6392732" y="4726039"/>
            <a:ext cx="4187181" cy="6686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Dohoda o srážkách ze mzdy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DB8A425-3D5E-43DE-8D36-78BC17FB6AA3}"/>
              </a:ext>
            </a:extLst>
          </p:cNvPr>
          <p:cNvSpPr/>
          <p:nvPr/>
        </p:nvSpPr>
        <p:spPr>
          <a:xfrm>
            <a:off x="6392731" y="5550019"/>
            <a:ext cx="4187181" cy="668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Uznání dluhu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0761B80-7061-426D-99BA-BF442078784F}"/>
              </a:ext>
            </a:extLst>
          </p:cNvPr>
          <p:cNvSpPr/>
          <p:nvPr/>
        </p:nvSpPr>
        <p:spPr>
          <a:xfrm>
            <a:off x="6392731" y="6239070"/>
            <a:ext cx="4187181" cy="668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Smluvní pokuta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E0DAE55F-2B58-4661-A394-F80BD604D69B}"/>
              </a:ext>
            </a:extLst>
          </p:cNvPr>
          <p:cNvSpPr/>
          <p:nvPr/>
        </p:nvSpPr>
        <p:spPr>
          <a:xfrm>
            <a:off x="5184396" y="2575420"/>
            <a:ext cx="998290" cy="184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4E401BC6-A1AD-488A-8EE0-F5F5CBAC6026}"/>
              </a:ext>
            </a:extLst>
          </p:cNvPr>
          <p:cNvSpPr/>
          <p:nvPr/>
        </p:nvSpPr>
        <p:spPr>
          <a:xfrm rot="1112680">
            <a:off x="5184396" y="3064812"/>
            <a:ext cx="998290" cy="184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C48D9D4E-3ED5-4B03-AACF-5D6EE5A8B685}"/>
              </a:ext>
            </a:extLst>
          </p:cNvPr>
          <p:cNvSpPr/>
          <p:nvPr/>
        </p:nvSpPr>
        <p:spPr>
          <a:xfrm rot="1187117">
            <a:off x="4672921" y="3833517"/>
            <a:ext cx="1571743" cy="305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2C5C7DCB-A034-4E2E-A2F7-C43FF951DEAF}"/>
              </a:ext>
            </a:extLst>
          </p:cNvPr>
          <p:cNvSpPr/>
          <p:nvPr/>
        </p:nvSpPr>
        <p:spPr>
          <a:xfrm rot="1187117">
            <a:off x="4605675" y="4466529"/>
            <a:ext cx="1571743" cy="305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BF263888-6D95-4339-B555-897B98C3132A}"/>
              </a:ext>
            </a:extLst>
          </p:cNvPr>
          <p:cNvSpPr/>
          <p:nvPr/>
        </p:nvSpPr>
        <p:spPr>
          <a:xfrm>
            <a:off x="5230694" y="5717900"/>
            <a:ext cx="998290" cy="184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7916AD23-4A0F-4B53-9C9C-0F91A346B7B5}"/>
              </a:ext>
            </a:extLst>
          </p:cNvPr>
          <p:cNvSpPr/>
          <p:nvPr/>
        </p:nvSpPr>
        <p:spPr>
          <a:xfrm>
            <a:off x="5230694" y="6342344"/>
            <a:ext cx="998290" cy="184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B86D22A7-C41A-49B6-9455-AC8AFD49CD64}"/>
              </a:ext>
            </a:extLst>
          </p:cNvPr>
          <p:cNvSpPr/>
          <p:nvPr/>
        </p:nvSpPr>
        <p:spPr>
          <a:xfrm>
            <a:off x="427839" y="2114026"/>
            <a:ext cx="10754686" cy="34155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2116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793A3-FA66-4280-8EB2-FA86FAA8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Ručení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4EA347-C3D9-47B7-8D92-8BC2C557A13A}"/>
              </a:ext>
            </a:extLst>
          </p:cNvPr>
          <p:cNvSpPr/>
          <p:nvPr/>
        </p:nvSpPr>
        <p:spPr>
          <a:xfrm>
            <a:off x="538294" y="2528978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Ručitelské prohlášení = písemná forma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B34D7A-A116-47EB-970F-F5E727D19130}"/>
              </a:ext>
            </a:extLst>
          </p:cNvPr>
          <p:cNvSpPr/>
          <p:nvPr/>
        </p:nvSpPr>
        <p:spPr>
          <a:xfrm>
            <a:off x="538294" y="3763558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 pro budoucí dluhy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B9282C-42DC-494C-99FD-B446499E0F22}"/>
              </a:ext>
            </a:extLst>
          </p:cNvPr>
          <p:cNvSpPr/>
          <p:nvPr/>
        </p:nvSpPr>
        <p:spPr>
          <a:xfrm>
            <a:off x="5807979" y="2528978"/>
            <a:ext cx="47971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Nepromlčí se dříve, než hlavní závazek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58FB75E-24FB-4389-BE53-7B6078237231}"/>
              </a:ext>
            </a:extLst>
          </p:cNvPr>
          <p:cNvSpPr/>
          <p:nvPr/>
        </p:nvSpPr>
        <p:spPr>
          <a:xfrm>
            <a:off x="5807979" y="3763557"/>
            <a:ext cx="47971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Uznání dluhu je i účinné i vůči ručiteli, pokud s tím souhlasí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ADCAFBF-8A7F-4F21-9F23-8A316547FC93}"/>
              </a:ext>
            </a:extLst>
          </p:cNvPr>
          <p:cNvSpPr/>
          <p:nvPr/>
        </p:nvSpPr>
        <p:spPr>
          <a:xfrm>
            <a:off x="538294" y="5350495"/>
            <a:ext cx="4797104" cy="106767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Platnost v případě osoby nezpůsobilé</a:t>
            </a:r>
          </a:p>
        </p:txBody>
      </p:sp>
    </p:spTree>
    <p:extLst>
      <p:ext uri="{BB962C8B-B14F-4D97-AF65-F5344CB8AC3E}">
        <p14:creationId xmlns:p14="http://schemas.microsoft.com/office/powerpoint/2010/main" val="40419893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EF94A-D6B9-4BDF-B0C6-AA37133A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ručení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20967F5-AE3B-420E-B340-6F00173D50CE}"/>
              </a:ext>
            </a:extLst>
          </p:cNvPr>
          <p:cNvSpPr/>
          <p:nvPr/>
        </p:nvSpPr>
        <p:spPr>
          <a:xfrm>
            <a:off x="538294" y="2528978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Zánikem dluhu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41A1317-7170-4154-A69B-991581D71E00}"/>
              </a:ext>
            </a:extLst>
          </p:cNvPr>
          <p:cNvSpPr/>
          <p:nvPr/>
        </p:nvSpPr>
        <p:spPr>
          <a:xfrm>
            <a:off x="6504265" y="2528977"/>
            <a:ext cx="47971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Zánik pro nemožnost plnění, ale ručitel je schopen</a:t>
            </a:r>
          </a:p>
        </p:txBody>
      </p:sp>
    </p:spTree>
    <p:extLst>
      <p:ext uri="{BB962C8B-B14F-4D97-AF65-F5344CB8AC3E}">
        <p14:creationId xmlns:p14="http://schemas.microsoft.com/office/powerpoint/2010/main" val="16391620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0BB43-82D6-4B7F-AAE8-48474BBF8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záruka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965E94-CE40-4061-9593-C54952634014}"/>
              </a:ext>
            </a:extLst>
          </p:cNvPr>
          <p:cNvSpPr/>
          <p:nvPr/>
        </p:nvSpPr>
        <p:spPr>
          <a:xfrm>
            <a:off x="3315049" y="2895163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Záruční listina – uspokojím věřitele</a:t>
            </a:r>
          </a:p>
        </p:txBody>
      </p:sp>
    </p:spTree>
    <p:extLst>
      <p:ext uri="{BB962C8B-B14F-4D97-AF65-F5344CB8AC3E}">
        <p14:creationId xmlns:p14="http://schemas.microsoft.com/office/powerpoint/2010/main" val="308743298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78C5F-5E71-4F29-9D3E-FA5ADDDC9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Zajišťovací převod práva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9A83F98-3EE1-420B-988D-C4788B741887}"/>
              </a:ext>
            </a:extLst>
          </p:cNvPr>
          <p:cNvSpPr/>
          <p:nvPr/>
        </p:nvSpPr>
        <p:spPr>
          <a:xfrm>
            <a:off x="738554" y="2638035"/>
            <a:ext cx="10712417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převedu věřiteli právo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0F2D4EB-EB14-46AA-AD02-82C19C192B66}"/>
              </a:ext>
            </a:extLst>
          </p:cNvPr>
          <p:cNvSpPr/>
          <p:nvPr/>
        </p:nvSpPr>
        <p:spPr>
          <a:xfrm>
            <a:off x="738554" y="3973283"/>
            <a:ext cx="10712417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Rozvazovací podmínka</a:t>
            </a:r>
          </a:p>
        </p:txBody>
      </p:sp>
    </p:spTree>
    <p:extLst>
      <p:ext uri="{BB962C8B-B14F-4D97-AF65-F5344CB8AC3E}">
        <p14:creationId xmlns:p14="http://schemas.microsoft.com/office/powerpoint/2010/main" val="41912177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26360-C6EC-4A14-8614-82A16FB45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Smluvní pokuta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6582933-E678-4AF8-9F03-F00275F67B6A}"/>
              </a:ext>
            </a:extLst>
          </p:cNvPr>
          <p:cNvSpPr/>
          <p:nvPr/>
        </p:nvSpPr>
        <p:spPr>
          <a:xfrm>
            <a:off x="1009476" y="2496950"/>
            <a:ext cx="10198216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 pro nepeněžité plnění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0190F33-4062-4541-A050-454B4069F8CC}"/>
              </a:ext>
            </a:extLst>
          </p:cNvPr>
          <p:cNvSpPr/>
          <p:nvPr/>
        </p:nvSpPr>
        <p:spPr>
          <a:xfrm>
            <a:off x="996892" y="3847104"/>
            <a:ext cx="10198216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Nemá právo na náhradu škody, kterou kryje smluvní pokuta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F1FDA69-B5AC-4FB7-B276-E15F0FDADBE4}"/>
              </a:ext>
            </a:extLst>
          </p:cNvPr>
          <p:cNvSpPr/>
          <p:nvPr/>
        </p:nvSpPr>
        <p:spPr>
          <a:xfrm>
            <a:off x="1009476" y="5274631"/>
            <a:ext cx="10198216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PENÁLE = pro porušení povinnosti stanovené právním předpisem</a:t>
            </a:r>
          </a:p>
        </p:txBody>
      </p:sp>
    </p:spTree>
    <p:extLst>
      <p:ext uri="{BB962C8B-B14F-4D97-AF65-F5344CB8AC3E}">
        <p14:creationId xmlns:p14="http://schemas.microsoft.com/office/powerpoint/2010/main" val="34516862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AD579-1DBE-4288-B2CC-A98F8D13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Uznání dluhu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EF4C9D8-4C6A-49DE-9382-F9DF5CBA1890}"/>
              </a:ext>
            </a:extLst>
          </p:cNvPr>
          <p:cNvSpPr/>
          <p:nvPr/>
        </p:nvSpPr>
        <p:spPr>
          <a:xfrm>
            <a:off x="538294" y="2528978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co do důvodu a výše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128E2C-6F23-4344-93BD-B27E3DA1D114}"/>
              </a:ext>
            </a:extLst>
          </p:cNvPr>
          <p:cNvSpPr/>
          <p:nvPr/>
        </p:nvSpPr>
        <p:spPr>
          <a:xfrm>
            <a:off x="6096000" y="2528978"/>
            <a:ext cx="4797104" cy="10676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Má se za to, že trval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FFAB6D5-06E9-4752-9CDA-8DD1F0E3DDD7}"/>
              </a:ext>
            </a:extLst>
          </p:cNvPr>
          <p:cNvSpPr/>
          <p:nvPr/>
        </p:nvSpPr>
        <p:spPr>
          <a:xfrm>
            <a:off x="538294" y="3911160"/>
            <a:ext cx="3152862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Placení úroků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BC3784B-7447-44FB-8DB7-623C642F85C0}"/>
              </a:ext>
            </a:extLst>
          </p:cNvPr>
          <p:cNvSpPr/>
          <p:nvPr/>
        </p:nvSpPr>
        <p:spPr>
          <a:xfrm>
            <a:off x="4528656" y="3911160"/>
            <a:ext cx="47971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uznání dluhu, ze kterého úroky platí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54EE689-BC79-4DCC-8A85-B72A82EBFE6B}"/>
              </a:ext>
            </a:extLst>
          </p:cNvPr>
          <p:cNvSpPr/>
          <p:nvPr/>
        </p:nvSpPr>
        <p:spPr>
          <a:xfrm>
            <a:off x="3867325" y="4244829"/>
            <a:ext cx="520117" cy="48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nak násobení 8">
            <a:extLst>
              <a:ext uri="{FF2B5EF4-FFF2-40B4-BE49-F238E27FC236}">
                <a16:creationId xmlns:a16="http://schemas.microsoft.com/office/drawing/2014/main" id="{3157C5DA-981F-4EE0-846D-C68ADC2BAB88}"/>
              </a:ext>
            </a:extLst>
          </p:cNvPr>
          <p:cNvSpPr/>
          <p:nvPr/>
        </p:nvSpPr>
        <p:spPr>
          <a:xfrm>
            <a:off x="6400800" y="5108895"/>
            <a:ext cx="1124125" cy="58406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F5CC08A-71AA-4497-B214-E4516527519E}"/>
              </a:ext>
            </a:extLst>
          </p:cNvPr>
          <p:cNvSpPr/>
          <p:nvPr/>
        </p:nvSpPr>
        <p:spPr>
          <a:xfrm>
            <a:off x="4564310" y="5692955"/>
            <a:ext cx="4797104" cy="10676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Neplatí, je-li promlčeno</a:t>
            </a:r>
          </a:p>
        </p:txBody>
      </p:sp>
    </p:spTree>
    <p:extLst>
      <p:ext uri="{BB962C8B-B14F-4D97-AF65-F5344CB8AC3E}">
        <p14:creationId xmlns:p14="http://schemas.microsoft.com/office/powerpoint/2010/main" val="135994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230CB-BC46-4ECF-8E7E-5DCDE955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Přijetí nabídky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62BB3FA-701C-4AAA-9135-AF868F7F1358}"/>
              </a:ext>
            </a:extLst>
          </p:cNvPr>
          <p:cNvSpPr/>
          <p:nvPr/>
        </p:nvSpPr>
        <p:spPr>
          <a:xfrm>
            <a:off x="738231" y="2466363"/>
            <a:ext cx="3070371" cy="9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Návrh na uzavření smlouvy (nabídka)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66F98D2-8AB6-4FFF-9C9B-D53069D96E28}"/>
              </a:ext>
            </a:extLst>
          </p:cNvPr>
          <p:cNvSpPr/>
          <p:nvPr/>
        </p:nvSpPr>
        <p:spPr>
          <a:xfrm>
            <a:off x="4093828" y="2759977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4902B4-4FDE-4853-B035-E0924FC7869E}"/>
              </a:ext>
            </a:extLst>
          </p:cNvPr>
          <p:cNvSpPr/>
          <p:nvPr/>
        </p:nvSpPr>
        <p:spPr>
          <a:xfrm>
            <a:off x="6754536" y="2466363"/>
            <a:ext cx="3070371" cy="7069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Souhlas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DE9A95E-7EAB-4FA9-AF0B-9613BA32B246}"/>
              </a:ext>
            </a:extLst>
          </p:cNvPr>
          <p:cNvSpPr/>
          <p:nvPr/>
        </p:nvSpPr>
        <p:spPr>
          <a:xfrm>
            <a:off x="6754535" y="3477740"/>
            <a:ext cx="3070371" cy="96263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Mlčení/nečinnost 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2E0F390-72E7-4636-B1E8-F8D289F77575}"/>
              </a:ext>
            </a:extLst>
          </p:cNvPr>
          <p:cNvSpPr/>
          <p:nvPr/>
        </p:nvSpPr>
        <p:spPr>
          <a:xfrm rot="599245">
            <a:off x="3993911" y="3534913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7D58158-083C-4E6D-9A86-A642BF2CDB8B}"/>
              </a:ext>
            </a:extLst>
          </p:cNvPr>
          <p:cNvSpPr/>
          <p:nvPr/>
        </p:nvSpPr>
        <p:spPr>
          <a:xfrm>
            <a:off x="6754534" y="4744789"/>
            <a:ext cx="3070371" cy="7069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Dodatky, změny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A414655-4EF0-45FC-868D-D104DFCC86D5}"/>
              </a:ext>
            </a:extLst>
          </p:cNvPr>
          <p:cNvSpPr/>
          <p:nvPr/>
        </p:nvSpPr>
        <p:spPr>
          <a:xfrm rot="12872714">
            <a:off x="4028537" y="4515427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6B8AEC3-9C20-4EF2-BB7C-D9903C2A525C}"/>
              </a:ext>
            </a:extLst>
          </p:cNvPr>
          <p:cNvSpPr/>
          <p:nvPr/>
        </p:nvSpPr>
        <p:spPr>
          <a:xfrm>
            <a:off x="6754533" y="5658355"/>
            <a:ext cx="3070371" cy="7069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Dodatky, změny – jen drobné 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49D3D287-F6C3-49B9-B0B2-AD0A7D786FC8}"/>
              </a:ext>
            </a:extLst>
          </p:cNvPr>
          <p:cNvSpPr/>
          <p:nvPr/>
        </p:nvSpPr>
        <p:spPr>
          <a:xfrm rot="1322700">
            <a:off x="4267320" y="5493875"/>
            <a:ext cx="2181138" cy="37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9130F2F-8554-4753-9EA4-BC360E78CE93}"/>
              </a:ext>
            </a:extLst>
          </p:cNvPr>
          <p:cNvSpPr/>
          <p:nvPr/>
        </p:nvSpPr>
        <p:spPr>
          <a:xfrm>
            <a:off x="642937" y="3826670"/>
            <a:ext cx="3070371" cy="2683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Nabytí účinnosti přijetí = smlouva uzavřena</a:t>
            </a:r>
          </a:p>
        </p:txBody>
      </p:sp>
    </p:spTree>
    <p:extLst>
      <p:ext uri="{BB962C8B-B14F-4D97-AF65-F5344CB8AC3E}">
        <p14:creationId xmlns:p14="http://schemas.microsoft.com/office/powerpoint/2010/main" val="136070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0FBB9-D363-40BB-9A23-E9219D95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Obsah smlouvy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F8E03F8-0E15-494E-A423-C07F7525CDC8}"/>
              </a:ext>
            </a:extLst>
          </p:cNvPr>
          <p:cNvSpPr/>
          <p:nvPr/>
        </p:nvSpPr>
        <p:spPr>
          <a:xfrm>
            <a:off x="494951" y="2768367"/>
            <a:ext cx="10343626" cy="10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Může být určen třetí osobou i soudem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DC249D7-C661-45AF-97C9-A8F0F80FEF17}"/>
              </a:ext>
            </a:extLst>
          </p:cNvPr>
          <p:cNvSpPr/>
          <p:nvPr/>
        </p:nvSpPr>
        <p:spPr>
          <a:xfrm>
            <a:off x="555072" y="4674066"/>
            <a:ext cx="10343626" cy="10737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Nelze se vzdát námitky proti neplatnosti smlouvy</a:t>
            </a:r>
          </a:p>
        </p:txBody>
      </p:sp>
    </p:spTree>
    <p:extLst>
      <p:ext uri="{BB962C8B-B14F-4D97-AF65-F5344CB8AC3E}">
        <p14:creationId xmlns:p14="http://schemas.microsoft.com/office/powerpoint/2010/main" val="3457484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359</TotalTime>
  <Words>1391</Words>
  <Application>Microsoft Office PowerPoint</Application>
  <PresentationFormat>Širokoúhlá obrazovka</PresentationFormat>
  <Paragraphs>355</Paragraphs>
  <Slides>78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82" baseType="lpstr">
      <vt:lpstr>Arial</vt:lpstr>
      <vt:lpstr>Century Gothic</vt:lpstr>
      <vt:lpstr>Wingdings 3</vt:lpstr>
      <vt:lpstr>Zasedací místnost Ion</vt:lpstr>
      <vt:lpstr>Závazkové právo – obecná část</vt:lpstr>
      <vt:lpstr>Prezentace aplikace PowerPoint</vt:lpstr>
      <vt:lpstr>Vznik závazku </vt:lpstr>
      <vt:lpstr>Smlouva</vt:lpstr>
      <vt:lpstr>Culpa in contrahendo</vt:lpstr>
      <vt:lpstr>Uzavírání smlouvy </vt:lpstr>
      <vt:lpstr>Neodvolatelná nabídka</vt:lpstr>
      <vt:lpstr>Přijetí nabídky</vt:lpstr>
      <vt:lpstr>Obsah smlouvy</vt:lpstr>
      <vt:lpstr>Obchodní podmínky</vt:lpstr>
      <vt:lpstr>Účinky smlouvy</vt:lpstr>
      <vt:lpstr>Účinky smlouvy</vt:lpstr>
      <vt:lpstr>Změna okolností</vt:lpstr>
      <vt:lpstr>Smlouva ve prospěch třetího</vt:lpstr>
      <vt:lpstr>Smlouva o plnění třetí osoby</vt:lpstr>
      <vt:lpstr>Zvláštní způsoby uzavírání smlouvy</vt:lpstr>
      <vt:lpstr>Smlouva o smlouvě budoucí</vt:lpstr>
      <vt:lpstr>Obsah závazků</vt:lpstr>
      <vt:lpstr>Obsah závazků - causa</vt:lpstr>
      <vt:lpstr>Úplata za plnění</vt:lpstr>
      <vt:lpstr>Neúměrné zkrácení</vt:lpstr>
      <vt:lpstr>Lichva</vt:lpstr>
      <vt:lpstr>Smlouvy uzavírané adhezním způsobem</vt:lpstr>
      <vt:lpstr>Smlouvy uzavírané adhezním způsobem</vt:lpstr>
      <vt:lpstr>Smlouvy uzavírané adhezním způsobem podnikatelé</vt:lpstr>
      <vt:lpstr>Úroky</vt:lpstr>
      <vt:lpstr>Úroky z úroků</vt:lpstr>
      <vt:lpstr>Záloha</vt:lpstr>
      <vt:lpstr>Společné dluhy a pohledávky</vt:lpstr>
      <vt:lpstr>Nedělitelné plnění</vt:lpstr>
      <vt:lpstr>Dlužníci společně a nerozdílně</vt:lpstr>
      <vt:lpstr>Změny závazků</vt:lpstr>
      <vt:lpstr>1. Postoupení pohledávky</vt:lpstr>
      <vt:lpstr>Postoupení pohledávky</vt:lpstr>
      <vt:lpstr>Dobytnost pohledávky</vt:lpstr>
      <vt:lpstr>2. Převzetí dluhu</vt:lpstr>
      <vt:lpstr>3. Přistoupení k dluhu</vt:lpstr>
      <vt:lpstr>4. Převzetí majetku </vt:lpstr>
      <vt:lpstr>5. Podstoupení smlouvy</vt:lpstr>
      <vt:lpstr>Změna v obsahu závazků</vt:lpstr>
      <vt:lpstr>Zánik závazků</vt:lpstr>
      <vt:lpstr>Splnění</vt:lpstr>
      <vt:lpstr>Vadné plnění</vt:lpstr>
      <vt:lpstr>Vadné plnění</vt:lpstr>
      <vt:lpstr>Vadné plnění</vt:lpstr>
      <vt:lpstr>Úhrnek</vt:lpstr>
      <vt:lpstr>Záruka za jakost</vt:lpstr>
      <vt:lpstr>Právní vada</vt:lpstr>
      <vt:lpstr>Právo z vadného plnění</vt:lpstr>
      <vt:lpstr>Právo z vadného plnění</vt:lpstr>
      <vt:lpstr>Práva z vadného plnění</vt:lpstr>
      <vt:lpstr>Takže… </vt:lpstr>
      <vt:lpstr>Způsob plnění</vt:lpstr>
      <vt:lpstr>Poukázka</vt:lpstr>
      <vt:lpstr>Kvitance</vt:lpstr>
      <vt:lpstr>Dlužní úpis</vt:lpstr>
      <vt:lpstr>Místo plnění</vt:lpstr>
      <vt:lpstr>Prodlení dlužníka</vt:lpstr>
      <vt:lpstr>Prodlení věřitele</vt:lpstr>
      <vt:lpstr>Prodlení – porušení smlouvy</vt:lpstr>
      <vt:lpstr>Fixní závazek</vt:lpstr>
      <vt:lpstr>Dohoda</vt:lpstr>
      <vt:lpstr>Započtení</vt:lpstr>
      <vt:lpstr>Započtení</vt:lpstr>
      <vt:lpstr>Odstupné</vt:lpstr>
      <vt:lpstr>Splynutí </vt:lpstr>
      <vt:lpstr>Prominutí dluhu</vt:lpstr>
      <vt:lpstr>Výpověď</vt:lpstr>
      <vt:lpstr>Odstoupení od smlouvy</vt:lpstr>
      <vt:lpstr>Následná nemožnost plnění</vt:lpstr>
      <vt:lpstr>Smrt dlužníka nebo věřitele</vt:lpstr>
      <vt:lpstr>Zajištění a utvrzení dluhů </vt:lpstr>
      <vt:lpstr>Ručení</vt:lpstr>
      <vt:lpstr>Zánik ručení</vt:lpstr>
      <vt:lpstr>Finanční záruka</vt:lpstr>
      <vt:lpstr>Zajišťovací převod práva</vt:lpstr>
      <vt:lpstr>Smluvní pokuta</vt:lpstr>
      <vt:lpstr>Uznání dluhu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Závazkové právo – obecná část</dc:title>
  <dc:creator>Ondra</dc:creator>
  <cp:lastModifiedBy>Ondra</cp:lastModifiedBy>
  <cp:revision>96</cp:revision>
  <dcterms:created xsi:type="dcterms:W3CDTF">2018-04-29T13:54:15Z</dcterms:created>
  <dcterms:modified xsi:type="dcterms:W3CDTF">2018-05-01T18:16:40Z</dcterms:modified>
</cp:coreProperties>
</file>