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261" r:id="rId3"/>
    <p:sldId id="275" r:id="rId4"/>
    <p:sldId id="289" r:id="rId5"/>
    <p:sldId id="298" r:id="rId6"/>
    <p:sldId id="293" r:id="rId7"/>
    <p:sldId id="291" r:id="rId8"/>
    <p:sldId id="294" r:id="rId9"/>
    <p:sldId id="299" r:id="rId10"/>
    <p:sldId id="292" r:id="rId11"/>
    <p:sldId id="290" r:id="rId12"/>
    <p:sldId id="295" r:id="rId13"/>
    <p:sldId id="296" r:id="rId14"/>
    <p:sldId id="29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9CC93D-E52E-4D84-901B-11D7331DD495}">
          <p14:sldIdLst>
            <p14:sldId id="259"/>
          </p14:sldIdLst>
        </p14:section>
        <p14:section name="Přehled a cíle" id="{ABA716BF-3A5C-4ADB-94C9-CFEF84EBA240}">
          <p14:sldIdLst>
            <p14:sldId id="261"/>
            <p14:sldId id="275"/>
            <p14:sldId id="289"/>
            <p14:sldId id="298"/>
            <p14:sldId id="293"/>
            <p14:sldId id="291"/>
            <p14:sldId id="294"/>
            <p14:sldId id="299"/>
            <p14:sldId id="292"/>
            <p14:sldId id="290"/>
            <p14:sldId id="295"/>
            <p14:sldId id="296"/>
            <p14:sldId id="297"/>
          </p14:sldIdLst>
        </p14:section>
        <p14:section name="Téma 1" id="{6D9936A3-3945-4757-BC8B-B5C252D8E036}">
          <p14:sldIdLst/>
        </p14:section>
        <p14:section name="Ukázkové snímky pro vizuální prvky" id="{BAB3A466-96C9-4230-9978-795378D75699}">
          <p14:sldIdLst/>
        </p14:section>
        <p14:section name="Případová studie" id="{8C0305C9-B152-4FBA-A789-FE1976D53990}">
          <p14:sldIdLst/>
        </p14:section>
        <p14:section name="Závěr a souhrn" id="{790CEF5B-569A-4C2F-BED5-750B08C0E5AD}">
          <p14:sldIdLst/>
        </p14:section>
        <p14:section name="Dodatek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100" d="100"/>
          <a:sy n="100" d="100"/>
        </p:scale>
        <p:origin x="64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551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pPr/>
              <a:t>16.03.2021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60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/>
            </a:pPr>
            <a:r>
              <a:rPr lang="cs-CZ" dirty="0"/>
              <a:t>Tuto šablonu lze použít jako počáteční soubor pro prezentaci výukových materiálů při práci ve skupině.</a:t>
            </a:r>
          </a:p>
          <a:p>
            <a:endParaRPr lang="cs-CZ" dirty="0"/>
          </a:p>
          <a:p>
            <a:pPr lvl="0"/>
            <a:r>
              <a:rPr lang="cs-CZ" sz="1200" b="1" dirty="0"/>
              <a:t>Oddíly</a:t>
            </a:r>
            <a:endParaRPr lang="cs-CZ" sz="1200" b="0" dirty="0"/>
          </a:p>
          <a:p>
            <a:pPr lvl="0"/>
            <a:r>
              <a:rPr lang="cs-CZ" sz="1200" b="0" dirty="0"/>
              <a:t>Po kliknutí na snímek pravým tlačítkem myši lze přidat oddíly.</a:t>
            </a:r>
            <a:r>
              <a:rPr lang="cs-CZ" sz="1200" b="0" baseline="0" dirty="0"/>
              <a:t> Oddíly mohou pomoci uspořádat snímky nebo usnadnit spolupráci mezi více autory.</a:t>
            </a:r>
            <a:endParaRPr lang="cs-CZ" sz="1200" b="0" dirty="0"/>
          </a:p>
          <a:p>
            <a:pPr lvl="0"/>
            <a:endParaRPr lang="cs-CZ" sz="1200" b="1" dirty="0"/>
          </a:p>
          <a:p>
            <a:pPr lvl="0"/>
            <a:r>
              <a:rPr lang="cs-CZ" sz="1200" b="1" dirty="0"/>
              <a:t>Poznámky</a:t>
            </a:r>
          </a:p>
          <a:p>
            <a:pPr lvl="0"/>
            <a:r>
              <a:rPr lang="cs-CZ" sz="1200" dirty="0"/>
              <a:t>Oddíl Poznámky použijte k zadání poznámek k doručení nebo dalších podrobností pro posluchače.</a:t>
            </a:r>
            <a:r>
              <a:rPr lang="cs-CZ" sz="1200" baseline="0" dirty="0"/>
              <a:t> Tyto poznámky lze zobrazit během prezentace. </a:t>
            </a:r>
          </a:p>
          <a:p>
            <a:pPr lvl="0">
              <a:buFontTx/>
              <a:buNone/>
            </a:pPr>
            <a:r>
              <a:rPr lang="cs-CZ" sz="1200" dirty="0"/>
              <a:t>Vezměte v úvahu velikost písma (důležité pro usnadnění, viditelnost, pořízení videozáznamu a online provoz).</a:t>
            </a:r>
          </a:p>
          <a:p>
            <a:pPr lvl="0"/>
            <a:endParaRPr lang="cs-CZ" sz="1200" dirty="0"/>
          </a:p>
          <a:p>
            <a:pPr lvl="0">
              <a:buFontTx/>
              <a:buNone/>
            </a:pPr>
            <a:r>
              <a:rPr lang="cs-CZ" sz="1200" b="1" dirty="0"/>
              <a:t>Sladěné barvy </a:t>
            </a:r>
          </a:p>
          <a:p>
            <a:pPr lvl="0">
              <a:buFontTx/>
              <a:buNone/>
            </a:pPr>
            <a:r>
              <a:rPr lang="cs-CZ" sz="1200" dirty="0"/>
              <a:t>Věnujte zvláštní pozornost obrázkům, grafům a textovým polím.</a:t>
            </a:r>
            <a:r>
              <a:rPr lang="cs-CZ" sz="1200" baseline="0" dirty="0"/>
              <a:t> </a:t>
            </a:r>
            <a:endParaRPr lang="cs-CZ" sz="1200" dirty="0"/>
          </a:p>
          <a:p>
            <a:pPr lvl="0"/>
            <a:r>
              <a:rPr lang="cs-CZ" sz="1200" dirty="0"/>
              <a:t>Zvažte, zda účastníci budou tisknout černobíle nebo ve </a:t>
            </a:r>
            <a:r>
              <a:rPr lang="cs-CZ" sz="1200" dirty="0" err="1"/>
              <a:t>stupních šedé</a:t>
            </a:r>
            <a:r>
              <a:rPr lang="cs-CZ" sz="1200" dirty="0"/>
              <a:t>. Provedením zkušebního tisku ověřte, zda barvy fungují správně při vytištění černobíle i ve </a:t>
            </a:r>
            <a:r>
              <a:rPr lang="cs-CZ" sz="1200" dirty="0" err="1"/>
              <a:t>stupních šedé</a:t>
            </a:r>
            <a:r>
              <a:rPr lang="cs-CZ" sz="1200" dirty="0"/>
              <a:t>.</a:t>
            </a:r>
          </a:p>
          <a:p>
            <a:pPr lvl="0">
              <a:buFontTx/>
              <a:buNone/>
            </a:pPr>
            <a:endParaRPr lang="cs-CZ" sz="1200" dirty="0"/>
          </a:p>
          <a:p>
            <a:pPr lvl="0">
              <a:buFontTx/>
              <a:buNone/>
            </a:pPr>
            <a:r>
              <a:rPr lang="cs-CZ" sz="1200" b="1" dirty="0"/>
              <a:t>Obrázky, tabulky a grafy</a:t>
            </a:r>
          </a:p>
          <a:p>
            <a:pPr lvl="0"/>
            <a:r>
              <a:rPr lang="cs-CZ" sz="1200" dirty="0"/>
              <a:t>Vsaďte na jednoduchost: pokud je to možné, použijte konzistentní a nerušivé styly a barvy.</a:t>
            </a:r>
          </a:p>
          <a:p>
            <a:pPr lvl="0"/>
            <a:r>
              <a:rPr lang="cs-CZ" sz="1200" dirty="0"/>
              <a:t>Označte popisky všechny grafy a tabulky.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1064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125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521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/>
              <a:t>Sdělte stručný přehled prezentace.</a:t>
            </a:r>
            <a:r>
              <a:rPr lang="cs-CZ" baseline="0" dirty="0"/>
              <a:t> P</a:t>
            </a:r>
            <a:r>
              <a:rPr lang="cs-CZ" dirty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/>
              <a:t>Uveďte každé z hlavních témat.</a:t>
            </a:r>
          </a:p>
          <a:p>
            <a:r>
              <a:rPr lang="cs-CZ" dirty="0"/>
              <a:t>Aby se posluchači dokázali v prezentaci orientovat,</a:t>
            </a:r>
            <a:r>
              <a:rPr lang="cs-CZ" baseline="0" dirty="0"/>
              <a:t> můžete </a:t>
            </a:r>
            <a:r>
              <a:rPr lang="cs-CZ" dirty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517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675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536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114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360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357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00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03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16.03.2021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16.03.2021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16.03.2021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16.03.2021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16.03.2021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16.03.2021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16.03.2021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16.03.2021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16.03.2021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16.03.2021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16.03.2021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16.03.2021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tags" Target="../tags/tag30.xml"/><Relationship Id="rId7" Type="http://schemas.openxmlformats.org/officeDocument/2006/relationships/image" Target="../media/image29.jpe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hyperlink" Target="http://www.youtube.com/watch?v=rLfLHcWQ1RY" TargetMode="Externa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tags" Target="../tags/tag33.xml"/><Relationship Id="rId7" Type="http://schemas.openxmlformats.org/officeDocument/2006/relationships/image" Target="../media/image32.jpeg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31.jpe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3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6.jpe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tags" Target="../tags/tag15.xml"/><Relationship Id="rId7" Type="http://schemas.openxmlformats.org/officeDocument/2006/relationships/image" Target="../media/image18.jpe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7.jpe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22.jpe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21.jpe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24.jpe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23.jpe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KOJENECKÉ OBDOBÍ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endParaRPr lang="cs-CZ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MYŠLENÍ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i="1" u="sng" dirty="0"/>
              <a:t>Fáze primární kruhové reakce (od 1 do 4 měsíců)</a:t>
            </a:r>
            <a:endParaRPr lang="cs-CZ" dirty="0"/>
          </a:p>
          <a:p>
            <a:pPr lvl="1"/>
            <a:r>
              <a:rPr lang="cs-CZ" dirty="0"/>
              <a:t>z radosti, bez cíle</a:t>
            </a:r>
          </a:p>
          <a:p>
            <a:r>
              <a:rPr lang="cs-CZ" b="1" i="1" u="sng" dirty="0"/>
              <a:t>Fáze sekundární kruhové reakce (od 4 do 8 měsíců)</a:t>
            </a:r>
            <a:endParaRPr lang="cs-CZ" dirty="0"/>
          </a:p>
          <a:p>
            <a:pPr lvl="1"/>
            <a:r>
              <a:rPr lang="cs-CZ" dirty="0"/>
              <a:t>činnost prostředkem k cílům + trvalost podnětů</a:t>
            </a:r>
          </a:p>
          <a:p>
            <a:r>
              <a:rPr lang="cs-CZ" b="1" i="1" u="sng" dirty="0"/>
              <a:t>Fáze kombinované sekundární kruhové reakce (od 8 do 12 měsíců)</a:t>
            </a:r>
            <a:endParaRPr lang="cs-CZ" dirty="0"/>
          </a:p>
          <a:p>
            <a:pPr lvl="1"/>
            <a:r>
              <a:rPr lang="cs-CZ" dirty="0"/>
              <a:t>cíl stanovit </a:t>
            </a:r>
          </a:p>
          <a:p>
            <a:pPr lvl="1"/>
            <a:r>
              <a:rPr lang="cs-CZ" dirty="0"/>
              <a:t>trvalost předmětů v čase.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346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ŘEČ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Allport</a:t>
            </a:r>
            <a:r>
              <a:rPr lang="cs-CZ" dirty="0"/>
              <a:t>: cirkulární reflex</a:t>
            </a:r>
          </a:p>
          <a:p>
            <a:r>
              <a:rPr lang="cs-CZ" dirty="0"/>
              <a:t>STADIUM PŘEDŘEČOVÝCH HLASOVÝCH PROJEVŮ</a:t>
            </a:r>
          </a:p>
          <a:p>
            <a:pPr lvl="1"/>
            <a:r>
              <a:rPr lang="cs-CZ" dirty="0"/>
              <a:t>Vokalizace, broukání (3), žvatlání (6-8)</a:t>
            </a:r>
          </a:p>
          <a:p>
            <a:r>
              <a:rPr lang="cs-CZ" dirty="0"/>
              <a:t>STADIUM POROZUMĚNÍ SLOV</a:t>
            </a:r>
          </a:p>
          <a:p>
            <a:pPr lvl="1"/>
            <a:r>
              <a:rPr lang="cs-CZ" dirty="0"/>
              <a:t>Otočení (4-5), zápor, jméno (7), slovní hříčky (9-10)</a:t>
            </a:r>
          </a:p>
          <a:p>
            <a:r>
              <a:rPr lang="cs-CZ" dirty="0"/>
              <a:t>STADIUM TVOŘENÍ SLOV</a:t>
            </a:r>
          </a:p>
          <a:p>
            <a:pPr lvl="1"/>
            <a:r>
              <a:rPr lang="cs-CZ" dirty="0" err="1"/>
              <a:t>Holofráze</a:t>
            </a:r>
            <a:endParaRPr lang="cs-CZ" dirty="0"/>
          </a:p>
          <a:p>
            <a:pPr lvl="1"/>
            <a:r>
              <a:rPr lang="cs-CZ" dirty="0"/>
              <a:t>Dětský žargon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346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SOCIALIZACE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55576" y="1268760"/>
            <a:ext cx="8077200" cy="429736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intuitivní rodičovské chování</a:t>
            </a:r>
          </a:p>
          <a:p>
            <a:r>
              <a:rPr lang="cs-CZ" dirty="0"/>
              <a:t>2m úsměv, 3m sociální (hlasitý)</a:t>
            </a:r>
          </a:p>
          <a:p>
            <a:r>
              <a:rPr lang="cs-CZ" dirty="0"/>
              <a:t>3-6 jednoduché sociální hry</a:t>
            </a:r>
          </a:p>
          <a:p>
            <a:r>
              <a:rPr lang="cs-CZ" dirty="0"/>
              <a:t>od 6. známé a neznámé lidi, </a:t>
            </a:r>
          </a:p>
          <a:p>
            <a:r>
              <a:rPr lang="cs-CZ" dirty="0"/>
              <a:t>v 7. a 8. měsíci se objevuje strach z cizích lidí a neznámých situací</a:t>
            </a:r>
          </a:p>
          <a:p>
            <a:pPr lvl="1"/>
            <a:r>
              <a:rPr lang="cs-CZ" dirty="0"/>
              <a:t>Kojenec od 7. měsíce začíná reagovat na odloučení od matky odporem a v její nepřítomnosti ji hledá. </a:t>
            </a:r>
          </a:p>
          <a:p>
            <a:pPr lvl="1"/>
            <a:r>
              <a:rPr lang="cs-CZ" dirty="0"/>
              <a:t>12m tzv. připoutání – sklon dítěte k vyhledávání blízkosti určitých lidí spojený s pocitem větší jistoty v jejich blízkosti. </a:t>
            </a:r>
          </a:p>
          <a:p>
            <a:pPr lvl="1"/>
            <a:endParaRPr lang="cs-CZ" dirty="0">
              <a:hlinkClick r:id="rId6"/>
            </a:endParaRPr>
          </a:p>
          <a:p>
            <a:pPr lvl="1"/>
            <a:endParaRPr lang="cs-CZ" dirty="0">
              <a:hlinkClick r:id="rId6"/>
            </a:endParaRPr>
          </a:p>
          <a:p>
            <a:pPr marL="457200" lvl="1" indent="0">
              <a:buNone/>
            </a:pPr>
            <a:r>
              <a:rPr lang="cs-CZ" dirty="0">
                <a:hlinkClick r:id="rId6"/>
              </a:rPr>
              <a:t>http://www.youtube.com/watch?v=rLfLHcWQ1RY</a:t>
            </a:r>
            <a:endParaRPr lang="cs-CZ" dirty="0"/>
          </a:p>
        </p:txBody>
      </p:sp>
      <p:pic>
        <p:nvPicPr>
          <p:cNvPr id="4" name="Picture 2" descr="Kojenci si dokážou zapamatovat jen dobré věci, prokázala studie - Flowee">
            <a:extLst>
              <a:ext uri="{FF2B5EF4-FFF2-40B4-BE49-F238E27FC236}">
                <a16:creationId xmlns:a16="http://schemas.microsoft.com/office/drawing/2014/main" id="{B7CB21E4-638D-4B65-9A49-AAFFE7A42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376" y="188640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o si děti pamatují z prvních měsíců života? Vědci to už vědí – a je to  skvělé! | Prima Zoom">
            <a:extLst>
              <a:ext uri="{FF2B5EF4-FFF2-40B4-BE49-F238E27FC236}">
                <a16:creationId xmlns:a16="http://schemas.microsoft.com/office/drawing/2014/main" id="{3A312A17-C785-4C32-89F0-E78B02A61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069160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175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EMOCE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55576" y="1268760"/>
            <a:ext cx="8077200" cy="4297363"/>
          </a:xfrm>
        </p:spPr>
        <p:txBody>
          <a:bodyPr>
            <a:normAutofit/>
          </a:bodyPr>
          <a:lstStyle/>
          <a:p>
            <a:r>
              <a:rPr lang="cs-CZ" dirty="0"/>
              <a:t>Radost</a:t>
            </a:r>
          </a:p>
          <a:p>
            <a:r>
              <a:rPr lang="cs-CZ" dirty="0"/>
              <a:t>Spokojenost</a:t>
            </a:r>
          </a:p>
          <a:p>
            <a:r>
              <a:rPr lang="cs-CZ" dirty="0"/>
              <a:t>Dobrá nálada</a:t>
            </a:r>
          </a:p>
          <a:p>
            <a:r>
              <a:rPr lang="cs-CZ" dirty="0"/>
              <a:t>Lítost 6m</a:t>
            </a:r>
          </a:p>
          <a:p>
            <a:r>
              <a:rPr lang="cs-CZ" dirty="0"/>
              <a:t>Strach 6m</a:t>
            </a:r>
          </a:p>
          <a:p>
            <a:r>
              <a:rPr lang="cs-CZ" dirty="0"/>
              <a:t>Hněv</a:t>
            </a:r>
          </a:p>
          <a:p>
            <a:r>
              <a:rPr lang="cs-CZ" dirty="0"/>
              <a:t>Žárlivost 9-12</a:t>
            </a:r>
          </a:p>
        </p:txBody>
      </p:sp>
      <p:pic>
        <p:nvPicPr>
          <p:cNvPr id="8194" name="Picture 2" descr="Jak a kdy se dítě učí jíst samo? - Babybio">
            <a:extLst>
              <a:ext uri="{FF2B5EF4-FFF2-40B4-BE49-F238E27FC236}">
                <a16:creationId xmlns:a16="http://schemas.microsoft.com/office/drawing/2014/main" id="{91C4651B-8E07-4371-A1A2-FF1E9A455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764704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Jak učit kojence řeč? » Medixa.org">
            <a:extLst>
              <a:ext uri="{FF2B5EF4-FFF2-40B4-BE49-F238E27FC236}">
                <a16:creationId xmlns:a16="http://schemas.microsoft.com/office/drawing/2014/main" id="{A9B250C0-06B6-452B-9720-918D297F5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83235"/>
            <a:ext cx="3124200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Jak učit miminko mluvit | JakNaDite.cz">
            <a:extLst>
              <a:ext uri="{FF2B5EF4-FFF2-40B4-BE49-F238E27FC236}">
                <a16:creationId xmlns:a16="http://schemas.microsoft.com/office/drawing/2014/main" id="{B034CE33-1C8C-4D5E-8E53-3572EDB08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423" y="4718323"/>
            <a:ext cx="28003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Dětský pláč... řeč, které ne-rozumíme?! - VašeDěti.cz">
            <a:extLst>
              <a:ext uri="{FF2B5EF4-FFF2-40B4-BE49-F238E27FC236}">
                <a16:creationId xmlns:a16="http://schemas.microsoft.com/office/drawing/2014/main" id="{577E7F0D-82E0-44A1-81E8-4FE7C2F24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532710"/>
            <a:ext cx="1944216" cy="129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873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8954"/>
            <a:ext cx="8550596" cy="5896349"/>
          </a:xfrm>
        </p:spPr>
      </p:pic>
    </p:spTree>
    <p:extLst>
      <p:ext uri="{BB962C8B-B14F-4D97-AF65-F5344CB8AC3E}">
        <p14:creationId xmlns:p14="http://schemas.microsoft.com/office/powerpoint/2010/main" val="1925960488"/>
      </p:ext>
    </p:extLst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TEORETICKÉ VYMEZENÍ OBDOBÍ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/>
              <a:t>FREUD: stádium orální</a:t>
            </a:r>
          </a:p>
          <a:p>
            <a:r>
              <a:rPr lang="cs-CZ" dirty="0"/>
              <a:t>ERIKSON: 1. věk důvěra x nedůvěra , naděje, tzv. receptivní fáze (otevřenost k podnětům)</a:t>
            </a:r>
          </a:p>
          <a:p>
            <a:r>
              <a:rPr lang="cs-CZ" dirty="0"/>
              <a:t>PIAGET: fáze senzomotorické inteligence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SOMATICKÉ ZNAKY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/>
          <a:p>
            <a:r>
              <a:rPr lang="cs-CZ" dirty="0"/>
              <a:t>Výška, váha (10kg/76 cm)</a:t>
            </a:r>
          </a:p>
          <a:p>
            <a:r>
              <a:rPr lang="cs-CZ" dirty="0"/>
              <a:t>Hlava (1/4 </a:t>
            </a:r>
            <a:r>
              <a:rPr lang="cs-CZ" dirty="0" err="1"/>
              <a:t>dosp</a:t>
            </a:r>
            <a:r>
              <a:rPr lang="cs-CZ" dirty="0"/>
              <a:t>. 1/8)</a:t>
            </a:r>
          </a:p>
          <a:p>
            <a:r>
              <a:rPr lang="cs-CZ" dirty="0"/>
              <a:t>Mozek</a:t>
            </a:r>
          </a:p>
          <a:p>
            <a:r>
              <a:rPr lang="cs-CZ" dirty="0"/>
              <a:t>Nervová soustava</a:t>
            </a:r>
          </a:p>
          <a:p>
            <a:r>
              <a:rPr lang="cs-CZ" dirty="0"/>
              <a:t>Mléčný chrup</a:t>
            </a:r>
          </a:p>
          <a:p>
            <a:r>
              <a:rPr lang="cs-CZ" dirty="0"/>
              <a:t>Trávicí soustava</a:t>
            </a:r>
          </a:p>
          <a:p>
            <a:r>
              <a:rPr lang="cs-CZ" dirty="0"/>
              <a:t>Zakřivení páteře</a:t>
            </a:r>
          </a:p>
          <a:p>
            <a:endParaRPr lang="cs-CZ" dirty="0"/>
          </a:p>
        </p:txBody>
      </p:sp>
      <p:pic>
        <p:nvPicPr>
          <p:cNvPr id="1028" name="Picture 4" descr="http://www.vanickovani.cz/wp-content/uploads/2015/01/4b-v%C3%BDvoj-zak%C5%99iven%C3%AD-p%C3%A1te%C5%99e-1024x557.jpg">
            <a:extLst>
              <a:ext uri="{FF2B5EF4-FFF2-40B4-BE49-F238E27FC236}">
                <a16:creationId xmlns:a16="http://schemas.microsoft.com/office/drawing/2014/main" id="{A95D7026-58CB-4837-BA8E-3C836C0CD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897331"/>
            <a:ext cx="4346668" cy="236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ARNOLD GESELL</a:t>
            </a:r>
            <a:br>
              <a:rPr lang="cs-CZ" dirty="0"/>
            </a:br>
            <a:r>
              <a:rPr lang="cs-CZ" sz="3100" dirty="0"/>
              <a:t>3 ZÁKLADNÍ zákonitosti psychomotorického vývoje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Cefalokaudální</a:t>
            </a:r>
            <a:endParaRPr lang="cs-CZ" dirty="0"/>
          </a:p>
          <a:p>
            <a:r>
              <a:rPr lang="cs-CZ" b="1" dirty="0" err="1"/>
              <a:t>Proximodistální</a:t>
            </a:r>
            <a:r>
              <a:rPr lang="cs-CZ" b="1" dirty="0"/>
              <a:t> </a:t>
            </a:r>
          </a:p>
          <a:p>
            <a:r>
              <a:rPr lang="cs-CZ" b="1" dirty="0" err="1"/>
              <a:t>Ulnoradiální</a:t>
            </a:r>
            <a:endParaRPr lang="cs-CZ" dirty="0"/>
          </a:p>
          <a:p>
            <a:pPr lvl="0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4AB2963-E4B4-4BE8-BD17-7E45C8B3FF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3968" y="1596413"/>
            <a:ext cx="3219450" cy="34575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346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DD64B-180B-4E0F-976B-9E5CDCF9F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HRUBÁ MOTORIKA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22556D-92AE-401B-AA43-A18DF2D49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Poloha na zádech</a:t>
            </a:r>
          </a:p>
          <a:p>
            <a:r>
              <a:rPr lang="cs-CZ" dirty="0"/>
              <a:t>Poloha na bříšku</a:t>
            </a:r>
          </a:p>
          <a:p>
            <a:r>
              <a:rPr lang="cs-CZ" dirty="0"/>
              <a:t>Lezení</a:t>
            </a:r>
          </a:p>
          <a:p>
            <a:r>
              <a:rPr lang="cs-CZ" dirty="0"/>
              <a:t>Sezení</a:t>
            </a:r>
          </a:p>
          <a:p>
            <a:r>
              <a:rPr lang="cs-CZ" dirty="0"/>
              <a:t>Stoj</a:t>
            </a:r>
          </a:p>
          <a:p>
            <a:r>
              <a:rPr lang="cs-CZ" dirty="0"/>
              <a:t>chůze</a:t>
            </a:r>
          </a:p>
          <a:p>
            <a:endParaRPr lang="cs-CZ" dirty="0"/>
          </a:p>
        </p:txBody>
      </p:sp>
      <p:pic>
        <p:nvPicPr>
          <p:cNvPr id="2050" name="Picture 2" descr="10 kroků jak naučit dítě lezení (8–12 měsíců) | Eva Kiedroňová">
            <a:extLst>
              <a:ext uri="{FF2B5EF4-FFF2-40B4-BE49-F238E27FC236}">
                <a16:creationId xmlns:a16="http://schemas.microsoft.com/office/drawing/2014/main" id="{54AB7F66-DFB6-4F3F-B599-3DC0EA423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386" y="3397619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ak stimulovat dítě k lezení, když ne a ne začít? - MotherClub.cz">
            <a:extLst>
              <a:ext uri="{FF2B5EF4-FFF2-40B4-BE49-F238E27FC236}">
                <a16:creationId xmlns:a16="http://schemas.microsoft.com/office/drawing/2014/main" id="{2918618E-5883-46CA-BA5A-38B9B959E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8119"/>
            <a:ext cx="1763688" cy="117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Motorický vývoj dítěte - Modrý koník">
            <a:extLst>
              <a:ext uri="{FF2B5EF4-FFF2-40B4-BE49-F238E27FC236}">
                <a16:creationId xmlns:a16="http://schemas.microsoft.com/office/drawing/2014/main" id="{F47E0627-9D4F-4230-9BDB-57DE44340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844" y="1713376"/>
            <a:ext cx="1816199" cy="133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Leze po čtyřech v 6 měsících, stoupá si s oporou na nohy - Modrý koník">
            <a:extLst>
              <a:ext uri="{FF2B5EF4-FFF2-40B4-BE49-F238E27FC236}">
                <a16:creationId xmlns:a16="http://schemas.microsoft.com/office/drawing/2014/main" id="{29A594E0-1ECB-48E3-94F7-F06892D00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527" y="768256"/>
            <a:ext cx="1415855" cy="189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geckogogo# - #polodupačky#protiskluz">
            <a:extLst>
              <a:ext uri="{FF2B5EF4-FFF2-40B4-BE49-F238E27FC236}">
                <a16:creationId xmlns:a16="http://schemas.microsoft.com/office/drawing/2014/main" id="{19758DAC-DC86-417B-98E2-EB6508FED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154" y="3284984"/>
            <a:ext cx="1456232" cy="1456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Lezení tváří v tvář: lezení pro začátečníky">
            <a:extLst>
              <a:ext uri="{FF2B5EF4-FFF2-40B4-BE49-F238E27FC236}">
                <a16:creationId xmlns:a16="http://schemas.microsoft.com/office/drawing/2014/main" id="{B36FEF53-B4B0-485A-8997-1CFC7B769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817" y="2952916"/>
            <a:ext cx="2116069" cy="133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Motorický vývoj dítěte - Modrý koník">
            <a:extLst>
              <a:ext uri="{FF2B5EF4-FFF2-40B4-BE49-F238E27FC236}">
                <a16:creationId xmlns:a16="http://schemas.microsoft.com/office/drawing/2014/main" id="{8FEE254C-E4B7-42A6-BEFA-410E1C506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1" y="5235818"/>
            <a:ext cx="338137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VIDEO: Jak malým dětem pomáhat se sedem, lezením a chůzí? | Supermámy">
            <a:extLst>
              <a:ext uri="{FF2B5EF4-FFF2-40B4-BE49-F238E27FC236}">
                <a16:creationId xmlns:a16="http://schemas.microsoft.com/office/drawing/2014/main" id="{90F9BF42-45B4-4A88-A05D-6B3301D0F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915" y="4721139"/>
            <a:ext cx="1677003" cy="133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Zahoďte tabulky a vyčkejte, až se dítě posadí samo. Vyplatí se to! –  Maminka.cz">
            <a:extLst>
              <a:ext uri="{FF2B5EF4-FFF2-40B4-BE49-F238E27FC236}">
                <a16:creationId xmlns:a16="http://schemas.microsoft.com/office/drawing/2014/main" id="{66C923AF-3A62-4078-978B-AB3C6D96F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284" y="5205088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403986"/>
      </p:ext>
    </p:extLst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JEMNÁ MOTORIKA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6T – fixace houpání</a:t>
            </a:r>
          </a:p>
          <a:p>
            <a:r>
              <a:rPr lang="cs-CZ" dirty="0"/>
              <a:t>3m chrastítko</a:t>
            </a:r>
          </a:p>
          <a:p>
            <a:r>
              <a:rPr lang="cs-CZ" dirty="0"/>
              <a:t>4m aktivně oběma rukama, třese</a:t>
            </a:r>
          </a:p>
          <a:p>
            <a:r>
              <a:rPr lang="cs-CZ" dirty="0"/>
              <a:t>6m tzv. hrabavý, </a:t>
            </a:r>
            <a:r>
              <a:rPr lang="cs-CZ" b="1" dirty="0"/>
              <a:t>dlaňový úchop </a:t>
            </a:r>
            <a:endParaRPr lang="cs-CZ" dirty="0"/>
          </a:p>
          <a:p>
            <a:r>
              <a:rPr lang="cs-CZ" b="1" dirty="0"/>
              <a:t>7m </a:t>
            </a:r>
            <a:r>
              <a:rPr lang="cs-CZ" dirty="0"/>
              <a:t>uchopuje </a:t>
            </a:r>
            <a:r>
              <a:rPr lang="cs-CZ" b="1" dirty="0"/>
              <a:t>nadhmatem </a:t>
            </a:r>
            <a:r>
              <a:rPr lang="cs-CZ" dirty="0"/>
              <a:t>mezi napjatý palec a ukazováček, z jedné ručky do druhé.</a:t>
            </a:r>
          </a:p>
          <a:p>
            <a:r>
              <a:rPr lang="cs-CZ" dirty="0"/>
              <a:t>12m kostkami o sebe a postaví na sebe dvě kostky</a:t>
            </a:r>
          </a:p>
          <a:p>
            <a:r>
              <a:rPr lang="cs-CZ" dirty="0"/>
              <a:t>15 m pouštění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 descr="Bezplenková metoda: Proč o ní uvažovat? - MotherClub.cz">
            <a:extLst>
              <a:ext uri="{FF2B5EF4-FFF2-40B4-BE49-F238E27FC236}">
                <a16:creationId xmlns:a16="http://schemas.microsoft.com/office/drawing/2014/main" id="{E9081308-0CD1-4A5A-952C-055142E53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207" y="404664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reslení a malování – perfektní zábava pro malé i velké | Agátin svět">
            <a:extLst>
              <a:ext uri="{FF2B5EF4-FFF2-40B4-BE49-F238E27FC236}">
                <a16:creationId xmlns:a16="http://schemas.microsoft.com/office/drawing/2014/main" id="{29BC7BD6-A873-48DB-AEA6-7CB89678C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116282"/>
            <a:ext cx="1735554" cy="115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9 věcí, které doopravdy potěší nejmenší děti | Supermámy">
            <a:extLst>
              <a:ext uri="{FF2B5EF4-FFF2-40B4-BE49-F238E27FC236}">
                <a16:creationId xmlns:a16="http://schemas.microsoft.com/office/drawing/2014/main" id="{CA80F16A-6B68-40A9-AFAA-C115F61A4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25" y="4941168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Růst a vývoj dítěte - 5. měsíc » Pro-miminka.cz">
            <a:extLst>
              <a:ext uri="{FF2B5EF4-FFF2-40B4-BE49-F238E27FC236}">
                <a16:creationId xmlns:a16="http://schemas.microsoft.com/office/drawing/2014/main" id="{548460AA-18BD-4D10-B66B-C948C6138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845918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111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VNÍMÁNÍ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ZRAKOVÉ VNÍMÁNÍ</a:t>
            </a:r>
          </a:p>
          <a:p>
            <a:r>
              <a:rPr lang="cs-CZ" dirty="0"/>
              <a:t>2m centrální část sítnice</a:t>
            </a:r>
          </a:p>
          <a:p>
            <a:r>
              <a:rPr lang="cs-CZ" dirty="0"/>
              <a:t>3m periferní vidění (12 – 50 cm, až na 1 metr)</a:t>
            </a:r>
          </a:p>
          <a:p>
            <a:r>
              <a:rPr lang="cs-CZ" dirty="0"/>
              <a:t>BARVOCIT (zelená, červená, 2 – 3 m základní barvy)</a:t>
            </a:r>
          </a:p>
          <a:p>
            <a:r>
              <a:rPr lang="cs-CZ" dirty="0"/>
              <a:t>VNÍMÁNÍ POHYBU</a:t>
            </a:r>
          </a:p>
          <a:p>
            <a:pPr lvl="1"/>
            <a:r>
              <a:rPr lang="cs-CZ" dirty="0"/>
              <a:t>4m pohyb </a:t>
            </a:r>
            <a:r>
              <a:rPr lang="cs-CZ" dirty="0" err="1"/>
              <a:t>hlava+oči</a:t>
            </a:r>
            <a:endParaRPr lang="cs-CZ" dirty="0"/>
          </a:p>
          <a:p>
            <a:pPr lvl="1"/>
            <a:r>
              <a:rPr lang="cs-CZ" dirty="0"/>
              <a:t>5-6 m i trup </a:t>
            </a:r>
          </a:p>
          <a:p>
            <a:pPr lvl="1"/>
            <a:r>
              <a:rPr lang="cs-CZ" dirty="0"/>
              <a:t>Plošné vnímání přechází kolem 9. měsíce do třetího rozměru do hloubky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SLUCHOVÉ VNÍMÁNÍ</a:t>
            </a:r>
          </a:p>
          <a:p>
            <a:r>
              <a:rPr lang="cs-CZ" dirty="0"/>
              <a:t>2m vyhasínání reflexů</a:t>
            </a:r>
          </a:p>
          <a:p>
            <a:r>
              <a:rPr lang="cs-CZ" dirty="0"/>
              <a:t>3-4 m směr zvuku </a:t>
            </a:r>
          </a:p>
          <a:p>
            <a:r>
              <a:rPr lang="cs-CZ" dirty="0"/>
              <a:t>7m vzdálenější zdroj</a:t>
            </a:r>
            <a:endParaRPr lang="cs-CZ" b="1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 descr="Stimulační I-Q kostka pro rozvoj kojenců | Společnost pro ranou péči,  pobočka České Budějovice">
            <a:extLst>
              <a:ext uri="{FF2B5EF4-FFF2-40B4-BE49-F238E27FC236}">
                <a16:creationId xmlns:a16="http://schemas.microsoft.com/office/drawing/2014/main" id="{115FF8D9-2E55-4AA4-AD6B-5D876205B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9632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Jak mluvit na miminko. Správná komunikace podpoří vývoj řeči a schopnost  učit se nové věci - MotherClub.cz">
            <a:extLst>
              <a:ext uri="{FF2B5EF4-FFF2-40B4-BE49-F238E27FC236}">
                <a16:creationId xmlns:a16="http://schemas.microsoft.com/office/drawing/2014/main" id="{FB3AC42B-25A8-430D-B93E-3D179A818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280" y="4365104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346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pozornost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827584" y="1124744"/>
            <a:ext cx="8077200" cy="42973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Vývoj pozornosti dle Vágnerová:</a:t>
            </a:r>
          </a:p>
          <a:p>
            <a:pPr lvl="1"/>
            <a:r>
              <a:rPr lang="cs-CZ" b="1" dirty="0"/>
              <a:t>Primární pozornostní systém</a:t>
            </a:r>
            <a:r>
              <a:rPr lang="cs-CZ" dirty="0"/>
              <a:t> </a:t>
            </a:r>
          </a:p>
          <a:p>
            <a:pPr lvl="1"/>
            <a:r>
              <a:rPr lang="cs-CZ" b="1" dirty="0"/>
              <a:t>Sekundární pozornostní systém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r>
              <a:rPr lang="cs-CZ" sz="6700" b="1" dirty="0"/>
              <a:t>Paměť </a:t>
            </a:r>
            <a:endParaRPr lang="cs-CZ" sz="6700" dirty="0"/>
          </a:p>
          <a:p>
            <a:r>
              <a:rPr lang="cs-CZ" dirty="0"/>
              <a:t>Implicitní</a:t>
            </a:r>
          </a:p>
          <a:p>
            <a:r>
              <a:rPr lang="cs-CZ" dirty="0"/>
              <a:t>Explicitní deklarativní</a:t>
            </a:r>
          </a:p>
          <a:p>
            <a:r>
              <a:rPr lang="cs-CZ" dirty="0" err="1"/>
              <a:t>rekognice</a:t>
            </a:r>
            <a:endParaRPr lang="cs-CZ" dirty="0"/>
          </a:p>
        </p:txBody>
      </p:sp>
      <p:pic>
        <p:nvPicPr>
          <p:cNvPr id="7170" name="Picture 2" descr="10 tipů, které vám usnadní výchovu dětí - Magazín - Weleda">
            <a:extLst>
              <a:ext uri="{FF2B5EF4-FFF2-40B4-BE49-F238E27FC236}">
                <a16:creationId xmlns:a16="http://schemas.microsoft.com/office/drawing/2014/main" id="{879507DD-16D1-4283-8C34-F94189DE9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916" y="260355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Dítě a zvíře v domácnosti. Je to problém? | Dětský obchod Babyplace.cz">
            <a:extLst>
              <a:ext uri="{FF2B5EF4-FFF2-40B4-BE49-F238E27FC236}">
                <a16:creationId xmlns:a16="http://schemas.microsoft.com/office/drawing/2014/main" id="{D84F0BFA-8F6F-459B-928D-F2D70612C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004593"/>
            <a:ext cx="31337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176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2EFA7-7316-4909-A140-F90E82062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2FC6B8-C3BE-4457-8092-E0BD5C56D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Podnět – reakce</a:t>
            </a:r>
          </a:p>
          <a:p>
            <a:r>
              <a:rPr lang="cs-CZ" dirty="0"/>
              <a:t>Habituace</a:t>
            </a:r>
          </a:p>
          <a:p>
            <a:r>
              <a:rPr lang="cs-CZ" dirty="0"/>
              <a:t>Operantní podmiňování (3m)</a:t>
            </a:r>
          </a:p>
          <a:p>
            <a:r>
              <a:rPr lang="cs-CZ" dirty="0"/>
              <a:t>nápodoba</a:t>
            </a:r>
          </a:p>
        </p:txBody>
      </p:sp>
      <p:pic>
        <p:nvPicPr>
          <p:cNvPr id="5" name="Picture 4" descr="Jak podpořit vývoj dítěte od 0-6 měsíců | KASA.cz">
            <a:extLst>
              <a:ext uri="{FF2B5EF4-FFF2-40B4-BE49-F238E27FC236}">
                <a16:creationId xmlns:a16="http://schemas.microsoft.com/office/drawing/2014/main" id="{6FFF4D82-F361-4BCC-9CE0-C7F23F66F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013176"/>
            <a:ext cx="351472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Již nemluvňata můžeme učit samostatnosti - Novinky.cz">
            <a:extLst>
              <a:ext uri="{FF2B5EF4-FFF2-40B4-BE49-F238E27FC236}">
                <a16:creationId xmlns:a16="http://schemas.microsoft.com/office/drawing/2014/main" id="{E7DE757C-759A-44AD-BB5C-C42748B92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676" y="61253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Děti se učí mluvit od mámy, ale slovní zásobu získávají od táty - Flowee">
            <a:extLst>
              <a:ext uri="{FF2B5EF4-FFF2-40B4-BE49-F238E27FC236}">
                <a16:creationId xmlns:a16="http://schemas.microsoft.com/office/drawing/2014/main" id="{81954323-E9E5-4485-8F90-D81AB6EA0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355442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Breptání, koktání... Jak se bránit vadám řěči? - Babyweb.cz">
            <a:extLst>
              <a:ext uri="{FF2B5EF4-FFF2-40B4-BE49-F238E27FC236}">
                <a16:creationId xmlns:a16="http://schemas.microsoft.com/office/drawing/2014/main" id="{C2A18A31-1B67-4B6D-B77A-A95A836F5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315" y="2746179"/>
            <a:ext cx="26289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227492"/>
      </p:ext>
    </p:extLst>
  </p:cSld>
  <p:clrMapOvr>
    <a:masterClrMapping/>
  </p:clrMapOvr>
  <p:transition spd="slow"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1141</Words>
  <Application>Microsoft Office PowerPoint</Application>
  <PresentationFormat>Předvádění na obrazovce (4:3)</PresentationFormat>
  <Paragraphs>163</Paragraphs>
  <Slides>14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Georgia</vt:lpstr>
      <vt:lpstr>Školení</vt:lpstr>
      <vt:lpstr>KOJENECKÉ OBDOBÍ</vt:lpstr>
      <vt:lpstr>TEORETICKÉ VYMEZENÍ OBDOBÍ</vt:lpstr>
      <vt:lpstr>SOMATICKÉ ZNAKY</vt:lpstr>
      <vt:lpstr>ARNOLD GESELL 3 ZÁKLADNÍ zákonitosti psychomotorického vývoje</vt:lpstr>
      <vt:lpstr>HRUBÁ MOTORIKA</vt:lpstr>
      <vt:lpstr>JEMNÁ MOTORIKA</vt:lpstr>
      <vt:lpstr>VNÍMÁNÍ</vt:lpstr>
      <vt:lpstr>pozornost</vt:lpstr>
      <vt:lpstr>učení</vt:lpstr>
      <vt:lpstr>MYŠLENÍ</vt:lpstr>
      <vt:lpstr>ŘEČ</vt:lpstr>
      <vt:lpstr>SOCIALIZACE</vt:lpstr>
      <vt:lpstr>EMOCE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2013-10-29T19:00:44Z</dcterms:created>
  <dcterms:modified xsi:type="dcterms:W3CDTF">2021-03-16T20:24:49Z</dcterms:modified>
</cp:coreProperties>
</file>