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6329E7C7-307C-4CDE-B288-D90F692653AF}" type="datetimeFigureOut">
              <a:rPr lang="cs-CZ" smtClean="0"/>
              <a:t>05.05.2018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76EC3FCE-9AB4-4D9B-89F6-F790588E6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986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E7C7-307C-4CDE-B288-D90F692653AF}" type="datetimeFigureOut">
              <a:rPr lang="cs-CZ" smtClean="0"/>
              <a:t>05.05.2018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3FCE-9AB4-4D9B-89F6-F790588E6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42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E7C7-307C-4CDE-B288-D90F692653AF}" type="datetimeFigureOut">
              <a:rPr lang="cs-CZ" smtClean="0"/>
              <a:t>05.05.2018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3FCE-9AB4-4D9B-89F6-F790588E6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52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E7C7-307C-4CDE-B288-D90F692653AF}" type="datetimeFigureOut">
              <a:rPr lang="cs-CZ" smtClean="0"/>
              <a:t>05.05.2018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3FCE-9AB4-4D9B-89F6-F790588E6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517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E7C7-307C-4CDE-B288-D90F692653AF}" type="datetimeFigureOut">
              <a:rPr lang="cs-CZ" smtClean="0"/>
              <a:t>05.05.2018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3FCE-9AB4-4D9B-89F6-F790588E6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6712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E7C7-307C-4CDE-B288-D90F692653AF}" type="datetimeFigureOut">
              <a:rPr lang="cs-CZ" smtClean="0"/>
              <a:t>05.05.2018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3FCE-9AB4-4D9B-89F6-F790588E6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64755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E7C7-307C-4CDE-B288-D90F692653AF}" type="datetimeFigureOut">
              <a:rPr lang="cs-CZ" smtClean="0"/>
              <a:t>05.05.2018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3FCE-9AB4-4D9B-89F6-F790588E6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5358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E7C7-307C-4CDE-B288-D90F692653AF}" type="datetimeFigureOut">
              <a:rPr lang="cs-CZ" smtClean="0"/>
              <a:t>05.05.2018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3FCE-9AB4-4D9B-89F6-F790588E6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3119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E7C7-307C-4CDE-B288-D90F692653AF}" type="datetimeFigureOut">
              <a:rPr lang="cs-CZ" smtClean="0"/>
              <a:t>05.05.2018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3FCE-9AB4-4D9B-89F6-F790588E6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651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E7C7-307C-4CDE-B288-D90F692653AF}" type="datetimeFigureOut">
              <a:rPr lang="cs-CZ" smtClean="0"/>
              <a:t>05.05.2018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3FCE-9AB4-4D9B-89F6-F790588E6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228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E7C7-307C-4CDE-B288-D90F692653AF}" type="datetimeFigureOut">
              <a:rPr lang="cs-CZ" smtClean="0"/>
              <a:t>05.05.2018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3FCE-9AB4-4D9B-89F6-F790588E6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82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E7C7-307C-4CDE-B288-D90F692653AF}" type="datetimeFigureOut">
              <a:rPr lang="cs-CZ" smtClean="0"/>
              <a:t>05.05.2018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3FCE-9AB4-4D9B-89F6-F790588E6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820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E7C7-307C-4CDE-B288-D90F692653AF}" type="datetimeFigureOut">
              <a:rPr lang="cs-CZ" smtClean="0"/>
              <a:t>05.05.2018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3FCE-9AB4-4D9B-89F6-F790588E6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366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E7C7-307C-4CDE-B288-D90F692653AF}" type="datetimeFigureOut">
              <a:rPr lang="cs-CZ" smtClean="0"/>
              <a:t>05.05.2018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3FCE-9AB4-4D9B-89F6-F790588E6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644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E7C7-307C-4CDE-B288-D90F692653AF}" type="datetimeFigureOut">
              <a:rPr lang="cs-CZ" smtClean="0"/>
              <a:t>05.05.2018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3FCE-9AB4-4D9B-89F6-F790588E6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940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E7C7-307C-4CDE-B288-D90F692653AF}" type="datetimeFigureOut">
              <a:rPr lang="cs-CZ" smtClean="0"/>
              <a:t>05.05.2018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3FCE-9AB4-4D9B-89F6-F790588E6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877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E7C7-307C-4CDE-B288-D90F692653AF}" type="datetimeFigureOut">
              <a:rPr lang="cs-CZ" smtClean="0"/>
              <a:t>05.05.2018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3FCE-9AB4-4D9B-89F6-F790588E6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818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329E7C7-307C-4CDE-B288-D90F692653AF}" type="datetimeFigureOut">
              <a:rPr lang="cs-CZ" smtClean="0"/>
              <a:t>05.05.2018</a:t>
            </a:fld>
            <a:endParaRPr lang="cs-CZ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76EC3FCE-9AB4-4D9B-89F6-F790588E6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486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6A77A4-F69B-469F-9272-6CBA830BB2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b="1" dirty="0"/>
              <a:t>Dědické právo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F1044FD-C3FC-4FD2-9BBE-C3ECE20E9B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419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508AF01C-3862-4CD1-B538-6E681BF17014}"/>
              </a:ext>
            </a:extLst>
          </p:cNvPr>
          <p:cNvSpPr/>
          <p:nvPr/>
        </p:nvSpPr>
        <p:spPr>
          <a:xfrm>
            <a:off x="637564" y="2604464"/>
            <a:ext cx="2114026" cy="82453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Uvolněný podíl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0CC26564-EC50-4A5D-B406-D25EE901121E}"/>
              </a:ext>
            </a:extLst>
          </p:cNvPr>
          <p:cNvSpPr/>
          <p:nvPr/>
        </p:nvSpPr>
        <p:spPr>
          <a:xfrm>
            <a:off x="4261607" y="2604464"/>
            <a:ext cx="7055141" cy="82453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= podíl dědice, který nedědí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73A7FB1D-36C4-4A6A-A630-9A3DD8E859E2}"/>
              </a:ext>
            </a:extLst>
          </p:cNvPr>
          <p:cNvSpPr/>
          <p:nvPr/>
        </p:nvSpPr>
        <p:spPr>
          <a:xfrm>
            <a:off x="637564" y="3931322"/>
            <a:ext cx="2114026" cy="82453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Náhradnictví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58EA5898-9916-4A3F-864E-D1183FF53EFB}"/>
              </a:ext>
            </a:extLst>
          </p:cNvPr>
          <p:cNvSpPr/>
          <p:nvPr/>
        </p:nvSpPr>
        <p:spPr>
          <a:xfrm>
            <a:off x="4261606" y="3855821"/>
            <a:ext cx="7055141" cy="82453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= dědictví nenabude osoba, kterou povolal za dědice </a:t>
            </a:r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344F7BF7-FF05-49BE-A94C-6BB4E0BD80BF}"/>
              </a:ext>
            </a:extLst>
          </p:cNvPr>
          <p:cNvSpPr/>
          <p:nvPr/>
        </p:nvSpPr>
        <p:spPr>
          <a:xfrm>
            <a:off x="3095538" y="2835479"/>
            <a:ext cx="805343" cy="377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C59D001E-7ACE-47B8-B600-E224633ED41A}"/>
              </a:ext>
            </a:extLst>
          </p:cNvPr>
          <p:cNvSpPr/>
          <p:nvPr/>
        </p:nvSpPr>
        <p:spPr>
          <a:xfrm>
            <a:off x="3103926" y="4154838"/>
            <a:ext cx="805343" cy="377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781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943B82-F11B-4996-B502-BA69D8369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Pořizovací nezpůsobilost 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C907D37-6176-43E9-AAF2-EFCFF252D938}"/>
              </a:ext>
            </a:extLst>
          </p:cNvPr>
          <p:cNvSpPr/>
          <p:nvPr/>
        </p:nvSpPr>
        <p:spPr>
          <a:xfrm>
            <a:off x="637563" y="2604464"/>
            <a:ext cx="3061981" cy="82453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NESVÉPRÁVNÝ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98F1A69-7857-4446-B754-3BC9DF72686A}"/>
              </a:ext>
            </a:extLst>
          </p:cNvPr>
          <p:cNvSpPr/>
          <p:nvPr/>
        </p:nvSpPr>
        <p:spPr>
          <a:xfrm>
            <a:off x="6241408" y="2604464"/>
            <a:ext cx="4437777" cy="82453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15 let – bez souhlasu ZZ formou veřejné listiny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C16E726-0395-4EC1-B3DF-79F9F5CF18F5}"/>
              </a:ext>
            </a:extLst>
          </p:cNvPr>
          <p:cNvSpPr/>
          <p:nvPr/>
        </p:nvSpPr>
        <p:spPr>
          <a:xfrm>
            <a:off x="6241408" y="3839044"/>
            <a:ext cx="4437777" cy="82453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Ten, kdo byl omezen, ale uzdravil se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6278005D-BBBF-4AEB-BDAF-F2277F29BE69}"/>
              </a:ext>
            </a:extLst>
          </p:cNvPr>
          <p:cNvSpPr/>
          <p:nvPr/>
        </p:nvSpPr>
        <p:spPr>
          <a:xfrm>
            <a:off x="6241408" y="5073624"/>
            <a:ext cx="4437777" cy="82453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Ten, kdo byl omezen jen formou veřejné listiny</a:t>
            </a:r>
          </a:p>
        </p:txBody>
      </p:sp>
    </p:spTree>
    <p:extLst>
      <p:ext uri="{BB962C8B-B14F-4D97-AF65-F5344CB8AC3E}">
        <p14:creationId xmlns:p14="http://schemas.microsoft.com/office/powerpoint/2010/main" val="623540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0F7AD2-9A15-4000-870D-69A3B702C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Mylná pohnutka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51254C12-BB8E-47DC-ADE1-CC064E2375BB}"/>
              </a:ext>
            </a:extLst>
          </p:cNvPr>
          <p:cNvSpPr/>
          <p:nvPr/>
        </p:nvSpPr>
        <p:spPr>
          <a:xfrm>
            <a:off x="3464652" y="3318926"/>
            <a:ext cx="4437777" cy="82453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Způsobuje neplatnost</a:t>
            </a:r>
          </a:p>
        </p:txBody>
      </p:sp>
    </p:spTree>
    <p:extLst>
      <p:ext uri="{BB962C8B-B14F-4D97-AF65-F5344CB8AC3E}">
        <p14:creationId xmlns:p14="http://schemas.microsoft.com/office/powerpoint/2010/main" val="258299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983117-0B16-418B-8E78-EE29DA21F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Forma závěti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6349941-528B-428B-82EA-A2E4FD10F081}"/>
              </a:ext>
            </a:extLst>
          </p:cNvPr>
          <p:cNvSpPr/>
          <p:nvPr/>
        </p:nvSpPr>
        <p:spPr>
          <a:xfrm>
            <a:off x="746619" y="2604463"/>
            <a:ext cx="3523377" cy="91052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Písemná forma, ledaže úlevy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3EE20E6-CC19-47D4-9788-82DF427BF3BE}"/>
              </a:ext>
            </a:extLst>
          </p:cNvPr>
          <p:cNvSpPr/>
          <p:nvPr/>
        </p:nvSpPr>
        <p:spPr>
          <a:xfrm>
            <a:off x="6160317" y="2604463"/>
            <a:ext cx="3523377" cy="91052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Ústně – stav nebezpečí </a:t>
            </a:r>
          </a:p>
        </p:txBody>
      </p:sp>
    </p:spTree>
    <p:extLst>
      <p:ext uri="{BB962C8B-B14F-4D97-AF65-F5344CB8AC3E}">
        <p14:creationId xmlns:p14="http://schemas.microsoft.com/office/powerpoint/2010/main" val="14639798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8CFDDF-9277-419B-9AD6-846E0D4D9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Vedlejší doložky v závěti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FB967BF-AA41-4C30-9A9F-11E53CA6BE09}"/>
              </a:ext>
            </a:extLst>
          </p:cNvPr>
          <p:cNvSpPr/>
          <p:nvPr/>
        </p:nvSpPr>
        <p:spPr>
          <a:xfrm>
            <a:off x="822119" y="2604463"/>
            <a:ext cx="2734813" cy="91052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Podmínka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A63BAB5-3869-469B-BB09-3C9C9997EB1A}"/>
              </a:ext>
            </a:extLst>
          </p:cNvPr>
          <p:cNvSpPr/>
          <p:nvPr/>
        </p:nvSpPr>
        <p:spPr>
          <a:xfrm>
            <a:off x="4162337" y="2605824"/>
            <a:ext cx="2574023" cy="91052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Doložka času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8BEEF972-570C-4282-A4F3-D55C6C5A3422}"/>
              </a:ext>
            </a:extLst>
          </p:cNvPr>
          <p:cNvSpPr/>
          <p:nvPr/>
        </p:nvSpPr>
        <p:spPr>
          <a:xfrm>
            <a:off x="7348058" y="2604462"/>
            <a:ext cx="2574023" cy="91052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Příkaz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8C0B35A5-3119-452D-B163-7D04EE64FA7A}"/>
              </a:ext>
            </a:extLst>
          </p:cNvPr>
          <p:cNvSpPr/>
          <p:nvPr/>
        </p:nvSpPr>
        <p:spPr>
          <a:xfrm>
            <a:off x="822119" y="4166213"/>
            <a:ext cx="9798344" cy="91052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Obtěžuje – nepřihlíží se, uzavřít manželství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A3BCE654-F2C6-4513-BD86-89DA368BF2AC}"/>
              </a:ext>
            </a:extLst>
          </p:cNvPr>
          <p:cNvSpPr/>
          <p:nvPr/>
        </p:nvSpPr>
        <p:spPr>
          <a:xfrm>
            <a:off x="822119" y="5454818"/>
            <a:ext cx="9798344" cy="91052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Pokud je právo odsunuto, má práva poživatele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71228612-5792-45C2-BF42-AAD7D196D926}"/>
              </a:ext>
            </a:extLst>
          </p:cNvPr>
          <p:cNvSpPr/>
          <p:nvPr/>
        </p:nvSpPr>
        <p:spPr>
          <a:xfrm>
            <a:off x="7348058" y="3646885"/>
            <a:ext cx="4270694" cy="33028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Příkaz – např. zákaz zcizit pozemek</a:t>
            </a:r>
          </a:p>
        </p:txBody>
      </p:sp>
    </p:spTree>
    <p:extLst>
      <p:ext uri="{BB962C8B-B14F-4D97-AF65-F5344CB8AC3E}">
        <p14:creationId xmlns:p14="http://schemas.microsoft.com/office/powerpoint/2010/main" val="3144105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9D4611-F719-4EB8-AFDB-07359BAC0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Zrušení závěti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0805601-12BD-47E8-9E21-4DF5D3A91144}"/>
              </a:ext>
            </a:extLst>
          </p:cNvPr>
          <p:cNvSpPr/>
          <p:nvPr/>
        </p:nvSpPr>
        <p:spPr>
          <a:xfrm>
            <a:off x="1154954" y="3644698"/>
            <a:ext cx="2734813" cy="91052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Pořízení nové závěti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02064CB-C18E-4824-A1E9-3F63334A237A}"/>
              </a:ext>
            </a:extLst>
          </p:cNvPr>
          <p:cNvSpPr/>
          <p:nvPr/>
        </p:nvSpPr>
        <p:spPr>
          <a:xfrm>
            <a:off x="7087368" y="3644697"/>
            <a:ext cx="2734813" cy="91052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Odvolání závěti</a:t>
            </a:r>
          </a:p>
        </p:txBody>
      </p:sp>
      <p:sp>
        <p:nvSpPr>
          <p:cNvPr id="6" name="Šipka: dolů 5">
            <a:extLst>
              <a:ext uri="{FF2B5EF4-FFF2-40B4-BE49-F238E27FC236}">
                <a16:creationId xmlns:a16="http://schemas.microsoft.com/office/drawing/2014/main" id="{359356B2-3A0A-4519-8197-9768A3C2FA46}"/>
              </a:ext>
            </a:extLst>
          </p:cNvPr>
          <p:cNvSpPr/>
          <p:nvPr/>
        </p:nvSpPr>
        <p:spPr>
          <a:xfrm rot="2723669">
            <a:off x="3389152" y="2382473"/>
            <a:ext cx="251670" cy="10465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lů 6">
            <a:extLst>
              <a:ext uri="{FF2B5EF4-FFF2-40B4-BE49-F238E27FC236}">
                <a16:creationId xmlns:a16="http://schemas.microsoft.com/office/drawing/2014/main" id="{D95B4B02-58A8-4A9E-A9DA-4F2BA326BB7A}"/>
              </a:ext>
            </a:extLst>
          </p:cNvPr>
          <p:cNvSpPr/>
          <p:nvPr/>
        </p:nvSpPr>
        <p:spPr>
          <a:xfrm rot="18999705">
            <a:off x="6961533" y="2372571"/>
            <a:ext cx="251670" cy="10465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D0FCC93C-D6F1-4CE7-9EE7-315C391E9B2E}"/>
              </a:ext>
            </a:extLst>
          </p:cNvPr>
          <p:cNvSpPr/>
          <p:nvPr/>
        </p:nvSpPr>
        <p:spPr>
          <a:xfrm>
            <a:off x="3975893" y="5454818"/>
            <a:ext cx="2734813" cy="91052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Zrušovací doložka</a:t>
            </a:r>
          </a:p>
        </p:txBody>
      </p:sp>
    </p:spTree>
    <p:extLst>
      <p:ext uri="{BB962C8B-B14F-4D97-AF65-F5344CB8AC3E}">
        <p14:creationId xmlns:p14="http://schemas.microsoft.com/office/powerpoint/2010/main" val="1230129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AB7F27-9345-4413-B125-4CB4FA1BA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Dědická smlouva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43F5CE53-0380-4B89-812E-DFD5A51B460E}"/>
              </a:ext>
            </a:extLst>
          </p:cNvPr>
          <p:cNvSpPr/>
          <p:nvPr/>
        </p:nvSpPr>
        <p:spPr>
          <a:xfrm>
            <a:off x="1280789" y="2680281"/>
            <a:ext cx="2734813" cy="88084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zůstavitel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BD2ABCC-FD3F-40B9-A2E9-F8B485745365}"/>
              </a:ext>
            </a:extLst>
          </p:cNvPr>
          <p:cNvSpPr/>
          <p:nvPr/>
        </p:nvSpPr>
        <p:spPr>
          <a:xfrm>
            <a:off x="7364206" y="2680282"/>
            <a:ext cx="2734813" cy="88084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Druhá strana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A45A5D2F-DFAD-4707-89D0-9F11E8ACDD9E}"/>
              </a:ext>
            </a:extLst>
          </p:cNvPr>
          <p:cNvSpPr/>
          <p:nvPr/>
        </p:nvSpPr>
        <p:spPr>
          <a:xfrm>
            <a:off x="3589414" y="3779278"/>
            <a:ext cx="3892492" cy="88084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Za dědice nebo </a:t>
            </a:r>
            <a:r>
              <a:rPr lang="cs-CZ" b="1" dirty="0" err="1">
                <a:solidFill>
                  <a:schemeClr val="bg1"/>
                </a:solidFill>
              </a:rPr>
              <a:t>odkazovníka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AAF36E97-5875-4056-A96E-AF25D09D0801}"/>
              </a:ext>
            </a:extLst>
          </p:cNvPr>
          <p:cNvSpPr/>
          <p:nvPr/>
        </p:nvSpPr>
        <p:spPr>
          <a:xfrm>
            <a:off x="2021747" y="4878274"/>
            <a:ext cx="7265445" cy="88084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Nelze o celé pozůstalosti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5C777A83-C672-4532-A63E-8C3833EB54B5}"/>
              </a:ext>
            </a:extLst>
          </p:cNvPr>
          <p:cNvSpPr/>
          <p:nvPr/>
        </p:nvSpPr>
        <p:spPr>
          <a:xfrm>
            <a:off x="2021747" y="5882156"/>
            <a:ext cx="7265445" cy="88084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Uzavře-li darovací smlouvu, tak je neúčinná</a:t>
            </a:r>
          </a:p>
        </p:txBody>
      </p:sp>
    </p:spTree>
    <p:extLst>
      <p:ext uri="{BB962C8B-B14F-4D97-AF65-F5344CB8AC3E}">
        <p14:creationId xmlns:p14="http://schemas.microsoft.com/office/powerpoint/2010/main" val="28010422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F317E8-B3D6-4FBB-AA55-E0A2E2704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Odkaz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533CD28-9652-4D21-B13C-487837966D28}"/>
              </a:ext>
            </a:extLst>
          </p:cNvPr>
          <p:cNvSpPr/>
          <p:nvPr/>
        </p:nvSpPr>
        <p:spPr>
          <a:xfrm>
            <a:off x="822119" y="2604463"/>
            <a:ext cx="4437778" cy="91052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Nařídí osobě, aby </a:t>
            </a:r>
            <a:r>
              <a:rPr lang="cs-CZ" b="1" dirty="0" err="1">
                <a:solidFill>
                  <a:schemeClr val="bg1"/>
                </a:solidFill>
              </a:rPr>
              <a:t>odkazovníku</a:t>
            </a:r>
            <a:r>
              <a:rPr lang="cs-CZ" b="1" dirty="0">
                <a:solidFill>
                  <a:schemeClr val="bg1"/>
                </a:solidFill>
              </a:rPr>
              <a:t> něco vydala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1BB501A2-39DF-4965-B7BE-C5CBD692F4F2}"/>
              </a:ext>
            </a:extLst>
          </p:cNvPr>
          <p:cNvSpPr/>
          <p:nvPr/>
        </p:nvSpPr>
        <p:spPr>
          <a:xfrm>
            <a:off x="5814967" y="2604463"/>
            <a:ext cx="4437778" cy="91052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chemeClr val="bg1"/>
                </a:solidFill>
              </a:rPr>
              <a:t>Odkazovník</a:t>
            </a:r>
            <a:r>
              <a:rPr lang="cs-CZ" b="1" dirty="0">
                <a:solidFill>
                  <a:schemeClr val="bg1"/>
                </a:solidFill>
              </a:rPr>
              <a:t> není dědic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D5579B4-2F2F-4C6B-927E-4E31C2B8E22C}"/>
              </a:ext>
            </a:extLst>
          </p:cNvPr>
          <p:cNvSpPr/>
          <p:nvPr/>
        </p:nvSpPr>
        <p:spPr>
          <a:xfrm>
            <a:off x="822119" y="4106409"/>
            <a:ext cx="2734813" cy="88084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Odkaz určitého druhu věcí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16FD79D-7D03-4F18-B53E-EFF93EF22167}"/>
              </a:ext>
            </a:extLst>
          </p:cNvPr>
          <p:cNvSpPr/>
          <p:nvPr/>
        </p:nvSpPr>
        <p:spPr>
          <a:xfrm>
            <a:off x="3892490" y="4106408"/>
            <a:ext cx="2734813" cy="88084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Odkaz určité věci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1D018DE-6F64-46FC-9CB6-DA389BB819C2}"/>
              </a:ext>
            </a:extLst>
          </p:cNvPr>
          <p:cNvSpPr/>
          <p:nvPr/>
        </p:nvSpPr>
        <p:spPr>
          <a:xfrm>
            <a:off x="822118" y="5248710"/>
            <a:ext cx="2734813" cy="88084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Odkaz pohledávky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5C9032C1-2652-476D-A17A-DB4DAF461C43}"/>
              </a:ext>
            </a:extLst>
          </p:cNvPr>
          <p:cNvSpPr/>
          <p:nvPr/>
        </p:nvSpPr>
        <p:spPr>
          <a:xfrm>
            <a:off x="3892490" y="5248710"/>
            <a:ext cx="2734813" cy="88084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Jiné odkazy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889F5F79-5F44-4A54-AB0B-504F394F6A19}"/>
              </a:ext>
            </a:extLst>
          </p:cNvPr>
          <p:cNvSpPr/>
          <p:nvPr/>
        </p:nvSpPr>
        <p:spPr>
          <a:xfrm>
            <a:off x="7150215" y="4531989"/>
            <a:ext cx="4437778" cy="91052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Nabývá smrtí zůstavitele</a:t>
            </a:r>
          </a:p>
        </p:txBody>
      </p:sp>
    </p:spTree>
    <p:extLst>
      <p:ext uri="{BB962C8B-B14F-4D97-AF65-F5344CB8AC3E}">
        <p14:creationId xmlns:p14="http://schemas.microsoft.com/office/powerpoint/2010/main" val="3685823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E54F32-4E14-4D74-A605-1F0DC8EB6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Odúmrť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2F9DE91-9F91-42E7-9BC0-DB667192B6C3}"/>
              </a:ext>
            </a:extLst>
          </p:cNvPr>
          <p:cNvSpPr/>
          <p:nvPr/>
        </p:nvSpPr>
        <p:spPr>
          <a:xfrm>
            <a:off x="4053279" y="2780632"/>
            <a:ext cx="4437778" cy="91052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Není dědic, nabývá stát – nesmí odmítnout</a:t>
            </a:r>
          </a:p>
        </p:txBody>
      </p:sp>
    </p:spTree>
    <p:extLst>
      <p:ext uri="{BB962C8B-B14F-4D97-AF65-F5344CB8AC3E}">
        <p14:creationId xmlns:p14="http://schemas.microsoft.com/office/powerpoint/2010/main" val="34462569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B15D35-D65B-499E-9DE1-85806A2DE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Neopominutelný dědic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36D10B1-5E7C-4A41-B40F-76950A262563}"/>
              </a:ext>
            </a:extLst>
          </p:cNvPr>
          <p:cNvSpPr/>
          <p:nvPr/>
        </p:nvSpPr>
        <p:spPr>
          <a:xfrm>
            <a:off x="809861" y="2518477"/>
            <a:ext cx="3250411" cy="91052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Děti a jejich potomci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F2195A7A-F54A-4508-A2F3-24B08A558D51}"/>
              </a:ext>
            </a:extLst>
          </p:cNvPr>
          <p:cNvSpPr/>
          <p:nvPr/>
        </p:nvSpPr>
        <p:spPr>
          <a:xfrm>
            <a:off x="597015" y="4122011"/>
            <a:ext cx="2053906" cy="91052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Vydědění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5C54C38-6107-41BF-B74F-330A660DCF48}"/>
              </a:ext>
            </a:extLst>
          </p:cNvPr>
          <p:cNvSpPr/>
          <p:nvPr/>
        </p:nvSpPr>
        <p:spPr>
          <a:xfrm>
            <a:off x="3693950" y="4122011"/>
            <a:ext cx="2908185" cy="91052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Např. marnotratný život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5AC5E7BC-F541-4998-A4F7-349B36A868AE}"/>
              </a:ext>
            </a:extLst>
          </p:cNvPr>
          <p:cNvSpPr/>
          <p:nvPr/>
        </p:nvSpPr>
        <p:spPr>
          <a:xfrm>
            <a:off x="3693950" y="5348202"/>
            <a:ext cx="2908185" cy="91052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Prohlášení o vydědění</a:t>
            </a:r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D50A849C-57F3-40A9-BB97-4B1B81CF00FA}"/>
              </a:ext>
            </a:extLst>
          </p:cNvPr>
          <p:cNvSpPr/>
          <p:nvPr/>
        </p:nvSpPr>
        <p:spPr>
          <a:xfrm>
            <a:off x="2852257" y="4387442"/>
            <a:ext cx="645952" cy="3271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914E99C0-5008-4302-94E0-6A75308500C9}"/>
              </a:ext>
            </a:extLst>
          </p:cNvPr>
          <p:cNvSpPr/>
          <p:nvPr/>
        </p:nvSpPr>
        <p:spPr>
          <a:xfrm rot="2412006">
            <a:off x="2852257" y="5167619"/>
            <a:ext cx="645952" cy="3271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3D08488B-15DB-471B-AD1B-BF4CBF230074}"/>
              </a:ext>
            </a:extLst>
          </p:cNvPr>
          <p:cNvSpPr/>
          <p:nvPr/>
        </p:nvSpPr>
        <p:spPr>
          <a:xfrm>
            <a:off x="5767754" y="2580880"/>
            <a:ext cx="4437778" cy="91052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Výpočet povinného dílu</a:t>
            </a:r>
          </a:p>
        </p:txBody>
      </p:sp>
    </p:spTree>
    <p:extLst>
      <p:ext uri="{BB962C8B-B14F-4D97-AF65-F5344CB8AC3E}">
        <p14:creationId xmlns:p14="http://schemas.microsoft.com/office/powerpoint/2010/main" val="1057922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7755F8-E002-437B-90BE-A85C57DCB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Dědické právo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60733F2-C829-4034-910D-A8E3AA5E3969}"/>
              </a:ext>
            </a:extLst>
          </p:cNvPr>
          <p:cNvSpPr/>
          <p:nvPr/>
        </p:nvSpPr>
        <p:spPr>
          <a:xfrm>
            <a:off x="2365695" y="2499920"/>
            <a:ext cx="7810151" cy="1208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= právo na pozůstalost a na poměrný díl z ní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139EE7D0-B578-48FD-9110-ADB6AF050A60}"/>
              </a:ext>
            </a:extLst>
          </p:cNvPr>
          <p:cNvSpPr/>
          <p:nvPr/>
        </p:nvSpPr>
        <p:spPr>
          <a:xfrm>
            <a:off x="2365694" y="4049087"/>
            <a:ext cx="7810151" cy="96473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Pozůstalost = jmění zůstavitele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7DD11BE2-206E-4347-8E2E-CCB4534C4031}"/>
              </a:ext>
            </a:extLst>
          </p:cNvPr>
          <p:cNvSpPr/>
          <p:nvPr/>
        </p:nvSpPr>
        <p:spPr>
          <a:xfrm>
            <a:off x="2365693" y="5427713"/>
            <a:ext cx="7810151" cy="96473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Dědic = komu náleží dědické právo</a:t>
            </a:r>
          </a:p>
        </p:txBody>
      </p:sp>
    </p:spTree>
    <p:extLst>
      <p:ext uri="{BB962C8B-B14F-4D97-AF65-F5344CB8AC3E}">
        <p14:creationId xmlns:p14="http://schemas.microsoft.com/office/powerpoint/2010/main" val="27325310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DD6ABF-C027-44A5-94E5-E16E64B09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Přechod pozůstalosti na dědice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4CB11B1B-8904-4C66-AC7D-DE01CDDD9AA3}"/>
              </a:ext>
            </a:extLst>
          </p:cNvPr>
          <p:cNvSpPr/>
          <p:nvPr/>
        </p:nvSpPr>
        <p:spPr>
          <a:xfrm>
            <a:off x="626447" y="2386666"/>
            <a:ext cx="2734813" cy="88084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Potvrzuje soud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F34573F-FA5F-4C12-A360-33908F76B488}"/>
              </a:ext>
            </a:extLst>
          </p:cNvPr>
          <p:cNvSpPr/>
          <p:nvPr/>
        </p:nvSpPr>
        <p:spPr>
          <a:xfrm>
            <a:off x="626447" y="3977775"/>
            <a:ext cx="3551270" cy="88084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Odloučení jmění = z důvodu předlužení</a:t>
            </a:r>
          </a:p>
        </p:txBody>
      </p:sp>
    </p:spTree>
    <p:extLst>
      <p:ext uri="{BB962C8B-B14F-4D97-AF65-F5344CB8AC3E}">
        <p14:creationId xmlns:p14="http://schemas.microsoft.com/office/powerpoint/2010/main" val="12705223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7345B2-3F18-4527-8475-873A0AC9E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Zcizení dědictví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1052B4F-B677-48F2-A1B7-D509E48178D0}"/>
              </a:ext>
            </a:extLst>
          </p:cNvPr>
          <p:cNvSpPr/>
          <p:nvPr/>
        </p:nvSpPr>
        <p:spPr>
          <a:xfrm>
            <a:off x="809861" y="2518477"/>
            <a:ext cx="3250411" cy="91052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Po smrti zůstavitele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42D0B73-5694-490E-A09B-28594F2069F1}"/>
              </a:ext>
            </a:extLst>
          </p:cNvPr>
          <p:cNvSpPr/>
          <p:nvPr/>
        </p:nvSpPr>
        <p:spPr>
          <a:xfrm>
            <a:off x="809860" y="3702723"/>
            <a:ext cx="3250411" cy="91052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Odvážná smlouva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B57BDE94-F884-4002-95C6-9BC9A357734F}"/>
              </a:ext>
            </a:extLst>
          </p:cNvPr>
          <p:cNvSpPr/>
          <p:nvPr/>
        </p:nvSpPr>
        <p:spPr>
          <a:xfrm>
            <a:off x="809860" y="4999557"/>
            <a:ext cx="3250411" cy="91052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Veřejná listina</a:t>
            </a:r>
          </a:p>
        </p:txBody>
      </p:sp>
    </p:spTree>
    <p:extLst>
      <p:ext uri="{BB962C8B-B14F-4D97-AF65-F5344CB8AC3E}">
        <p14:creationId xmlns:p14="http://schemas.microsoft.com/office/powerpoint/2010/main" val="2889129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BD07F0-71A2-43C4-BA7D-4C26D7799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Dědické tituly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39FF913-54C8-4682-8697-EC0C893F58AE}"/>
              </a:ext>
            </a:extLst>
          </p:cNvPr>
          <p:cNvSpPr/>
          <p:nvPr/>
        </p:nvSpPr>
        <p:spPr>
          <a:xfrm>
            <a:off x="578843" y="2392958"/>
            <a:ext cx="3053592" cy="139047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Závěť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6315D12-6F8F-4027-85F9-FC625383B3AE}"/>
              </a:ext>
            </a:extLst>
          </p:cNvPr>
          <p:cNvSpPr/>
          <p:nvPr/>
        </p:nvSpPr>
        <p:spPr>
          <a:xfrm>
            <a:off x="4460149" y="2392958"/>
            <a:ext cx="2846664" cy="139047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Zákon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09F47A3E-206B-4534-8ED9-E53D913A8924}"/>
              </a:ext>
            </a:extLst>
          </p:cNvPr>
          <p:cNvSpPr/>
          <p:nvPr/>
        </p:nvSpPr>
        <p:spPr>
          <a:xfrm>
            <a:off x="8434312" y="2416028"/>
            <a:ext cx="2846664" cy="136740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Dědická smlouva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23B37FF4-455E-4E03-BE3F-C3C131938FF1}"/>
              </a:ext>
            </a:extLst>
          </p:cNvPr>
          <p:cNvSpPr/>
          <p:nvPr/>
        </p:nvSpPr>
        <p:spPr>
          <a:xfrm>
            <a:off x="578843" y="4174920"/>
            <a:ext cx="5771624" cy="96473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Odkaz = pohledávka na vydání určité věci 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DD1A5F52-6BF9-4913-A928-D6B32C759059}"/>
              </a:ext>
            </a:extLst>
          </p:cNvPr>
          <p:cNvSpPr/>
          <p:nvPr/>
        </p:nvSpPr>
        <p:spPr>
          <a:xfrm>
            <a:off x="6350467" y="4174920"/>
            <a:ext cx="5208162" cy="96473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err="1">
                <a:solidFill>
                  <a:schemeClr val="tx1"/>
                </a:solidFill>
              </a:rPr>
              <a:t>Odkazovník</a:t>
            </a:r>
            <a:r>
              <a:rPr lang="cs-CZ" sz="2000" b="1" dirty="0">
                <a:solidFill>
                  <a:schemeClr val="tx1"/>
                </a:solidFill>
              </a:rPr>
              <a:t> není dědic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02E405D7-3FF4-46F8-AECA-52B0AFC342D2}"/>
              </a:ext>
            </a:extLst>
          </p:cNvPr>
          <p:cNvSpPr/>
          <p:nvPr/>
        </p:nvSpPr>
        <p:spPr>
          <a:xfrm>
            <a:off x="595623" y="5531139"/>
            <a:ext cx="10963006" cy="96473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Dědicem může být i PO, která má teprve vzniknout</a:t>
            </a:r>
          </a:p>
        </p:txBody>
      </p:sp>
    </p:spTree>
    <p:extLst>
      <p:ext uri="{BB962C8B-B14F-4D97-AF65-F5344CB8AC3E}">
        <p14:creationId xmlns:p14="http://schemas.microsoft.com/office/powerpoint/2010/main" val="1904271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713669-3000-4F1F-ABB5-C7E131C0E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Smrt</a:t>
            </a:r>
            <a:r>
              <a:rPr lang="cs-CZ" dirty="0"/>
              <a:t>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D78EAA3-98B4-434C-94EF-4E82C0CA36B3}"/>
              </a:ext>
            </a:extLst>
          </p:cNvPr>
          <p:cNvSpPr/>
          <p:nvPr/>
        </p:nvSpPr>
        <p:spPr>
          <a:xfrm>
            <a:off x="614497" y="2561436"/>
            <a:ext cx="10963006" cy="96473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Dědické právo vzniká smrtí zůstavitele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2869146-9D9C-412A-80D9-2ECB3FA4A4FB}"/>
              </a:ext>
            </a:extLst>
          </p:cNvPr>
          <p:cNvSpPr/>
          <p:nvPr/>
        </p:nvSpPr>
        <p:spPr>
          <a:xfrm>
            <a:off x="614497" y="3715968"/>
            <a:ext cx="10963006" cy="103220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Zemře před či současně = nedědí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81B3E7C9-4CD0-46E7-BA60-870AEC50581B}"/>
              </a:ext>
            </a:extLst>
          </p:cNvPr>
          <p:cNvSpPr/>
          <p:nvPr/>
        </p:nvSpPr>
        <p:spPr>
          <a:xfrm>
            <a:off x="614497" y="5062753"/>
            <a:ext cx="10963006" cy="96473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Dědického práva se lze zříci, nelze jej převést</a:t>
            </a:r>
          </a:p>
        </p:txBody>
      </p:sp>
    </p:spTree>
    <p:extLst>
      <p:ext uri="{BB962C8B-B14F-4D97-AF65-F5344CB8AC3E}">
        <p14:creationId xmlns:p14="http://schemas.microsoft.com/office/powerpoint/2010/main" val="716385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2D9C5E-DB47-45A0-BDB9-C8D40D08A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Dědická nezpůsobilost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57FA192-9A5B-424F-B095-7B000036347A}"/>
              </a:ext>
            </a:extLst>
          </p:cNvPr>
          <p:cNvSpPr/>
          <p:nvPr/>
        </p:nvSpPr>
        <p:spPr>
          <a:xfrm>
            <a:off x="584435" y="2762074"/>
            <a:ext cx="11056687" cy="90391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Úmyslný trestný čin proti zůstaviteli, předku…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ABF34ED-0398-40C0-A348-BF7A76E7C2A3}"/>
              </a:ext>
            </a:extLst>
          </p:cNvPr>
          <p:cNvSpPr/>
          <p:nvPr/>
        </p:nvSpPr>
        <p:spPr>
          <a:xfrm>
            <a:off x="584435" y="4501040"/>
            <a:ext cx="11056687" cy="90391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Rozvod, domácí násilí</a:t>
            </a:r>
          </a:p>
        </p:txBody>
      </p:sp>
    </p:spTree>
    <p:extLst>
      <p:ext uri="{BB962C8B-B14F-4D97-AF65-F5344CB8AC3E}">
        <p14:creationId xmlns:p14="http://schemas.microsoft.com/office/powerpoint/2010/main" val="2842578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779070E9-E2BB-457A-B5BE-77B1B4826FD2}"/>
              </a:ext>
            </a:extLst>
          </p:cNvPr>
          <p:cNvSpPr/>
          <p:nvPr/>
        </p:nvSpPr>
        <p:spPr>
          <a:xfrm>
            <a:off x="578842" y="2392958"/>
            <a:ext cx="2801921" cy="90391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Zřeknutí se dědictví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A5EEA3C-EFA9-4385-AB38-5770019EA259}"/>
              </a:ext>
            </a:extLst>
          </p:cNvPr>
          <p:cNvSpPr/>
          <p:nvPr/>
        </p:nvSpPr>
        <p:spPr>
          <a:xfrm>
            <a:off x="4876804" y="2392957"/>
            <a:ext cx="2801921" cy="90391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Před smrtí zůstavitele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51D04DE-9E58-4C4C-8979-55A06C5AA91D}"/>
              </a:ext>
            </a:extLst>
          </p:cNvPr>
          <p:cNvSpPr/>
          <p:nvPr/>
        </p:nvSpPr>
        <p:spPr>
          <a:xfrm>
            <a:off x="8450513" y="2392957"/>
            <a:ext cx="2801921" cy="90391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Smlouva se zůstavitelem</a:t>
            </a: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F3455D05-2C25-41D2-B63D-1F30C5E18073}"/>
              </a:ext>
            </a:extLst>
          </p:cNvPr>
          <p:cNvSpPr/>
          <p:nvPr/>
        </p:nvSpPr>
        <p:spPr>
          <a:xfrm>
            <a:off x="3456264" y="2614216"/>
            <a:ext cx="1057013" cy="4613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59CA4364-D78D-4BC3-80AB-5CA3E79D45AA}"/>
              </a:ext>
            </a:extLst>
          </p:cNvPr>
          <p:cNvSpPr/>
          <p:nvPr/>
        </p:nvSpPr>
        <p:spPr>
          <a:xfrm>
            <a:off x="578841" y="3803707"/>
            <a:ext cx="2801921" cy="90391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Odmítnutí dědictví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F98071F9-E2F9-403C-B24B-08E5C2655883}"/>
              </a:ext>
            </a:extLst>
          </p:cNvPr>
          <p:cNvSpPr/>
          <p:nvPr/>
        </p:nvSpPr>
        <p:spPr>
          <a:xfrm>
            <a:off x="4876804" y="3803707"/>
            <a:ext cx="2801921" cy="90391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Po smrtí zůstavitele</a:t>
            </a:r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C47F5030-4497-4465-894A-3CD11E31CC52}"/>
              </a:ext>
            </a:extLst>
          </p:cNvPr>
          <p:cNvSpPr/>
          <p:nvPr/>
        </p:nvSpPr>
        <p:spPr>
          <a:xfrm>
            <a:off x="3555537" y="4024966"/>
            <a:ext cx="1057013" cy="4613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8F01949B-8E7D-4212-9386-CBF05FA4E1AD}"/>
              </a:ext>
            </a:extLst>
          </p:cNvPr>
          <p:cNvSpPr/>
          <p:nvPr/>
        </p:nvSpPr>
        <p:spPr>
          <a:xfrm>
            <a:off x="8450512" y="3803707"/>
            <a:ext cx="2801921" cy="90391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(hledí se, jako by nikdy nenabyl)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6BA986CC-4689-4B57-8B4C-97DF710856B2}"/>
              </a:ext>
            </a:extLst>
          </p:cNvPr>
          <p:cNvSpPr/>
          <p:nvPr/>
        </p:nvSpPr>
        <p:spPr>
          <a:xfrm>
            <a:off x="8450512" y="4762499"/>
            <a:ext cx="2801921" cy="90391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Prohlášení vůči soudu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FBC7C474-62BB-462C-8ACE-D68AA17787AB}"/>
              </a:ext>
            </a:extLst>
          </p:cNvPr>
          <p:cNvSpPr/>
          <p:nvPr/>
        </p:nvSpPr>
        <p:spPr>
          <a:xfrm>
            <a:off x="578841" y="5474515"/>
            <a:ext cx="2801921" cy="90391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Vzdání se dědictví</a:t>
            </a:r>
          </a:p>
        </p:txBody>
      </p:sp>
      <p:sp>
        <p:nvSpPr>
          <p:cNvPr id="14" name="Šipka: doprava 13">
            <a:extLst>
              <a:ext uri="{FF2B5EF4-FFF2-40B4-BE49-F238E27FC236}">
                <a16:creationId xmlns:a16="http://schemas.microsoft.com/office/drawing/2014/main" id="{75E745AA-A135-433F-9638-0DE22BB92181}"/>
              </a:ext>
            </a:extLst>
          </p:cNvPr>
          <p:cNvSpPr/>
          <p:nvPr/>
        </p:nvSpPr>
        <p:spPr>
          <a:xfrm>
            <a:off x="3674382" y="5695774"/>
            <a:ext cx="1057013" cy="4613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9161B2AA-1DA7-4DFD-A95A-D6E5A653F98C}"/>
              </a:ext>
            </a:extLst>
          </p:cNvPr>
          <p:cNvSpPr/>
          <p:nvPr/>
        </p:nvSpPr>
        <p:spPr>
          <a:xfrm>
            <a:off x="4876803" y="5474515"/>
            <a:ext cx="2801921" cy="90391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Ve prospěch jiného dědice</a:t>
            </a: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62E2880F-2D70-4077-94BF-A64852BBC7CB}"/>
              </a:ext>
            </a:extLst>
          </p:cNvPr>
          <p:cNvSpPr/>
          <p:nvPr/>
        </p:nvSpPr>
        <p:spPr>
          <a:xfrm>
            <a:off x="8081397" y="5926471"/>
            <a:ext cx="2801921" cy="90391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Nutný jeho souhlas</a:t>
            </a:r>
          </a:p>
        </p:txBody>
      </p:sp>
    </p:spTree>
    <p:extLst>
      <p:ext uri="{BB962C8B-B14F-4D97-AF65-F5344CB8AC3E}">
        <p14:creationId xmlns:p14="http://schemas.microsoft.com/office/powerpoint/2010/main" val="3545041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6FB0AD-3344-4A8C-8B02-16B9B29D2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Pořízení pro případ smrti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58EF360-4DE1-4443-9B07-45918F6AE67C}"/>
              </a:ext>
            </a:extLst>
          </p:cNvPr>
          <p:cNvSpPr/>
          <p:nvPr/>
        </p:nvSpPr>
        <p:spPr>
          <a:xfrm>
            <a:off x="578843" y="2392958"/>
            <a:ext cx="3053592" cy="139047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Závěť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666E769B-4B82-4AA9-B6F1-E3ADEBD29A7F}"/>
              </a:ext>
            </a:extLst>
          </p:cNvPr>
          <p:cNvSpPr/>
          <p:nvPr/>
        </p:nvSpPr>
        <p:spPr>
          <a:xfrm>
            <a:off x="4390819" y="2392958"/>
            <a:ext cx="2846664" cy="136740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Dědická smlouva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4E00D02A-9139-48D5-B908-8D0D2F6DA4BA}"/>
              </a:ext>
            </a:extLst>
          </p:cNvPr>
          <p:cNvSpPr/>
          <p:nvPr/>
        </p:nvSpPr>
        <p:spPr>
          <a:xfrm>
            <a:off x="7887052" y="2392958"/>
            <a:ext cx="3053592" cy="139047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Dovětek</a:t>
            </a:r>
          </a:p>
        </p:txBody>
      </p:sp>
    </p:spTree>
    <p:extLst>
      <p:ext uri="{BB962C8B-B14F-4D97-AF65-F5344CB8AC3E}">
        <p14:creationId xmlns:p14="http://schemas.microsoft.com/office/powerpoint/2010/main" val="2406547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20FE99-5E6D-4876-A86C-1078AEF9C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Závěť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5EBF3DE6-34C2-4834-922C-F6BADF732035}"/>
              </a:ext>
            </a:extLst>
          </p:cNvPr>
          <p:cNvSpPr/>
          <p:nvPr/>
        </p:nvSpPr>
        <p:spPr>
          <a:xfrm>
            <a:off x="587229" y="2525085"/>
            <a:ext cx="10217791" cy="90391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Je neplatná, pokud si odporují nebo není datum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B08D9EA-A44B-464E-B313-A3A0A287DF6A}"/>
              </a:ext>
            </a:extLst>
          </p:cNvPr>
          <p:cNvSpPr/>
          <p:nvPr/>
        </p:nvSpPr>
        <p:spPr>
          <a:xfrm>
            <a:off x="587229" y="3560425"/>
            <a:ext cx="10217791" cy="90391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OSOBNÍ PRÁVO ZŮSTAVITELE</a:t>
            </a:r>
          </a:p>
        </p:txBody>
      </p:sp>
    </p:spTree>
    <p:extLst>
      <p:ext uri="{BB962C8B-B14F-4D97-AF65-F5344CB8AC3E}">
        <p14:creationId xmlns:p14="http://schemas.microsoft.com/office/powerpoint/2010/main" val="1650944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5D1721-3B9A-411A-B79A-2A0BFC67F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Dovětek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52C1C023-8BDD-48B1-9A02-3C1FA698BB54}"/>
              </a:ext>
            </a:extLst>
          </p:cNvPr>
          <p:cNvSpPr/>
          <p:nvPr/>
        </p:nvSpPr>
        <p:spPr>
          <a:xfrm>
            <a:off x="1196900" y="2604464"/>
            <a:ext cx="2114026" cy="82453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ODKAZ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173DFE39-AF9E-4E9C-89E6-A2AF4B30C317}"/>
              </a:ext>
            </a:extLst>
          </p:cNvPr>
          <p:cNvSpPr/>
          <p:nvPr/>
        </p:nvSpPr>
        <p:spPr>
          <a:xfrm>
            <a:off x="3733101" y="2604464"/>
            <a:ext cx="2114026" cy="82453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PODMÍNKA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D8EC9112-B6B8-424C-A496-8FDDF470CF58}"/>
              </a:ext>
            </a:extLst>
          </p:cNvPr>
          <p:cNvSpPr/>
          <p:nvPr/>
        </p:nvSpPr>
        <p:spPr>
          <a:xfrm>
            <a:off x="6096000" y="2604464"/>
            <a:ext cx="2114026" cy="82453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Doložit čas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0E1E1F8E-2D15-4D94-8644-A954F9C6B916}"/>
              </a:ext>
            </a:extLst>
          </p:cNvPr>
          <p:cNvSpPr/>
          <p:nvPr/>
        </p:nvSpPr>
        <p:spPr>
          <a:xfrm>
            <a:off x="8556772" y="2604464"/>
            <a:ext cx="2114026" cy="82453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Příkaz</a:t>
            </a:r>
          </a:p>
        </p:txBody>
      </p:sp>
    </p:spTree>
    <p:extLst>
      <p:ext uri="{BB962C8B-B14F-4D97-AF65-F5344CB8AC3E}">
        <p14:creationId xmlns:p14="http://schemas.microsoft.com/office/powerpoint/2010/main" val="1758246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asedací místnost Ion">
  <a:themeElements>
    <a:clrScheme name="Zasedací místnost 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Zasedací místnost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asedací místnost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342</Words>
  <Application>Microsoft Office PowerPoint</Application>
  <PresentationFormat>Širokoúhlá obrazovka</PresentationFormat>
  <Paragraphs>95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Century Gothic</vt:lpstr>
      <vt:lpstr>Wingdings 3</vt:lpstr>
      <vt:lpstr>Zasedací místnost Ion</vt:lpstr>
      <vt:lpstr>Dědické právo</vt:lpstr>
      <vt:lpstr>Dědické právo</vt:lpstr>
      <vt:lpstr>Dědické tituly</vt:lpstr>
      <vt:lpstr>Smrt </vt:lpstr>
      <vt:lpstr>Dědická nezpůsobilost</vt:lpstr>
      <vt:lpstr>Prezentace aplikace PowerPoint</vt:lpstr>
      <vt:lpstr>Pořízení pro případ smrti</vt:lpstr>
      <vt:lpstr>Závěť </vt:lpstr>
      <vt:lpstr>Dovětek</vt:lpstr>
      <vt:lpstr>Prezentace aplikace PowerPoint</vt:lpstr>
      <vt:lpstr>Pořizovací nezpůsobilost </vt:lpstr>
      <vt:lpstr>Mylná pohnutka</vt:lpstr>
      <vt:lpstr>Forma závěti</vt:lpstr>
      <vt:lpstr>Vedlejší doložky v závěti</vt:lpstr>
      <vt:lpstr>Zrušení závěti</vt:lpstr>
      <vt:lpstr>Dědická smlouva</vt:lpstr>
      <vt:lpstr>Odkaz</vt:lpstr>
      <vt:lpstr>Odúmrť </vt:lpstr>
      <vt:lpstr>Neopominutelný dědic</vt:lpstr>
      <vt:lpstr>Přechod pozůstalosti na dědice</vt:lpstr>
      <vt:lpstr>Zcizení dědictví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Dědické právo</dc:title>
  <dc:creator>Ondra</dc:creator>
  <cp:lastModifiedBy>Ondra</cp:lastModifiedBy>
  <cp:revision>26</cp:revision>
  <dcterms:created xsi:type="dcterms:W3CDTF">2018-05-01T18:16:55Z</dcterms:created>
  <dcterms:modified xsi:type="dcterms:W3CDTF">2018-05-05T09:16:41Z</dcterms:modified>
</cp:coreProperties>
</file>