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13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18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1957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092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498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717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8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006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04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69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92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71C6E-DA85-4EF2-95D9-C4CE934B4F99}" type="datetimeFigureOut">
              <a:rPr lang="cs-CZ" smtClean="0"/>
              <a:t>11.11.2020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A0CAD-3BDE-4C4E-BE2B-8F5995BEE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608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Úvod do soukromého práva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Bc. Ondřej Pavelek,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225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F57600-4491-4CAA-BC71-2EE279CF3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Jednání před vznikem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A3F35C6-5039-4032-89F0-2B7B4109BE77}"/>
              </a:ext>
            </a:extLst>
          </p:cNvPr>
          <p:cNvSpPr/>
          <p:nvPr/>
        </p:nvSpPr>
        <p:spPr>
          <a:xfrm>
            <a:off x="411059" y="2574720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Lze jejím jménem jednat před vznikem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6FDBA0E-04B9-4CE3-9DF7-ECEFF027F38A}"/>
              </a:ext>
            </a:extLst>
          </p:cNvPr>
          <p:cNvSpPr/>
          <p:nvPr/>
        </p:nvSpPr>
        <p:spPr>
          <a:xfrm>
            <a:off x="6300130" y="2574719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Ti, kdo jednají, jsou zavázáni sami, ledaže PO do 3 měsíců od vzniku schválí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F2CE0E64-BDEA-442C-9D0A-802E52E37598}"/>
              </a:ext>
            </a:extLst>
          </p:cNvPr>
          <p:cNvSpPr/>
          <p:nvPr/>
        </p:nvSpPr>
        <p:spPr>
          <a:xfrm>
            <a:off x="5883480" y="2851555"/>
            <a:ext cx="260058" cy="2348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3065283D-99CC-41A5-BCDD-3340899539BC}"/>
              </a:ext>
            </a:extLst>
          </p:cNvPr>
          <p:cNvSpPr/>
          <p:nvPr/>
        </p:nvSpPr>
        <p:spPr>
          <a:xfrm rot="5400000">
            <a:off x="8728428" y="3777335"/>
            <a:ext cx="788566" cy="2348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E8CEBD6F-8AEC-4D14-B801-B41BE431172E}"/>
              </a:ext>
            </a:extLst>
          </p:cNvPr>
          <p:cNvSpPr/>
          <p:nvPr/>
        </p:nvSpPr>
        <p:spPr>
          <a:xfrm>
            <a:off x="6300129" y="4426278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PO zavázána od počátku</a:t>
            </a:r>
          </a:p>
        </p:txBody>
      </p:sp>
    </p:spTree>
    <p:extLst>
      <p:ext uri="{BB962C8B-B14F-4D97-AF65-F5344CB8AC3E}">
        <p14:creationId xmlns:p14="http://schemas.microsoft.com/office/powerpoint/2010/main" val="391775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F0730D-F28E-4769-8182-901C458C1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Neplatnost právnické osoby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3B0E06B-2B72-4E16-90B0-2BD2B8A5236F}"/>
              </a:ext>
            </a:extLst>
          </p:cNvPr>
          <p:cNvSpPr/>
          <p:nvPr/>
        </p:nvSpPr>
        <p:spPr>
          <a:xfrm>
            <a:off x="453005" y="2235667"/>
            <a:ext cx="1954635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SOUD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5514415-8D0C-4359-A513-1DB1B3572B35}"/>
              </a:ext>
            </a:extLst>
          </p:cNvPr>
          <p:cNvSpPr/>
          <p:nvPr/>
        </p:nvSpPr>
        <p:spPr>
          <a:xfrm>
            <a:off x="453004" y="3139581"/>
            <a:ext cx="1954635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I bez návrhu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5EA49BEA-CBF4-4205-A1D1-EB9275B01F32}"/>
              </a:ext>
            </a:extLst>
          </p:cNvPr>
          <p:cNvSpPr/>
          <p:nvPr/>
        </p:nvSpPr>
        <p:spPr>
          <a:xfrm>
            <a:off x="4572579" y="2479645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1. Zakladatelské právní jednání chybí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8E6BBD2-A827-435C-8206-B12D8B3BE697}"/>
              </a:ext>
            </a:extLst>
          </p:cNvPr>
          <p:cNvSpPr/>
          <p:nvPr/>
        </p:nvSpPr>
        <p:spPr>
          <a:xfrm>
            <a:off x="4572578" y="3353849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2. Zakladatelské právní jednání nemá náležitosti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03BAA525-AA78-4B89-BA92-2E1A9AA32B5A}"/>
              </a:ext>
            </a:extLst>
          </p:cNvPr>
          <p:cNvSpPr/>
          <p:nvPr/>
        </p:nvSpPr>
        <p:spPr>
          <a:xfrm>
            <a:off x="4572577" y="4242032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3. Odporuje účelu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08580AFF-760F-48A0-ACFB-4058D4F20BF6}"/>
              </a:ext>
            </a:extLst>
          </p:cNvPr>
          <p:cNvSpPr/>
          <p:nvPr/>
        </p:nvSpPr>
        <p:spPr>
          <a:xfrm>
            <a:off x="4572577" y="5095767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4. Založilo ji méně osob, než má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47078518-23DF-4DFB-B0AA-C7CBF39CA515}"/>
              </a:ext>
            </a:extLst>
          </p:cNvPr>
          <p:cNvSpPr/>
          <p:nvPr/>
        </p:nvSpPr>
        <p:spPr>
          <a:xfrm>
            <a:off x="453004" y="6065240"/>
            <a:ext cx="11417418" cy="486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NEPLATNOST NEMÁ VLIV NA PRÁVA A POVINNOSTI, KTERÉ NABYLA</a:t>
            </a:r>
          </a:p>
        </p:txBody>
      </p:sp>
    </p:spTree>
    <p:extLst>
      <p:ext uri="{BB962C8B-B14F-4D97-AF65-F5344CB8AC3E}">
        <p14:creationId xmlns:p14="http://schemas.microsoft.com/office/powerpoint/2010/main" val="401239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EAAEA7-2339-4E63-AC1A-71EFC71D1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Přemístění sídla</a:t>
            </a:r>
            <a:r>
              <a:rPr lang="cs-CZ" dirty="0"/>
              <a:t>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555A1031-9C19-4AD0-A06A-81E1BA47A14C}"/>
              </a:ext>
            </a:extLst>
          </p:cNvPr>
          <p:cNvSpPr/>
          <p:nvPr/>
        </p:nvSpPr>
        <p:spPr>
          <a:xfrm>
            <a:off x="805343" y="2531885"/>
            <a:ext cx="2256639" cy="5117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 ČR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B76D9B8-0781-4C6A-A7E0-82E79E8ED378}"/>
              </a:ext>
            </a:extLst>
          </p:cNvPr>
          <p:cNvSpPr/>
          <p:nvPr/>
        </p:nvSpPr>
        <p:spPr>
          <a:xfrm>
            <a:off x="4093827" y="2531885"/>
            <a:ext cx="6719582" cy="51172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b="1" dirty="0"/>
              <a:t>Nesmí odporovat zákonu a veřejnému pořádku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30BBE49-3ABD-4935-B0FB-2880B5671EC3}"/>
              </a:ext>
            </a:extLst>
          </p:cNvPr>
          <p:cNvSpPr/>
          <p:nvPr/>
        </p:nvSpPr>
        <p:spPr>
          <a:xfrm>
            <a:off x="4093827" y="3330429"/>
            <a:ext cx="6719582" cy="51172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b="1" dirty="0"/>
              <a:t>Oznámit věřitelům – zajištění jejich práv</a:t>
            </a:r>
          </a:p>
        </p:txBody>
      </p:sp>
    </p:spTree>
    <p:extLst>
      <p:ext uri="{BB962C8B-B14F-4D97-AF65-F5344CB8AC3E}">
        <p14:creationId xmlns:p14="http://schemas.microsoft.com/office/powerpoint/2010/main" val="279360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54DAF-7348-48CC-A5CA-54D96B0F2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Účel právnických osob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7931B3B-E228-490E-ACC0-3D2EE35B418E}"/>
              </a:ext>
            </a:extLst>
          </p:cNvPr>
          <p:cNvSpPr/>
          <p:nvPr/>
        </p:nvSpPr>
        <p:spPr>
          <a:xfrm>
            <a:off x="1728133" y="2598998"/>
            <a:ext cx="2659310" cy="101665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Veřejný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02A48B5-8276-4410-A81E-F900A606CA3B}"/>
              </a:ext>
            </a:extLst>
          </p:cNvPr>
          <p:cNvSpPr/>
          <p:nvPr/>
        </p:nvSpPr>
        <p:spPr>
          <a:xfrm>
            <a:off x="6190000" y="2598998"/>
            <a:ext cx="2659310" cy="101665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Soukromý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B14D5B4-B19D-418A-B5A6-DAB6840FA396}"/>
              </a:ext>
            </a:extLst>
          </p:cNvPr>
          <p:cNvSpPr/>
          <p:nvPr/>
        </p:nvSpPr>
        <p:spPr>
          <a:xfrm>
            <a:off x="872457" y="4109016"/>
            <a:ext cx="2659310" cy="7069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ZÁKAZ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3B415AA4-8473-4F73-BCA2-64B8AA91927F}"/>
              </a:ext>
            </a:extLst>
          </p:cNvPr>
          <p:cNvSpPr/>
          <p:nvPr/>
        </p:nvSpPr>
        <p:spPr>
          <a:xfrm>
            <a:off x="4206004" y="4109016"/>
            <a:ext cx="2659310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Omezování svobody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3A38956-303A-4B0F-8234-8FFA22B71DA7}"/>
              </a:ext>
            </a:extLst>
          </p:cNvPr>
          <p:cNvSpPr/>
          <p:nvPr/>
        </p:nvSpPr>
        <p:spPr>
          <a:xfrm>
            <a:off x="4206004" y="4955858"/>
            <a:ext cx="2659310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Nenávist, násilí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3BA67A0A-BABF-415B-AFFE-C4D3A03C7E1E}"/>
              </a:ext>
            </a:extLst>
          </p:cNvPr>
          <p:cNvSpPr/>
          <p:nvPr/>
        </p:nvSpPr>
        <p:spPr>
          <a:xfrm>
            <a:off x="4206004" y="5802700"/>
            <a:ext cx="2659310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Řízení veřejné správy bez zmocnění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76FF1FE2-7187-4BC7-9D4F-E997A689F928}"/>
              </a:ext>
            </a:extLst>
          </p:cNvPr>
          <p:cNvSpPr/>
          <p:nvPr/>
        </p:nvSpPr>
        <p:spPr>
          <a:xfrm>
            <a:off x="7109993" y="4109016"/>
            <a:ext cx="2659310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Ozbrojené složky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7DD0AFB-20CB-4885-94F3-66650875452D}"/>
              </a:ext>
            </a:extLst>
          </p:cNvPr>
          <p:cNvSpPr/>
          <p:nvPr/>
        </p:nvSpPr>
        <p:spPr>
          <a:xfrm>
            <a:off x="528506" y="3775046"/>
            <a:ext cx="9496338" cy="28690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667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64AA66-4D01-48ED-9B61-85712BC0D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Orgány</a:t>
            </a:r>
            <a:r>
              <a:rPr lang="cs-CZ" dirty="0"/>
              <a:t>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E33ED7C-0117-4981-9895-E0E084AA7A9C}"/>
              </a:ext>
            </a:extLst>
          </p:cNvPr>
          <p:cNvSpPr/>
          <p:nvPr/>
        </p:nvSpPr>
        <p:spPr>
          <a:xfrm>
            <a:off x="875575" y="2722036"/>
            <a:ext cx="2659310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ZÁKON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209D87D-0CB3-49AC-9BCF-FECD96EF2AD2}"/>
              </a:ext>
            </a:extLst>
          </p:cNvPr>
          <p:cNvSpPr/>
          <p:nvPr/>
        </p:nvSpPr>
        <p:spPr>
          <a:xfrm>
            <a:off x="7603545" y="2722036"/>
            <a:ext cx="2659310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ZPJ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7964038-C73A-46B0-8B54-DC5F60EF7AB0}"/>
              </a:ext>
            </a:extLst>
          </p:cNvPr>
          <p:cNvSpPr/>
          <p:nvPr/>
        </p:nvSpPr>
        <p:spPr>
          <a:xfrm>
            <a:off x="875575" y="4050293"/>
            <a:ext cx="9387280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Individuální = jeden člen x kolektivní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B301849-A82B-4743-AED9-F9F4CD29609B}"/>
              </a:ext>
            </a:extLst>
          </p:cNvPr>
          <p:cNvSpPr/>
          <p:nvPr/>
        </p:nvSpPr>
        <p:spPr>
          <a:xfrm>
            <a:off x="875575" y="5025068"/>
            <a:ext cx="9387280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Nezletilí, omezení, i osoba v úpadku</a:t>
            </a:r>
          </a:p>
        </p:txBody>
      </p:sp>
    </p:spTree>
    <p:extLst>
      <p:ext uri="{BB962C8B-B14F-4D97-AF65-F5344CB8AC3E}">
        <p14:creationId xmlns:p14="http://schemas.microsoft.com/office/powerpoint/2010/main" val="374294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E62907-0A62-432B-871F-2F13D720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Jednání za právnickou osobu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F4DDEF-D291-4848-962F-7FF3306F1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8761412" cy="475260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Kdo zastupuje, dá to najevo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016F34A-75E9-445B-9830-9FF8047C6DC2}"/>
              </a:ext>
            </a:extLst>
          </p:cNvPr>
          <p:cNvSpPr/>
          <p:nvPr/>
        </p:nvSpPr>
        <p:spPr>
          <a:xfrm>
            <a:off x="942687" y="3494015"/>
            <a:ext cx="2659310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Zastupuje člen orgánu dle OR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A66DBD0-5D45-4D79-A68D-8DB1360D1EA8}"/>
              </a:ext>
            </a:extLst>
          </p:cNvPr>
          <p:cNvSpPr/>
          <p:nvPr/>
        </p:nvSpPr>
        <p:spPr>
          <a:xfrm>
            <a:off x="3828500" y="3491277"/>
            <a:ext cx="7127522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= nelze se následně domáhat toho, že bylo usnesení, které jej zavazovalo k něčemu jinému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C2F9B0A-916C-44C5-A230-3DEF92F335D3}"/>
              </a:ext>
            </a:extLst>
          </p:cNvPr>
          <p:cNvSpPr/>
          <p:nvPr/>
        </p:nvSpPr>
        <p:spPr>
          <a:xfrm>
            <a:off x="942687" y="4434980"/>
            <a:ext cx="2659310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Chybí-li statutár. orgán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1FCEC48-A01A-4ED1-A7DA-1B52FE8E029D}"/>
              </a:ext>
            </a:extLst>
          </p:cNvPr>
          <p:cNvSpPr/>
          <p:nvPr/>
        </p:nvSpPr>
        <p:spPr>
          <a:xfrm>
            <a:off x="3828500" y="4434980"/>
            <a:ext cx="7127522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= jmenuje soud opatrovníka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E6E0298C-2894-4C51-B987-BFE70741ED21}"/>
              </a:ext>
            </a:extLst>
          </p:cNvPr>
          <p:cNvSpPr/>
          <p:nvPr/>
        </p:nvSpPr>
        <p:spPr>
          <a:xfrm>
            <a:off x="942687" y="5459835"/>
            <a:ext cx="2659310" cy="7069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Zaměstnanec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9E7BEE7C-B0B2-47FD-ABE8-BA0D7CA45DA1}"/>
              </a:ext>
            </a:extLst>
          </p:cNvPr>
          <p:cNvSpPr/>
          <p:nvPr/>
        </p:nvSpPr>
        <p:spPr>
          <a:xfrm>
            <a:off x="3828500" y="5459835"/>
            <a:ext cx="7127522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= v obvyklém rozsahu, rozhoduje, jak se jeví veřejnosti; vnitřní omezení nemá vliv, ledaže to věděla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C59E5D7C-9A08-44A3-BCC2-313EDF44AADE}"/>
              </a:ext>
            </a:extLst>
          </p:cNvPr>
          <p:cNvSpPr/>
          <p:nvPr/>
        </p:nvSpPr>
        <p:spPr>
          <a:xfrm>
            <a:off x="7273255" y="2603500"/>
            <a:ext cx="3129094" cy="5698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Protiprávní čin</a:t>
            </a:r>
          </a:p>
        </p:txBody>
      </p:sp>
    </p:spTree>
    <p:extLst>
      <p:ext uri="{BB962C8B-B14F-4D97-AF65-F5344CB8AC3E}">
        <p14:creationId xmlns:p14="http://schemas.microsoft.com/office/powerpoint/2010/main" val="259196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7B3A1C-20E4-472D-8321-32672C7B5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Zrušení právnické osoby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841BD0C-5500-49D9-8EAA-73D7F546D81B}"/>
              </a:ext>
            </a:extLst>
          </p:cNvPr>
          <p:cNvSpPr/>
          <p:nvPr/>
        </p:nvSpPr>
        <p:spPr>
          <a:xfrm>
            <a:off x="771787" y="2734811"/>
            <a:ext cx="2835479" cy="79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>
                    <a:lumMod val="95000"/>
                  </a:schemeClr>
                </a:solidFill>
              </a:rPr>
              <a:t>Právním jednáním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D968ECE-0387-4706-AC40-859CE6EFB31F}"/>
              </a:ext>
            </a:extLst>
          </p:cNvPr>
          <p:cNvSpPr/>
          <p:nvPr/>
        </p:nvSpPr>
        <p:spPr>
          <a:xfrm>
            <a:off x="4010636" y="2734811"/>
            <a:ext cx="2835479" cy="79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>
                    <a:lumMod val="95000"/>
                  </a:schemeClr>
                </a:solidFill>
              </a:rPr>
              <a:t>Uplynutím doby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44900631-2265-4BD4-BFB1-7975D0F10E1C}"/>
              </a:ext>
            </a:extLst>
          </p:cNvPr>
          <p:cNvSpPr/>
          <p:nvPr/>
        </p:nvSpPr>
        <p:spPr>
          <a:xfrm>
            <a:off x="7249486" y="2734811"/>
            <a:ext cx="2835479" cy="79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>
                    <a:lumMod val="95000"/>
                  </a:schemeClr>
                </a:solidFill>
              </a:rPr>
              <a:t>Rozhodnutím orgánu veřejné moci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F5FFBA1-D9CC-48C3-9957-24C86EC83D92}"/>
              </a:ext>
            </a:extLst>
          </p:cNvPr>
          <p:cNvSpPr/>
          <p:nvPr/>
        </p:nvSpPr>
        <p:spPr>
          <a:xfrm>
            <a:off x="771787" y="3877112"/>
            <a:ext cx="2835479" cy="79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>
                    <a:lumMod val="95000"/>
                  </a:schemeClr>
                </a:solidFill>
              </a:rPr>
              <a:t>Dosažením účelu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E92EBAC1-B0B9-45F6-9538-46EECAA30735}"/>
              </a:ext>
            </a:extLst>
          </p:cNvPr>
          <p:cNvSpPr/>
          <p:nvPr/>
        </p:nvSpPr>
        <p:spPr>
          <a:xfrm>
            <a:off x="3979177" y="3877112"/>
            <a:ext cx="2835479" cy="796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>
                    <a:lumMod val="95000"/>
                  </a:schemeClr>
                </a:solidFill>
              </a:rPr>
              <a:t>Dle zákona</a:t>
            </a:r>
          </a:p>
        </p:txBody>
      </p:sp>
    </p:spTree>
    <p:extLst>
      <p:ext uri="{BB962C8B-B14F-4D97-AF65-F5344CB8AC3E}">
        <p14:creationId xmlns:p14="http://schemas.microsoft.com/office/powerpoint/2010/main" val="78911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1FB895-2845-4B77-95EF-561AAE23F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Zrušení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7DBC39F-4DA4-44BD-BF31-1372823FC91E}"/>
              </a:ext>
            </a:extLst>
          </p:cNvPr>
          <p:cNvSpPr/>
          <p:nvPr/>
        </p:nvSpPr>
        <p:spPr>
          <a:xfrm>
            <a:off x="1006679" y="3768055"/>
            <a:ext cx="283547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LIKVIDACE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F1C21F6-C32F-4348-BB03-74E35AADFDEC}"/>
              </a:ext>
            </a:extLst>
          </p:cNvPr>
          <p:cNvSpPr/>
          <p:nvPr/>
        </p:nvSpPr>
        <p:spPr>
          <a:xfrm>
            <a:off x="5880683" y="3768055"/>
            <a:ext cx="3187817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Jmění nabývá nástupce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54145BBA-B2C3-48EF-B5F1-6052B4250BD4}"/>
              </a:ext>
            </a:extLst>
          </p:cNvPr>
          <p:cNvSpPr/>
          <p:nvPr/>
        </p:nvSpPr>
        <p:spPr>
          <a:xfrm>
            <a:off x="9202723" y="3768055"/>
            <a:ext cx="2835479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Zákon</a:t>
            </a:r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97BA277F-EBB8-4951-8B78-5FB744FF530D}"/>
              </a:ext>
            </a:extLst>
          </p:cNvPr>
          <p:cNvSpPr/>
          <p:nvPr/>
        </p:nvSpPr>
        <p:spPr>
          <a:xfrm rot="2817064">
            <a:off x="3691156" y="2371794"/>
            <a:ext cx="302004" cy="12667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lů 7">
            <a:extLst>
              <a:ext uri="{FF2B5EF4-FFF2-40B4-BE49-F238E27FC236}">
                <a16:creationId xmlns:a16="http://schemas.microsoft.com/office/drawing/2014/main" id="{01B4BD44-B98D-4B28-AEF0-5B7082A8DD71}"/>
              </a:ext>
            </a:extLst>
          </p:cNvPr>
          <p:cNvSpPr/>
          <p:nvPr/>
        </p:nvSpPr>
        <p:spPr>
          <a:xfrm rot="18696890">
            <a:off x="6492106" y="2418861"/>
            <a:ext cx="302004" cy="10411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0D47D25F-1C34-4016-8361-067DC919E322}"/>
              </a:ext>
            </a:extLst>
          </p:cNvPr>
          <p:cNvSpPr/>
          <p:nvPr/>
        </p:nvSpPr>
        <p:spPr>
          <a:xfrm>
            <a:off x="5880683" y="4785201"/>
            <a:ext cx="3187817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PŘEMĚNA – dnem účinnosti přeměny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B4D91E95-50AD-4937-BE27-AA529A6685C4}"/>
              </a:ext>
            </a:extLst>
          </p:cNvPr>
          <p:cNvSpPr/>
          <p:nvPr/>
        </p:nvSpPr>
        <p:spPr>
          <a:xfrm>
            <a:off x="5880682" y="5802347"/>
            <a:ext cx="3187817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Úpadek PO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272C1B53-6EB3-4C45-B275-7C2561A4D11A}"/>
              </a:ext>
            </a:extLst>
          </p:cNvPr>
          <p:cNvSpPr/>
          <p:nvPr/>
        </p:nvSpPr>
        <p:spPr>
          <a:xfrm>
            <a:off x="5535659" y="3429000"/>
            <a:ext cx="6569655" cy="32738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036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715FA8-C333-4294-AB3A-35AB2D737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Zrušení likvidací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1CB3185-0A38-41DC-BF96-C55241DC0A03}"/>
              </a:ext>
            </a:extLst>
          </p:cNvPr>
          <p:cNvSpPr/>
          <p:nvPr/>
        </p:nvSpPr>
        <p:spPr>
          <a:xfrm>
            <a:off x="922787" y="2341850"/>
            <a:ext cx="283547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Uplynutím doby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6B1727E-7861-47E8-9593-FC9000648772}"/>
              </a:ext>
            </a:extLst>
          </p:cNvPr>
          <p:cNvSpPr/>
          <p:nvPr/>
        </p:nvSpPr>
        <p:spPr>
          <a:xfrm>
            <a:off x="922787" y="3429000"/>
            <a:ext cx="283547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Dosažení účelu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AEFFAC0-3D43-4D4D-905E-671A8A0AA76A}"/>
              </a:ext>
            </a:extLst>
          </p:cNvPr>
          <p:cNvSpPr/>
          <p:nvPr/>
        </p:nvSpPr>
        <p:spPr>
          <a:xfrm>
            <a:off x="922786" y="4546288"/>
            <a:ext cx="283547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Zákon nebo PJ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302CBC26-A2B3-45F9-9193-7F857D71E14B}"/>
              </a:ext>
            </a:extLst>
          </p:cNvPr>
          <p:cNvSpPr/>
          <p:nvPr/>
        </p:nvSpPr>
        <p:spPr>
          <a:xfrm>
            <a:off x="6251197" y="4546288"/>
            <a:ext cx="5018017" cy="79695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Účinností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07AD5E5F-7036-469D-AF77-47A9BFD59733}"/>
              </a:ext>
            </a:extLst>
          </p:cNvPr>
          <p:cNvSpPr/>
          <p:nvPr/>
        </p:nvSpPr>
        <p:spPr>
          <a:xfrm>
            <a:off x="922786" y="5633438"/>
            <a:ext cx="283547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Rozhodnutím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81596AE0-52ED-445B-A62F-40AEDF02DB21}"/>
              </a:ext>
            </a:extLst>
          </p:cNvPr>
          <p:cNvSpPr/>
          <p:nvPr/>
        </p:nvSpPr>
        <p:spPr>
          <a:xfrm>
            <a:off x="6251197" y="5633438"/>
            <a:ext cx="5018017" cy="79695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PM rozhodnutí</a:t>
            </a:r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40A73BE4-E7F9-4C04-B5AD-2BBB82180909}"/>
              </a:ext>
            </a:extLst>
          </p:cNvPr>
          <p:cNvSpPr/>
          <p:nvPr/>
        </p:nvSpPr>
        <p:spPr>
          <a:xfrm>
            <a:off x="4001549" y="4790114"/>
            <a:ext cx="1939255" cy="2348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35A2B5EB-0B28-4EAC-B481-2AFE99EBECF7}"/>
              </a:ext>
            </a:extLst>
          </p:cNvPr>
          <p:cNvSpPr/>
          <p:nvPr/>
        </p:nvSpPr>
        <p:spPr>
          <a:xfrm>
            <a:off x="4001549" y="5884332"/>
            <a:ext cx="1939255" cy="2348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133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E502C6-F64F-4AA6-97CE-4CAC9C5FF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Zrušení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2704D64-3418-4159-B3C3-8FCF7AE2BA50}"/>
              </a:ext>
            </a:extLst>
          </p:cNvPr>
          <p:cNvSpPr/>
          <p:nvPr/>
        </p:nvSpPr>
        <p:spPr>
          <a:xfrm>
            <a:off x="922787" y="2341850"/>
            <a:ext cx="10544963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SOUD – na návrh nebo bez návrhu + nařídí likvidaci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0D65A766-1190-4D38-B99F-34C16D80EA47}"/>
              </a:ext>
            </a:extLst>
          </p:cNvPr>
          <p:cNvSpPr/>
          <p:nvPr/>
        </p:nvSpPr>
        <p:spPr>
          <a:xfrm>
            <a:off x="922787" y="3401545"/>
            <a:ext cx="2835479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Nezákonná činnost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39AA4F1-0B10-48F5-A043-2361D1D5FA18}"/>
              </a:ext>
            </a:extLst>
          </p:cNvPr>
          <p:cNvSpPr/>
          <p:nvPr/>
        </p:nvSpPr>
        <p:spPr>
          <a:xfrm>
            <a:off x="922786" y="4461240"/>
            <a:ext cx="2835479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Nesplňuje předpoklady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060D123-92CF-4FE5-8D1F-22862114D478}"/>
              </a:ext>
            </a:extLst>
          </p:cNvPr>
          <p:cNvSpPr/>
          <p:nvPr/>
        </p:nvSpPr>
        <p:spPr>
          <a:xfrm>
            <a:off x="6771312" y="3401545"/>
            <a:ext cx="2835479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2 roky stat.org.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0EC85790-A509-404A-8E4B-F25663BAB61A}"/>
              </a:ext>
            </a:extLst>
          </p:cNvPr>
          <p:cNvSpPr/>
          <p:nvPr/>
        </p:nvSpPr>
        <p:spPr>
          <a:xfrm>
            <a:off x="6771311" y="4461240"/>
            <a:ext cx="2835479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zákon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B1C0FA46-49F2-41BC-A6BD-AC4828598D84}"/>
              </a:ext>
            </a:extLst>
          </p:cNvPr>
          <p:cNvSpPr/>
          <p:nvPr/>
        </p:nvSpPr>
        <p:spPr>
          <a:xfrm>
            <a:off x="3111938" y="5709916"/>
            <a:ext cx="4847441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Soud musí stanovit lhůtu</a:t>
            </a:r>
          </a:p>
        </p:txBody>
      </p:sp>
    </p:spTree>
    <p:extLst>
      <p:ext uri="{BB962C8B-B14F-4D97-AF65-F5344CB8AC3E}">
        <p14:creationId xmlns:p14="http://schemas.microsoft.com/office/powerpoint/2010/main" val="159087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Právo a jeho význam pro podnikání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právo a jak se liší od jiných normativních systémů?</a:t>
            </a:r>
          </a:p>
          <a:p>
            <a:pPr lvl="1"/>
            <a:r>
              <a:rPr lang="cs-CZ" dirty="0" smtClean="0"/>
              <a:t>Právo a morálka </a:t>
            </a:r>
          </a:p>
          <a:p>
            <a:r>
              <a:rPr lang="cs-CZ" dirty="0" smtClean="0"/>
              <a:t>Právní odvětví – veřejné a soukromé právo </a:t>
            </a:r>
          </a:p>
          <a:p>
            <a:r>
              <a:rPr lang="cs-CZ" dirty="0" smtClean="0"/>
              <a:t>Právo hmotné a procesní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46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52C1EA-FEDE-43E0-AA44-A04A7A24E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Přeměna právnické osoby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89C330A-A447-4440-B57F-600D58E08165}"/>
              </a:ext>
            </a:extLst>
          </p:cNvPr>
          <p:cNvSpPr/>
          <p:nvPr/>
        </p:nvSpPr>
        <p:spPr>
          <a:xfrm>
            <a:off x="869728" y="2570506"/>
            <a:ext cx="1789583" cy="120453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FÚZE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0C153F42-DC99-4784-B5C9-0342AA60ECCD}"/>
              </a:ext>
            </a:extLst>
          </p:cNvPr>
          <p:cNvSpPr/>
          <p:nvPr/>
        </p:nvSpPr>
        <p:spPr>
          <a:xfrm>
            <a:off x="4468743" y="2570506"/>
            <a:ext cx="1627257" cy="120453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ROZDĚLENÍ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7BE259C-5746-4D3F-A37B-B67249E06A61}"/>
              </a:ext>
            </a:extLst>
          </p:cNvPr>
          <p:cNvSpPr/>
          <p:nvPr/>
        </p:nvSpPr>
        <p:spPr>
          <a:xfrm>
            <a:off x="8892538" y="2570506"/>
            <a:ext cx="1627257" cy="120453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ZMĚNA PRÁVNÍ FORMY</a:t>
            </a:r>
          </a:p>
        </p:txBody>
      </p:sp>
      <p:sp>
        <p:nvSpPr>
          <p:cNvPr id="7" name="Znak plus 6">
            <a:extLst>
              <a:ext uri="{FF2B5EF4-FFF2-40B4-BE49-F238E27FC236}">
                <a16:creationId xmlns:a16="http://schemas.microsoft.com/office/drawing/2014/main" id="{67CF1DAF-738D-4CBD-8265-B9AF21E6DB52}"/>
              </a:ext>
            </a:extLst>
          </p:cNvPr>
          <p:cNvSpPr/>
          <p:nvPr/>
        </p:nvSpPr>
        <p:spPr>
          <a:xfrm>
            <a:off x="1252790" y="2104917"/>
            <a:ext cx="1023457" cy="93117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nak minus 7">
            <a:extLst>
              <a:ext uri="{FF2B5EF4-FFF2-40B4-BE49-F238E27FC236}">
                <a16:creationId xmlns:a16="http://schemas.microsoft.com/office/drawing/2014/main" id="{8629FC1B-C720-4094-A081-23B7BEDAA57C}"/>
              </a:ext>
            </a:extLst>
          </p:cNvPr>
          <p:cNvSpPr/>
          <p:nvPr/>
        </p:nvSpPr>
        <p:spPr>
          <a:xfrm>
            <a:off x="4758487" y="2163640"/>
            <a:ext cx="1124125" cy="81373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2994EB0B-EADD-4D28-84E9-999D25790B85}"/>
              </a:ext>
            </a:extLst>
          </p:cNvPr>
          <p:cNvSpPr/>
          <p:nvPr/>
        </p:nvSpPr>
        <p:spPr>
          <a:xfrm>
            <a:off x="3884206" y="5485855"/>
            <a:ext cx="3059152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Rozhodný den = z účetního hlediska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B0AFBC4F-FA61-4EBD-ABEC-2BB8C3E81087}"/>
              </a:ext>
            </a:extLst>
          </p:cNvPr>
          <p:cNvSpPr/>
          <p:nvPr/>
        </p:nvSpPr>
        <p:spPr>
          <a:xfrm>
            <a:off x="321476" y="5485855"/>
            <a:ext cx="3059152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Přeměna se zapisuje do veřejného rejstříku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E335F6AB-1EB0-4695-9EFD-C5B3374CE17E}"/>
              </a:ext>
            </a:extLst>
          </p:cNvPr>
          <p:cNvSpPr/>
          <p:nvPr/>
        </p:nvSpPr>
        <p:spPr>
          <a:xfrm>
            <a:off x="260162" y="3950591"/>
            <a:ext cx="2692764" cy="11311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SLOUČENÍ x SPLYNUTÍ (=zanikají) 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1906AEF2-E64E-4047-8F94-7FAAFFCCD69F}"/>
              </a:ext>
            </a:extLst>
          </p:cNvPr>
          <p:cNvSpPr/>
          <p:nvPr/>
        </p:nvSpPr>
        <p:spPr>
          <a:xfrm>
            <a:off x="3818493" y="3950591"/>
            <a:ext cx="2692764" cy="11311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ROZŠTĚPENÍM X ODŠTĚPENÍM</a:t>
            </a:r>
          </a:p>
        </p:txBody>
      </p:sp>
      <p:sp>
        <p:nvSpPr>
          <p:cNvPr id="13" name="Šipka: dolů 12">
            <a:extLst>
              <a:ext uri="{FF2B5EF4-FFF2-40B4-BE49-F238E27FC236}">
                <a16:creationId xmlns:a16="http://schemas.microsoft.com/office/drawing/2014/main" id="{20AA58C4-F2E4-4E83-87BA-424DBB302C54}"/>
              </a:ext>
            </a:extLst>
          </p:cNvPr>
          <p:cNvSpPr/>
          <p:nvPr/>
        </p:nvSpPr>
        <p:spPr>
          <a:xfrm>
            <a:off x="9571839" y="3884103"/>
            <a:ext cx="536895" cy="13086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28645489-EF5D-4F05-BF11-A10A7EB219B1}"/>
              </a:ext>
            </a:extLst>
          </p:cNvPr>
          <p:cNvSpPr/>
          <p:nvPr/>
        </p:nvSpPr>
        <p:spPr>
          <a:xfrm>
            <a:off x="8579158" y="5301844"/>
            <a:ext cx="3059152" cy="79695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Mění se pouze poměry</a:t>
            </a:r>
          </a:p>
        </p:txBody>
      </p:sp>
    </p:spTree>
    <p:extLst>
      <p:ext uri="{BB962C8B-B14F-4D97-AF65-F5344CB8AC3E}">
        <p14:creationId xmlns:p14="http://schemas.microsoft.com/office/powerpoint/2010/main" val="69318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7F8B12-663A-493A-9E92-5973D4E4B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Zánik právnické osoby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55FF43C-490B-4008-9B71-912EBC51F3D9}"/>
              </a:ext>
            </a:extLst>
          </p:cNvPr>
          <p:cNvSpPr/>
          <p:nvPr/>
        </p:nvSpPr>
        <p:spPr>
          <a:xfrm>
            <a:off x="1154953" y="3220827"/>
            <a:ext cx="3059152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Výmaz z obchodního rejstříku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F60596A-2F5C-483C-9289-CF7A5694B467}"/>
              </a:ext>
            </a:extLst>
          </p:cNvPr>
          <p:cNvSpPr/>
          <p:nvPr/>
        </p:nvSpPr>
        <p:spPr>
          <a:xfrm>
            <a:off x="6770019" y="3225290"/>
            <a:ext cx="3059152" cy="24960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Nepodléhá-li zápisu, skončením likvidace</a:t>
            </a:r>
          </a:p>
        </p:txBody>
      </p:sp>
    </p:spTree>
    <p:extLst>
      <p:ext uri="{BB962C8B-B14F-4D97-AF65-F5344CB8AC3E}">
        <p14:creationId xmlns:p14="http://schemas.microsoft.com/office/powerpoint/2010/main" val="87122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2C7161-F210-4494-B65F-D0E6A5669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Likvidace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72763DD-D116-4449-91C3-58BFE067208D}"/>
              </a:ext>
            </a:extLst>
          </p:cNvPr>
          <p:cNvSpPr/>
          <p:nvPr/>
        </p:nvSpPr>
        <p:spPr>
          <a:xfrm>
            <a:off x="584502" y="2507763"/>
            <a:ext cx="4557950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Vypořádat majetek zrušené PO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F4477437-49DE-44C9-A675-AF9EC1FA44A1}"/>
              </a:ext>
            </a:extLst>
          </p:cNvPr>
          <p:cNvSpPr/>
          <p:nvPr/>
        </p:nvSpPr>
        <p:spPr>
          <a:xfrm>
            <a:off x="6473574" y="2507763"/>
            <a:ext cx="4557950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Vstupuje dnem, kdy je zrušena nebo prohlášena za neplatnou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CEEB56C-9B10-42F0-A834-5A4FCE3D439E}"/>
              </a:ext>
            </a:extLst>
          </p:cNvPr>
          <p:cNvSpPr/>
          <p:nvPr/>
        </p:nvSpPr>
        <p:spPr>
          <a:xfrm>
            <a:off x="584502" y="3876567"/>
            <a:ext cx="4557950" cy="79695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Nesmí za ni nikdo jednat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F7057E9-1A30-4347-BF48-D9F073FC2231}"/>
              </a:ext>
            </a:extLst>
          </p:cNvPr>
          <p:cNvSpPr/>
          <p:nvPr/>
        </p:nvSpPr>
        <p:spPr>
          <a:xfrm>
            <a:off x="584502" y="5326464"/>
            <a:ext cx="5640129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Likvidátor povolává orgán </a:t>
            </a:r>
            <a:r>
              <a:rPr lang="cs-CZ" sz="2000" b="1" u="sng" dirty="0">
                <a:solidFill>
                  <a:schemeClr val="bg1"/>
                </a:solidFill>
              </a:rPr>
              <a:t>PO</a:t>
            </a:r>
            <a:r>
              <a:rPr lang="cs-CZ" sz="2000" b="1" dirty="0">
                <a:solidFill>
                  <a:schemeClr val="bg1"/>
                </a:solidFill>
              </a:rPr>
              <a:t> nebo </a:t>
            </a:r>
            <a:r>
              <a:rPr lang="cs-CZ" sz="2000" b="1" u="sng" dirty="0">
                <a:solidFill>
                  <a:schemeClr val="bg1"/>
                </a:solidFill>
              </a:rPr>
              <a:t>soud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38A06ADE-E9F2-4359-A582-51F9610D2BFE}"/>
              </a:ext>
            </a:extLst>
          </p:cNvPr>
          <p:cNvSpPr/>
          <p:nvPr/>
        </p:nvSpPr>
        <p:spPr>
          <a:xfrm>
            <a:off x="6473574" y="3876567"/>
            <a:ext cx="4557950" cy="79695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Likvidátor = ten, kdo může být členem statutárního orgánu</a:t>
            </a:r>
          </a:p>
        </p:txBody>
      </p:sp>
    </p:spTree>
    <p:extLst>
      <p:ext uri="{BB962C8B-B14F-4D97-AF65-F5344CB8AC3E}">
        <p14:creationId xmlns:p14="http://schemas.microsoft.com/office/powerpoint/2010/main" val="144874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C22CF-8620-4F0B-B6B6-EBAAF1839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Činnost likvidátora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B88FA063-1194-4616-8ECC-9D22AC0896A0}"/>
              </a:ext>
            </a:extLst>
          </p:cNvPr>
          <p:cNvSpPr/>
          <p:nvPr/>
        </p:nvSpPr>
        <p:spPr>
          <a:xfrm>
            <a:off x="592891" y="2725877"/>
            <a:ext cx="326604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Uspokojí pohledávky</a:t>
            </a:r>
            <a:endParaRPr lang="cs-CZ" sz="2000" b="1" u="sng" dirty="0">
              <a:solidFill>
                <a:schemeClr val="bg1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3E8200FB-A939-4649-81DD-593E8C13C125}"/>
              </a:ext>
            </a:extLst>
          </p:cNvPr>
          <p:cNvSpPr/>
          <p:nvPr/>
        </p:nvSpPr>
        <p:spPr>
          <a:xfrm>
            <a:off x="5157901" y="2725877"/>
            <a:ext cx="326604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Oznámí vstup do likvidace věřitelům</a:t>
            </a:r>
            <a:endParaRPr lang="cs-CZ" sz="2000" b="1" u="sng" dirty="0">
              <a:solidFill>
                <a:schemeClr val="bg1"/>
              </a:solidFill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13EAA950-36D9-4776-8A51-4D6C177DEB58}"/>
              </a:ext>
            </a:extLst>
          </p:cNvPr>
          <p:cNvSpPr/>
          <p:nvPr/>
        </p:nvSpPr>
        <p:spPr>
          <a:xfrm>
            <a:off x="592891" y="3926901"/>
            <a:ext cx="326604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Zahajovací rozvaha</a:t>
            </a:r>
            <a:endParaRPr lang="cs-CZ" sz="2000" b="1" u="sng" dirty="0">
              <a:solidFill>
                <a:schemeClr val="bg1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CE46192-6303-46A8-B8C4-3C30ADDF97C2}"/>
              </a:ext>
            </a:extLst>
          </p:cNvPr>
          <p:cNvSpPr/>
          <p:nvPr/>
        </p:nvSpPr>
        <p:spPr>
          <a:xfrm>
            <a:off x="5157901" y="3926901"/>
            <a:ext cx="326604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Soupis jmění</a:t>
            </a:r>
            <a:endParaRPr lang="cs-CZ" sz="2000" b="1" u="sng" dirty="0">
              <a:solidFill>
                <a:schemeClr val="bg1"/>
              </a:solidFill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31CF5F49-023A-4EE1-83AD-E25D1CD73B04}"/>
              </a:ext>
            </a:extLst>
          </p:cNvPr>
          <p:cNvSpPr/>
          <p:nvPr/>
        </p:nvSpPr>
        <p:spPr>
          <a:xfrm>
            <a:off x="592891" y="5336251"/>
            <a:ext cx="326604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Může podat </a:t>
            </a:r>
            <a:r>
              <a:rPr lang="cs-CZ" sz="2000" b="1" dirty="0" err="1">
                <a:solidFill>
                  <a:schemeClr val="bg1"/>
                </a:solidFill>
              </a:rPr>
              <a:t>ins.návrh</a:t>
            </a:r>
            <a:endParaRPr lang="cs-CZ" sz="20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43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7A6F7A-45EC-46CF-A306-8AA25FBB4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Likvidační podstata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B97A366-482B-4BFD-BBEA-485E057D608D}"/>
              </a:ext>
            </a:extLst>
          </p:cNvPr>
          <p:cNvSpPr/>
          <p:nvPr/>
        </p:nvSpPr>
        <p:spPr>
          <a:xfrm>
            <a:off x="576111" y="2621560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Náleží věřiteli podíl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4D474EE1-2649-498F-BDC2-64ACEDBAC202}"/>
              </a:ext>
            </a:extLst>
          </p:cNvPr>
          <p:cNvSpPr/>
          <p:nvPr/>
        </p:nvSpPr>
        <p:spPr>
          <a:xfrm>
            <a:off x="576111" y="3960965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Nepřihlásí-li se, pohledávku odmítl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5DCCE0C1-F7E2-4335-B680-73D3C5A24788}"/>
              </a:ext>
            </a:extLst>
          </p:cNvPr>
          <p:cNvSpPr/>
          <p:nvPr/>
        </p:nvSpPr>
        <p:spPr>
          <a:xfrm>
            <a:off x="576110" y="5255592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Odmítnou-li všichni, stát</a:t>
            </a:r>
          </a:p>
        </p:txBody>
      </p:sp>
    </p:spTree>
    <p:extLst>
      <p:ext uri="{BB962C8B-B14F-4D97-AF65-F5344CB8AC3E}">
        <p14:creationId xmlns:p14="http://schemas.microsoft.com/office/powerpoint/2010/main" val="391823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94029A-6B91-4F2D-80C9-7A1B3E07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Konec likvidace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3FAC630-EC78-4C1C-A2F2-4956FC040966}"/>
              </a:ext>
            </a:extLst>
          </p:cNvPr>
          <p:cNvSpPr/>
          <p:nvPr/>
        </p:nvSpPr>
        <p:spPr>
          <a:xfrm>
            <a:off x="676779" y="2632046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Použití likvidačního zůstatku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40A44884-1C50-41F5-85C9-A1C5322329DF}"/>
              </a:ext>
            </a:extLst>
          </p:cNvPr>
          <p:cNvSpPr/>
          <p:nvPr/>
        </p:nvSpPr>
        <p:spPr>
          <a:xfrm>
            <a:off x="676778" y="3833070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Převzetím likvidační podstaty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BB57A97-0B29-4392-A556-1BED875DC07E}"/>
              </a:ext>
            </a:extLst>
          </p:cNvPr>
          <p:cNvSpPr/>
          <p:nvPr/>
        </p:nvSpPr>
        <p:spPr>
          <a:xfrm>
            <a:off x="676778" y="5087378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Odmítnutím likvidačního zůstatku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67D293D-159F-430D-B97C-6D483EECE608}"/>
              </a:ext>
            </a:extLst>
          </p:cNvPr>
          <p:cNvSpPr/>
          <p:nvPr/>
        </p:nvSpPr>
        <p:spPr>
          <a:xfrm>
            <a:off x="8800051" y="3774347"/>
            <a:ext cx="3013046" cy="105771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Návrh na výmaz do 30 dnů po skočení likvidace</a:t>
            </a:r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954086DD-65E1-4B1D-9176-006142E2CF3F}"/>
              </a:ext>
            </a:extLst>
          </p:cNvPr>
          <p:cNvSpPr/>
          <p:nvPr/>
        </p:nvSpPr>
        <p:spPr>
          <a:xfrm rot="780043">
            <a:off x="5436067" y="3120284"/>
            <a:ext cx="2281806" cy="209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AD44C521-534C-4984-A8AA-A3668A5BFB52}"/>
              </a:ext>
            </a:extLst>
          </p:cNvPr>
          <p:cNvSpPr/>
          <p:nvPr/>
        </p:nvSpPr>
        <p:spPr>
          <a:xfrm>
            <a:off x="5535659" y="4231547"/>
            <a:ext cx="2281806" cy="209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15E37690-7AFD-4A5A-96C3-70B78AF4CEB5}"/>
              </a:ext>
            </a:extLst>
          </p:cNvPr>
          <p:cNvSpPr/>
          <p:nvPr/>
        </p:nvSpPr>
        <p:spPr>
          <a:xfrm rot="20882354">
            <a:off x="5532621" y="5252895"/>
            <a:ext cx="2281806" cy="209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94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7BD2E4-D598-4296-9E75-354F66E9C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Spotřebitel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F50AE792-AE82-42C1-BEB3-2B6AE7D47323}"/>
              </a:ext>
            </a:extLst>
          </p:cNvPr>
          <p:cNvSpPr/>
          <p:nvPr/>
        </p:nvSpPr>
        <p:spPr>
          <a:xfrm>
            <a:off x="592891" y="2725877"/>
            <a:ext cx="326604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ČLOVĚK</a:t>
            </a:r>
            <a:endParaRPr lang="cs-CZ" sz="2000" b="1" u="sng" dirty="0">
              <a:solidFill>
                <a:schemeClr val="bg1"/>
              </a:solidFill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A07E833-8E19-4815-8A65-DFED3945E4E2}"/>
              </a:ext>
            </a:extLst>
          </p:cNvPr>
          <p:cNvSpPr/>
          <p:nvPr/>
        </p:nvSpPr>
        <p:spPr>
          <a:xfrm>
            <a:off x="4091099" y="3843011"/>
            <a:ext cx="326604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mimo rámec podnikání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621C7B2-F657-4461-8608-E25AE93265FF}"/>
              </a:ext>
            </a:extLst>
          </p:cNvPr>
          <p:cNvSpPr/>
          <p:nvPr/>
        </p:nvSpPr>
        <p:spPr>
          <a:xfrm>
            <a:off x="7656420" y="5162879"/>
            <a:ext cx="3266045" cy="119597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Uzavírá smlouva nebo právně jedná s podnikatelem</a:t>
            </a:r>
          </a:p>
        </p:txBody>
      </p:sp>
    </p:spTree>
    <p:extLst>
      <p:ext uri="{BB962C8B-B14F-4D97-AF65-F5344CB8AC3E}">
        <p14:creationId xmlns:p14="http://schemas.microsoft.com/office/powerpoint/2010/main" val="152185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0F8594-7BAC-4219-9037-C3209867A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Podnikatel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246360A-2CC8-4E81-BA79-B3EE65738750}"/>
              </a:ext>
            </a:extLst>
          </p:cNvPr>
          <p:cNvSpPr/>
          <p:nvPr/>
        </p:nvSpPr>
        <p:spPr>
          <a:xfrm>
            <a:off x="310393" y="2676088"/>
            <a:ext cx="3112316" cy="947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Samostatně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E1C1F2F-8763-4542-B508-85B7851898AE}"/>
              </a:ext>
            </a:extLst>
          </p:cNvPr>
          <p:cNvSpPr/>
          <p:nvPr/>
        </p:nvSpPr>
        <p:spPr>
          <a:xfrm>
            <a:off x="3910667" y="2676088"/>
            <a:ext cx="3112316" cy="947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Na vlastní účet a odpovědnost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362E0DE-635E-4B68-BD69-5881467C3331}"/>
              </a:ext>
            </a:extLst>
          </p:cNvPr>
          <p:cNvSpPr/>
          <p:nvPr/>
        </p:nvSpPr>
        <p:spPr>
          <a:xfrm>
            <a:off x="7586444" y="2676088"/>
            <a:ext cx="3112316" cy="947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Výdělečnou činnost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CDAB813-BBE9-4908-B0FC-C986ED12B196}"/>
              </a:ext>
            </a:extLst>
          </p:cNvPr>
          <p:cNvSpPr/>
          <p:nvPr/>
        </p:nvSpPr>
        <p:spPr>
          <a:xfrm>
            <a:off x="327871" y="3952611"/>
            <a:ext cx="3112316" cy="12401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Živnostenským nebo obdobným způsobem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B7139B9-D8DE-405C-8052-D91BBCF1403C}"/>
              </a:ext>
            </a:extLst>
          </p:cNvPr>
          <p:cNvSpPr/>
          <p:nvPr/>
        </p:nvSpPr>
        <p:spPr>
          <a:xfrm>
            <a:off x="3910667" y="3985276"/>
            <a:ext cx="3112316" cy="947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Soustavně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F1ABDF63-9C97-49C1-9504-345A0B6821A2}"/>
              </a:ext>
            </a:extLst>
          </p:cNvPr>
          <p:cNvSpPr/>
          <p:nvPr/>
        </p:nvSpPr>
        <p:spPr>
          <a:xfrm>
            <a:off x="7694103" y="3985276"/>
            <a:ext cx="3112316" cy="947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Za účelem zisku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2851526-8801-4049-8D21-10A48F202412}"/>
              </a:ext>
            </a:extLst>
          </p:cNvPr>
          <p:cNvSpPr/>
          <p:nvPr/>
        </p:nvSpPr>
        <p:spPr>
          <a:xfrm>
            <a:off x="399942" y="5591261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Musí mít vždy oprávnění?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BA715BC2-7D2A-4603-AD63-3DFB3E28DEBF}"/>
              </a:ext>
            </a:extLst>
          </p:cNvPr>
          <p:cNvSpPr/>
          <p:nvPr/>
        </p:nvSpPr>
        <p:spPr>
          <a:xfrm>
            <a:off x="5618474" y="5582871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Osoba zapsaná v OR i ten, kdo má živnost</a:t>
            </a:r>
          </a:p>
        </p:txBody>
      </p:sp>
    </p:spTree>
    <p:extLst>
      <p:ext uri="{BB962C8B-B14F-4D97-AF65-F5344CB8AC3E}">
        <p14:creationId xmlns:p14="http://schemas.microsoft.com/office/powerpoint/2010/main" val="45933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80AF8F-FBD2-4A8C-8CEE-3C889DB71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Obchodní firma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DABA1C3-3F65-4FF3-90AB-551FB356D701}"/>
              </a:ext>
            </a:extLst>
          </p:cNvPr>
          <p:cNvSpPr/>
          <p:nvPr/>
        </p:nvSpPr>
        <p:spPr>
          <a:xfrm>
            <a:off x="1154953" y="2659310"/>
            <a:ext cx="10019183" cy="706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>
                    <a:lumMod val="95000"/>
                  </a:schemeClr>
                </a:solidFill>
              </a:rPr>
              <a:t>= jméno, pod kterým je podnikatel zapsán do OR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3A2D5F04-55C9-45F9-8F8F-E56A003A57A5}"/>
              </a:ext>
            </a:extLst>
          </p:cNvPr>
          <p:cNvSpPr/>
          <p:nvPr/>
        </p:nvSpPr>
        <p:spPr>
          <a:xfrm>
            <a:off x="441887" y="3789727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Dotčena firma -&gt; stejná ochrana jako při nekalé soutěži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EF4C80F-C831-4A62-9029-3FBDF9C08A71}"/>
              </a:ext>
            </a:extLst>
          </p:cNvPr>
          <p:cNvSpPr/>
          <p:nvPr/>
        </p:nvSpPr>
        <p:spPr>
          <a:xfrm>
            <a:off x="441887" y="5010134"/>
            <a:ext cx="440694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bg1"/>
                </a:solidFill>
              </a:rPr>
              <a:t>Ochrana firmy náleží tomu, kdo ji užil poprvé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27C8732-F680-4F2A-8313-FBF17CFF6858}"/>
              </a:ext>
            </a:extLst>
          </p:cNvPr>
          <p:cNvSpPr/>
          <p:nvPr/>
        </p:nvSpPr>
        <p:spPr>
          <a:xfrm>
            <a:off x="7155809" y="3884103"/>
            <a:ext cx="4102217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Nesmí být klamavá a zaměnitelná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3A0B3D69-519A-4084-B313-A6984E337FEB}"/>
              </a:ext>
            </a:extLst>
          </p:cNvPr>
          <p:cNvSpPr/>
          <p:nvPr/>
        </p:nvSpPr>
        <p:spPr>
          <a:xfrm>
            <a:off x="5814149" y="5081087"/>
            <a:ext cx="4102217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Jméno někoho ve firmě – souhlas může odvolat, pokud např. došlo ke změna činnosti</a:t>
            </a:r>
          </a:p>
        </p:txBody>
      </p:sp>
    </p:spTree>
    <p:extLst>
      <p:ext uri="{BB962C8B-B14F-4D97-AF65-F5344CB8AC3E}">
        <p14:creationId xmlns:p14="http://schemas.microsoft.com/office/powerpoint/2010/main" val="340305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C4A087-D575-4550-8307-30CDB1098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Sídlo podnikatele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6F42681-F3E3-4664-A874-3559D47A3B0A}"/>
              </a:ext>
            </a:extLst>
          </p:cNvPr>
          <p:cNvSpPr/>
          <p:nvPr/>
        </p:nvSpPr>
        <p:spPr>
          <a:xfrm>
            <a:off x="981512" y="2726422"/>
            <a:ext cx="4102217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Dle obchodního rejstříku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F1A1DBE-12F8-45B3-983F-1334653C4974}"/>
              </a:ext>
            </a:extLst>
          </p:cNvPr>
          <p:cNvSpPr/>
          <p:nvPr/>
        </p:nvSpPr>
        <p:spPr>
          <a:xfrm>
            <a:off x="5535659" y="2726422"/>
            <a:ext cx="4102217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Nezapisuje se, obchodní závod nebo bydliště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CB83220-D024-4F27-AF7D-FEADD6339383}"/>
              </a:ext>
            </a:extLst>
          </p:cNvPr>
          <p:cNvSpPr/>
          <p:nvPr/>
        </p:nvSpPr>
        <p:spPr>
          <a:xfrm>
            <a:off x="1058411" y="4867013"/>
            <a:ext cx="925165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Podnikatele nemůže namítat, že má sídlo jinde</a:t>
            </a:r>
          </a:p>
        </p:txBody>
      </p:sp>
    </p:spTree>
    <p:extLst>
      <p:ext uri="{BB962C8B-B14F-4D97-AF65-F5344CB8AC3E}">
        <p14:creationId xmlns:p14="http://schemas.microsoft.com/office/powerpoint/2010/main" val="306825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Soukromé právo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Vývoj soukromého práva v Českých zemích</a:t>
            </a:r>
          </a:p>
          <a:p>
            <a:r>
              <a:rPr lang="cs-CZ" dirty="0" smtClean="0"/>
              <a:t>Zásady soukromého práva a jejich význam</a:t>
            </a:r>
          </a:p>
          <a:p>
            <a:r>
              <a:rPr lang="cs-CZ" dirty="0" smtClean="0"/>
              <a:t>Struktura soukromého práva </a:t>
            </a:r>
          </a:p>
          <a:p>
            <a:r>
              <a:rPr lang="cs-CZ" dirty="0" smtClean="0"/>
              <a:t>Význam občanského práva pro celé právo </a:t>
            </a:r>
          </a:p>
        </p:txBody>
      </p:sp>
    </p:spTree>
    <p:extLst>
      <p:ext uri="{BB962C8B-B14F-4D97-AF65-F5344CB8AC3E}">
        <p14:creationId xmlns:p14="http://schemas.microsoft.com/office/powerpoint/2010/main" val="140512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AF820E-8A23-433D-9A6B-E51BB55C1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Nabytí obchodní firmy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E9220D6-E18D-409B-8FD0-FC785EC5835B}"/>
              </a:ext>
            </a:extLst>
          </p:cNvPr>
          <p:cNvSpPr/>
          <p:nvPr/>
        </p:nvSpPr>
        <p:spPr>
          <a:xfrm>
            <a:off x="704675" y="2634143"/>
            <a:ext cx="3716323" cy="587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>
                    <a:lumMod val="95000"/>
                  </a:schemeClr>
                </a:solidFill>
              </a:rPr>
              <a:t>Kdo firmu nabyde, může ji používat, pokud má souhlas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4AE75863-D6E4-4553-B74F-6CD49CB946B9}"/>
              </a:ext>
            </a:extLst>
          </p:cNvPr>
          <p:cNvSpPr/>
          <p:nvPr/>
        </p:nvSpPr>
        <p:spPr>
          <a:xfrm>
            <a:off x="704675" y="3740054"/>
            <a:ext cx="3716323" cy="587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>
                    <a:lumMod val="95000"/>
                  </a:schemeClr>
                </a:solidFill>
              </a:rPr>
              <a:t>Přeměna PO – přechází, pokud s právní nástupce souhlasí</a:t>
            </a:r>
          </a:p>
        </p:txBody>
      </p:sp>
    </p:spTree>
    <p:extLst>
      <p:ext uri="{BB962C8B-B14F-4D97-AF65-F5344CB8AC3E}">
        <p14:creationId xmlns:p14="http://schemas.microsoft.com/office/powerpoint/2010/main" val="65960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5DAAE1-3ECE-42BB-B310-466CBF304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Zastoupení podnikatele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6E24FA76-A178-4577-8795-8116F1DDE96A}"/>
              </a:ext>
            </a:extLst>
          </p:cNvPr>
          <p:cNvSpPr/>
          <p:nvPr/>
        </p:nvSpPr>
        <p:spPr>
          <a:xfrm>
            <a:off x="1577131" y="2632046"/>
            <a:ext cx="4102217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Podnikatel pověří někoho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DED866E0-B476-449B-85A1-0DBFB397E597}"/>
              </a:ext>
            </a:extLst>
          </p:cNvPr>
          <p:cNvSpPr/>
          <p:nvPr/>
        </p:nvSpPr>
        <p:spPr>
          <a:xfrm>
            <a:off x="1577131" y="3981937"/>
            <a:ext cx="10335236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Podnikatele zavazuje i to, pokud v provozovně někdo jedná a třetí osoba je v dobré víře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A165A07-BE69-4805-9081-19AAE8E03F37}"/>
              </a:ext>
            </a:extLst>
          </p:cNvPr>
          <p:cNvSpPr/>
          <p:nvPr/>
        </p:nvSpPr>
        <p:spPr>
          <a:xfrm>
            <a:off x="822122" y="5331828"/>
            <a:ext cx="4479720" cy="11696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bg1"/>
                </a:solidFill>
              </a:rPr>
              <a:t>Zástupčí</a:t>
            </a:r>
            <a:r>
              <a:rPr lang="cs-CZ" b="1" dirty="0">
                <a:solidFill>
                  <a:schemeClr val="bg1"/>
                </a:solidFill>
              </a:rPr>
              <a:t> oprávnění je překročeno – podnikatele to zavazuje, pokud byla třetí osoba v dobré víře</a:t>
            </a:r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DC3D4E78-A49B-48B2-BF46-5FAD48E5D4A0}"/>
              </a:ext>
            </a:extLst>
          </p:cNvPr>
          <p:cNvSpPr/>
          <p:nvPr/>
        </p:nvSpPr>
        <p:spPr>
          <a:xfrm rot="20152579">
            <a:off x="226503" y="3296873"/>
            <a:ext cx="928450" cy="2663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38296687-A1D2-4996-BC84-141599E75663}"/>
              </a:ext>
            </a:extLst>
          </p:cNvPr>
          <p:cNvSpPr/>
          <p:nvPr/>
        </p:nvSpPr>
        <p:spPr>
          <a:xfrm rot="1140245">
            <a:off x="292139" y="3970154"/>
            <a:ext cx="928450" cy="2663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254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BFCAA5-C4E7-4F6D-A7F6-20BE575F6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Zákaz konkurence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5325597-3911-46CB-8828-2580DE582E47}"/>
              </a:ext>
            </a:extLst>
          </p:cNvPr>
          <p:cNvSpPr/>
          <p:nvPr/>
        </p:nvSpPr>
        <p:spPr>
          <a:xfrm>
            <a:off x="822122" y="2632046"/>
            <a:ext cx="4102217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Podnikatelův zástupce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DD5D199E-8257-4C16-8BB0-4114548FC548}"/>
              </a:ext>
            </a:extLst>
          </p:cNvPr>
          <p:cNvSpPr/>
          <p:nvPr/>
        </p:nvSpPr>
        <p:spPr>
          <a:xfrm>
            <a:off x="6284753" y="2632046"/>
            <a:ext cx="4102217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Jednání může být prohlášeno za neúčinné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5ADD482F-FEB7-4BD6-8FAB-39F55DD72D85}"/>
              </a:ext>
            </a:extLst>
          </p:cNvPr>
          <p:cNvSpPr/>
          <p:nvPr/>
        </p:nvSpPr>
        <p:spPr>
          <a:xfrm>
            <a:off x="5201174" y="2927758"/>
            <a:ext cx="894826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77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C03F80-72CB-4BAF-BDDC-06F5E5EE3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Slabší strana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BD0B4961-3142-4A5F-BE28-BF0EEA4DEFD7}"/>
              </a:ext>
            </a:extLst>
          </p:cNvPr>
          <p:cNvSpPr/>
          <p:nvPr/>
        </p:nvSpPr>
        <p:spPr>
          <a:xfrm>
            <a:off x="822122" y="2632046"/>
            <a:ext cx="10385570" cy="167150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Osoba, která v hospodářském styku v podnikatelem vystupuje mimo souvislost s vlastní podnikáním</a:t>
            </a:r>
          </a:p>
        </p:txBody>
      </p:sp>
    </p:spTree>
    <p:extLst>
      <p:ext uri="{BB962C8B-B14F-4D97-AF65-F5344CB8AC3E}">
        <p14:creationId xmlns:p14="http://schemas.microsoft.com/office/powerpoint/2010/main" val="144112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9F2D46-E1D0-480B-8B44-AA986E644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Zastoupení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EFCF2DF-C9D9-4A83-BAEE-D16D008A9C38}"/>
              </a:ext>
            </a:extLst>
          </p:cNvPr>
          <p:cNvSpPr/>
          <p:nvPr/>
        </p:nvSpPr>
        <p:spPr>
          <a:xfrm>
            <a:off x="4135772" y="2596201"/>
            <a:ext cx="2927758" cy="85567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SMLOUVA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C1EC2AC-FFD1-45B7-8791-D23FB50C863E}"/>
              </a:ext>
            </a:extLst>
          </p:cNvPr>
          <p:cNvSpPr/>
          <p:nvPr/>
        </p:nvSpPr>
        <p:spPr>
          <a:xfrm>
            <a:off x="4135772" y="3771358"/>
            <a:ext cx="2927758" cy="85567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ZÁKON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85F75A6-EAF2-4319-B7F3-D34D7EF054FE}"/>
              </a:ext>
            </a:extLst>
          </p:cNvPr>
          <p:cNvSpPr/>
          <p:nvPr/>
        </p:nvSpPr>
        <p:spPr>
          <a:xfrm>
            <a:off x="4135772" y="4946516"/>
            <a:ext cx="2927758" cy="85567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OPATROVNICTVÍ</a:t>
            </a:r>
          </a:p>
        </p:txBody>
      </p:sp>
    </p:spTree>
    <p:extLst>
      <p:ext uri="{BB962C8B-B14F-4D97-AF65-F5344CB8AC3E}">
        <p14:creationId xmlns:p14="http://schemas.microsoft.com/office/powerpoint/2010/main" val="356369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D0B998-9E10-4366-9E1B-17C170507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Zástupce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63BBFB0-0D37-4C09-B5B7-3C87B4123180}"/>
              </a:ext>
            </a:extLst>
          </p:cNvPr>
          <p:cNvSpPr/>
          <p:nvPr/>
        </p:nvSpPr>
        <p:spPr>
          <a:xfrm>
            <a:off x="1266737" y="2841770"/>
            <a:ext cx="9395670" cy="85567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= je oprávněn právně jednat jménem zastoupeného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7ACCD6B-AC44-4D64-800B-510745F0F6B4}"/>
              </a:ext>
            </a:extLst>
          </p:cNvPr>
          <p:cNvSpPr/>
          <p:nvPr/>
        </p:nvSpPr>
        <p:spPr>
          <a:xfrm>
            <a:off x="1266737" y="4084738"/>
            <a:ext cx="9395670" cy="85567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= práva a povinnosti vznikají přímo zastoupenému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C29DC13-1F57-407E-8282-E540F4EE35F4}"/>
              </a:ext>
            </a:extLst>
          </p:cNvPr>
          <p:cNvSpPr/>
          <p:nvPr/>
        </p:nvSpPr>
        <p:spPr>
          <a:xfrm>
            <a:off x="738231" y="5327706"/>
            <a:ext cx="10662408" cy="85567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= není-li jasné, kdo za koho jedná, platí, že jedná vlastním jménem</a:t>
            </a:r>
          </a:p>
        </p:txBody>
      </p:sp>
    </p:spTree>
    <p:extLst>
      <p:ext uri="{BB962C8B-B14F-4D97-AF65-F5344CB8AC3E}">
        <p14:creationId xmlns:p14="http://schemas.microsoft.com/office/powerpoint/2010/main" val="99574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410DC9-1D28-4AF6-991C-7FC05206F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6DA9016-A4EB-41D5-999E-14C79D98B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8911834" cy="10541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cs-CZ" sz="2400" b="1" dirty="0"/>
              <a:t>Zástupce je v dobré víře, je i zastoupený</a:t>
            </a:r>
          </a:p>
        </p:txBody>
      </p:sp>
      <p:sp>
        <p:nvSpPr>
          <p:cNvPr id="5" name="Zástupný symbol pro obsah 3">
            <a:extLst>
              <a:ext uri="{FF2B5EF4-FFF2-40B4-BE49-F238E27FC236}">
                <a16:creationId xmlns:a16="http://schemas.microsoft.com/office/drawing/2014/main" id="{E653D9BE-46C5-4FF8-8BCE-AD7E1DDE425B}"/>
              </a:ext>
            </a:extLst>
          </p:cNvPr>
          <p:cNvSpPr txBox="1">
            <a:spLocks/>
          </p:cNvSpPr>
          <p:nvPr/>
        </p:nvSpPr>
        <p:spPr>
          <a:xfrm>
            <a:off x="1154955" y="4131694"/>
            <a:ext cx="8911834" cy="10541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cs-CZ" sz="2400" b="1" dirty="0"/>
              <a:t>Překročení </a:t>
            </a:r>
            <a:r>
              <a:rPr lang="cs-CZ" sz="2400" b="1" dirty="0" err="1"/>
              <a:t>zástupčího</a:t>
            </a:r>
            <a:r>
              <a:rPr lang="cs-CZ" sz="2400" b="1" dirty="0"/>
              <a:t> oprávnění 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4CCC2FA-B1E0-421F-B576-FCC03494D59C}"/>
              </a:ext>
            </a:extLst>
          </p:cNvPr>
          <p:cNvSpPr/>
          <p:nvPr/>
        </p:nvSpPr>
        <p:spPr>
          <a:xfrm>
            <a:off x="1954634" y="5456493"/>
            <a:ext cx="2927758" cy="85567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Zastoupený sám, pokud schválil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0AC34BA-482D-441E-A175-74313F49420D}"/>
              </a:ext>
            </a:extLst>
          </p:cNvPr>
          <p:cNvSpPr/>
          <p:nvPr/>
        </p:nvSpPr>
        <p:spPr>
          <a:xfrm>
            <a:off x="6233020" y="5456493"/>
            <a:ext cx="2927758" cy="85567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zástupce</a:t>
            </a:r>
          </a:p>
        </p:txBody>
      </p:sp>
    </p:spTree>
    <p:extLst>
      <p:ext uri="{BB962C8B-B14F-4D97-AF65-F5344CB8AC3E}">
        <p14:creationId xmlns:p14="http://schemas.microsoft.com/office/powerpoint/2010/main" val="22819920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7F22BB-7AE5-4587-8567-A601097E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Smluvní zastoupení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8438650-CB9B-4499-8F0C-780E949134EB}"/>
              </a:ext>
            </a:extLst>
          </p:cNvPr>
          <p:cNvSpPr/>
          <p:nvPr/>
        </p:nvSpPr>
        <p:spPr>
          <a:xfrm>
            <a:off x="822123" y="2632046"/>
            <a:ext cx="253347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Zmocněnec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99A6EC7-6D13-4BA0-BE87-58458B914050}"/>
              </a:ext>
            </a:extLst>
          </p:cNvPr>
          <p:cNvSpPr/>
          <p:nvPr/>
        </p:nvSpPr>
        <p:spPr>
          <a:xfrm>
            <a:off x="4268922" y="2632046"/>
            <a:ext cx="253347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Zmocnitel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4A797D0C-0EEF-4D81-A2A1-B6A40F2D3037}"/>
              </a:ext>
            </a:extLst>
          </p:cNvPr>
          <p:cNvSpPr/>
          <p:nvPr/>
        </p:nvSpPr>
        <p:spPr>
          <a:xfrm>
            <a:off x="7828330" y="2632046"/>
            <a:ext cx="253347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Rozsah v plné moci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C8F15AD-7A90-4BA3-A261-9C0A47818CC8}"/>
              </a:ext>
            </a:extLst>
          </p:cNvPr>
          <p:cNvSpPr/>
          <p:nvPr/>
        </p:nvSpPr>
        <p:spPr>
          <a:xfrm>
            <a:off x="822123" y="3690457"/>
            <a:ext cx="3411519" cy="7969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Písemná i ústní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A7830675-D3D8-4277-BC8F-5D08AA88D24B}"/>
              </a:ext>
            </a:extLst>
          </p:cNvPr>
          <p:cNvSpPr/>
          <p:nvPr/>
        </p:nvSpPr>
        <p:spPr>
          <a:xfrm>
            <a:off x="5202575" y="4531453"/>
            <a:ext cx="253347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ZÁNIK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531837F8-7D21-4CBC-9FC5-E438A426923D}"/>
              </a:ext>
            </a:extLst>
          </p:cNvPr>
          <p:cNvSpPr/>
          <p:nvPr/>
        </p:nvSpPr>
        <p:spPr>
          <a:xfrm>
            <a:off x="8173676" y="3920455"/>
            <a:ext cx="2533474" cy="61099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Vykonáním jednání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F5C77318-A67F-4C78-9386-AF2140E2D72C}"/>
              </a:ext>
            </a:extLst>
          </p:cNvPr>
          <p:cNvSpPr/>
          <p:nvPr/>
        </p:nvSpPr>
        <p:spPr>
          <a:xfrm>
            <a:off x="8173676" y="4641871"/>
            <a:ext cx="2533474" cy="5089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Zmocnitel odvolá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60EC5E7-0153-4D9A-ACFC-B32729D99581}"/>
              </a:ext>
            </a:extLst>
          </p:cNvPr>
          <p:cNvSpPr/>
          <p:nvPr/>
        </p:nvSpPr>
        <p:spPr>
          <a:xfrm>
            <a:off x="8173676" y="5274228"/>
            <a:ext cx="2533474" cy="5089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Zmocněnec vypoví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91BAE7A7-93D6-44EC-8970-F97AB3C15BC4}"/>
              </a:ext>
            </a:extLst>
          </p:cNvPr>
          <p:cNvSpPr/>
          <p:nvPr/>
        </p:nvSpPr>
        <p:spPr>
          <a:xfrm>
            <a:off x="4874004" y="3690457"/>
            <a:ext cx="6425967" cy="31675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2F3EB231-1CF7-4AE8-949F-D38D4710F967}"/>
              </a:ext>
            </a:extLst>
          </p:cNvPr>
          <p:cNvSpPr/>
          <p:nvPr/>
        </p:nvSpPr>
        <p:spPr>
          <a:xfrm>
            <a:off x="822122" y="5087378"/>
            <a:ext cx="3942825" cy="79695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Lze zmocnit i právnickou osobu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58D53331-5D35-4651-830B-EA26B952FA70}"/>
              </a:ext>
            </a:extLst>
          </p:cNvPr>
          <p:cNvSpPr/>
          <p:nvPr/>
        </p:nvSpPr>
        <p:spPr>
          <a:xfrm>
            <a:off x="8173676" y="5990512"/>
            <a:ext cx="2533474" cy="4356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Smrt</a:t>
            </a:r>
          </a:p>
        </p:txBody>
      </p:sp>
    </p:spTree>
    <p:extLst>
      <p:ext uri="{BB962C8B-B14F-4D97-AF65-F5344CB8AC3E}">
        <p14:creationId xmlns:p14="http://schemas.microsoft.com/office/powerpoint/2010/main" val="6190184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991178-0E92-4903-9F3E-5BE6F13F8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Prokura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AB4489B-FB29-4CF9-8E19-9D37872201BE}"/>
              </a:ext>
            </a:extLst>
          </p:cNvPr>
          <p:cNvSpPr/>
          <p:nvPr/>
        </p:nvSpPr>
        <p:spPr>
          <a:xfrm>
            <a:off x="7217910" y="763785"/>
            <a:ext cx="2698456" cy="91684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Smluvní zastoupení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085EC620-5773-42F7-8D8D-22224BD7CA8B}"/>
              </a:ext>
            </a:extLst>
          </p:cNvPr>
          <p:cNvSpPr/>
          <p:nvPr/>
        </p:nvSpPr>
        <p:spPr>
          <a:xfrm>
            <a:off x="673918" y="2498862"/>
            <a:ext cx="305079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Podnikatel zapsaný v OR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C4778FA-C385-4484-9C00-2CED7A8D2839}"/>
              </a:ext>
            </a:extLst>
          </p:cNvPr>
          <p:cNvSpPr/>
          <p:nvPr/>
        </p:nvSpPr>
        <p:spPr>
          <a:xfrm>
            <a:off x="4302854" y="2498862"/>
            <a:ext cx="3586291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 činnostem, ke kterým dochází při provozu závodu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AFC2136-335B-4074-84F2-7D7099FC9B9A}"/>
              </a:ext>
            </a:extLst>
          </p:cNvPr>
          <p:cNvSpPr/>
          <p:nvPr/>
        </p:nvSpPr>
        <p:spPr>
          <a:xfrm>
            <a:off x="8390969" y="2498862"/>
            <a:ext cx="305079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I k činnostem, které vyžadují zvláštní plnou moc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D2AD66A6-B8F6-4B41-BD78-DF1DF24B8541}"/>
              </a:ext>
            </a:extLst>
          </p:cNvPr>
          <p:cNvSpPr/>
          <p:nvPr/>
        </p:nvSpPr>
        <p:spPr>
          <a:xfrm>
            <a:off x="8390969" y="3344053"/>
            <a:ext cx="3050794" cy="107034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Zcizit nebo zatížit nemovitost – jen je-li zmocněn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EC6899D-8086-45F8-80F3-2EB2E49D925E}"/>
              </a:ext>
            </a:extLst>
          </p:cNvPr>
          <p:cNvSpPr/>
          <p:nvPr/>
        </p:nvSpPr>
        <p:spPr>
          <a:xfrm>
            <a:off x="222312" y="3879227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Není oprávněn přenést prokuru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F0CB3F84-3A6F-4C48-ABC7-4BB8CF33AB10}"/>
              </a:ext>
            </a:extLst>
          </p:cNvPr>
          <p:cNvSpPr/>
          <p:nvPr/>
        </p:nvSpPr>
        <p:spPr>
          <a:xfrm>
            <a:off x="222312" y="4735041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Prokurista nesmí být PO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3C3E87B5-14EA-4666-B0A0-6A1FE455766A}"/>
              </a:ext>
            </a:extLst>
          </p:cNvPr>
          <p:cNvSpPr/>
          <p:nvPr/>
        </p:nvSpPr>
        <p:spPr>
          <a:xfrm>
            <a:off x="222312" y="5590855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Omezení nemá vliv na třetí osoby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60472D74-1481-4F93-BC29-D37DF37C9877}"/>
              </a:ext>
            </a:extLst>
          </p:cNvPr>
          <p:cNvSpPr/>
          <p:nvPr/>
        </p:nvSpPr>
        <p:spPr>
          <a:xfrm>
            <a:off x="4050490" y="3617448"/>
            <a:ext cx="305079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Podepisuje se jako prokurista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BEAFDB41-5B96-43F2-A9E3-2873D3114B64}"/>
              </a:ext>
            </a:extLst>
          </p:cNvPr>
          <p:cNvSpPr/>
          <p:nvPr/>
        </p:nvSpPr>
        <p:spPr>
          <a:xfrm>
            <a:off x="67112" y="3716323"/>
            <a:ext cx="3531765" cy="28606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C3B1BDD6-E3C8-4AA1-9940-903E80B88FAE}"/>
              </a:ext>
            </a:extLst>
          </p:cNvPr>
          <p:cNvSpPr/>
          <p:nvPr/>
        </p:nvSpPr>
        <p:spPr>
          <a:xfrm>
            <a:off x="4449412" y="4827522"/>
            <a:ext cx="3091022" cy="126669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Nezaniká smrtí podnikatele, ledaže stanoveno jinak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AFECF3F-3C1D-46B1-A465-BA18AFBAD26C}"/>
              </a:ext>
            </a:extLst>
          </p:cNvPr>
          <p:cNvSpPr/>
          <p:nvPr/>
        </p:nvSpPr>
        <p:spPr>
          <a:xfrm>
            <a:off x="7978255" y="4775757"/>
            <a:ext cx="3050794" cy="131845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Zaniká převodem nebo pachtem závodu, nebo pobočky</a:t>
            </a:r>
          </a:p>
        </p:txBody>
      </p:sp>
    </p:spTree>
    <p:extLst>
      <p:ext uri="{BB962C8B-B14F-4D97-AF65-F5344CB8AC3E}">
        <p14:creationId xmlns:p14="http://schemas.microsoft.com/office/powerpoint/2010/main" val="37986682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BB0AE6-E402-41C3-BBF0-A28DD614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Zákonné zastoupení  a opatrovnictví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CD068AC-7D3B-4C80-9A55-515B77472794}"/>
              </a:ext>
            </a:extLst>
          </p:cNvPr>
          <p:cNvSpPr/>
          <p:nvPr/>
        </p:nvSpPr>
        <p:spPr>
          <a:xfrm>
            <a:off x="673918" y="2498862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Zákonný zástupce nesmí: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8023329-8D77-47FE-968F-605003E57E30}"/>
              </a:ext>
            </a:extLst>
          </p:cNvPr>
          <p:cNvSpPr/>
          <p:nvPr/>
        </p:nvSpPr>
        <p:spPr>
          <a:xfrm>
            <a:off x="4010262" y="2498862"/>
            <a:ext cx="3050794" cy="5966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Vznik a zánik manželství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7A973C5-FA90-4E18-AE31-DD870E8A62B4}"/>
              </a:ext>
            </a:extLst>
          </p:cNvPr>
          <p:cNvSpPr/>
          <p:nvPr/>
        </p:nvSpPr>
        <p:spPr>
          <a:xfrm>
            <a:off x="4010262" y="3317092"/>
            <a:ext cx="3050794" cy="5966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Výkon rodičovství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46B893B-4A0A-4B47-B2DC-8D32087905C5}"/>
              </a:ext>
            </a:extLst>
          </p:cNvPr>
          <p:cNvSpPr/>
          <p:nvPr/>
        </p:nvSpPr>
        <p:spPr>
          <a:xfrm>
            <a:off x="4010262" y="4135322"/>
            <a:ext cx="3050794" cy="5966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Pořízení pro případ smrti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F212B7BD-1C86-46C4-A052-4ABE2A3ECCEB}"/>
              </a:ext>
            </a:extLst>
          </p:cNvPr>
          <p:cNvSpPr/>
          <p:nvPr/>
        </p:nvSpPr>
        <p:spPr>
          <a:xfrm>
            <a:off x="4010262" y="5042731"/>
            <a:ext cx="3050794" cy="5966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vydědění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4A4F656-0B0B-4924-8ED9-71B031AD233B}"/>
              </a:ext>
            </a:extLst>
          </p:cNvPr>
          <p:cNvSpPr/>
          <p:nvPr/>
        </p:nvSpPr>
        <p:spPr>
          <a:xfrm>
            <a:off x="356533" y="5854442"/>
            <a:ext cx="10976993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Zákonný zástupce může odmítnout přijetí nebo odmítnutí daru, dědictví – SOUHLAS SOUDU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F020BF0A-FE7E-447A-B861-37B87C45A05A}"/>
              </a:ext>
            </a:extLst>
          </p:cNvPr>
          <p:cNvSpPr/>
          <p:nvPr/>
        </p:nvSpPr>
        <p:spPr>
          <a:xfrm>
            <a:off x="478172" y="2382473"/>
            <a:ext cx="7130643" cy="33555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0892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Prameny práva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Materiální a formální prameny práva</a:t>
            </a:r>
          </a:p>
          <a:p>
            <a:endParaRPr lang="cs-CZ" dirty="0"/>
          </a:p>
          <a:p>
            <a:r>
              <a:rPr lang="cs-CZ" dirty="0" smtClean="0"/>
              <a:t>Hierarchie norem</a:t>
            </a:r>
          </a:p>
          <a:p>
            <a:endParaRPr lang="cs-CZ" dirty="0"/>
          </a:p>
          <a:p>
            <a:pPr lvl="1"/>
            <a:r>
              <a:rPr lang="cs-CZ" dirty="0" smtClean="0"/>
              <a:t>Ústava a LZPS</a:t>
            </a:r>
          </a:p>
          <a:p>
            <a:pPr lvl="1"/>
            <a:r>
              <a:rPr lang="cs-CZ" dirty="0" smtClean="0"/>
              <a:t>Mezinárodní smlouvy</a:t>
            </a:r>
          </a:p>
          <a:p>
            <a:pPr lvl="1"/>
            <a:r>
              <a:rPr lang="cs-CZ" dirty="0" smtClean="0"/>
              <a:t>Zákony</a:t>
            </a:r>
          </a:p>
          <a:p>
            <a:pPr lvl="1"/>
            <a:r>
              <a:rPr lang="cs-CZ" dirty="0" smtClean="0"/>
              <a:t>Nařízení vlády</a:t>
            </a:r>
          </a:p>
          <a:p>
            <a:pPr lvl="1"/>
            <a:r>
              <a:rPr lang="cs-CZ" dirty="0" smtClean="0"/>
              <a:t>Vyhlášky ministerstev </a:t>
            </a:r>
          </a:p>
          <a:p>
            <a:pPr lvl="1"/>
            <a:r>
              <a:rPr lang="cs-CZ" dirty="0" smtClean="0"/>
              <a:t>Obecní vyhlášky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845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CE5CBA-AF0B-485B-A97C-276B77D45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ZZ a správa jmění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E3D042B-D835-4803-962F-061C29E1F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ZZ a opatrovník – náleží jim běžná správa, mimo běžnou správu schválení soudu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08D43E7-E56B-42F0-BEED-AE2AF5A74EC1}"/>
              </a:ext>
            </a:extLst>
          </p:cNvPr>
          <p:cNvSpPr/>
          <p:nvPr/>
        </p:nvSpPr>
        <p:spPr>
          <a:xfrm>
            <a:off x="2275633" y="4311650"/>
            <a:ext cx="305079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§ 461 </a:t>
            </a:r>
            <a:r>
              <a:rPr lang="cs-CZ" b="1" dirty="0" err="1">
                <a:solidFill>
                  <a:schemeClr val="tx1"/>
                </a:solidFill>
              </a:rPr>
              <a:t>o.z</a:t>
            </a:r>
            <a:r>
              <a:rPr lang="cs-CZ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08551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BC70C5-05D0-41ED-8BC5-26F500AA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Opatrovnictví člověka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D780518-3BA3-4205-BF28-8FB08B96AF9A}"/>
              </a:ext>
            </a:extLst>
          </p:cNvPr>
          <p:cNvSpPr/>
          <p:nvPr/>
        </p:nvSpPr>
        <p:spPr>
          <a:xfrm>
            <a:off x="673918" y="2498862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Omezení ve svéprávnosti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3F64F7F-1A1B-45D2-8449-42E895A16A75}"/>
              </a:ext>
            </a:extLst>
          </p:cNvPr>
          <p:cNvSpPr/>
          <p:nvPr/>
        </p:nvSpPr>
        <p:spPr>
          <a:xfrm>
            <a:off x="4324527" y="2498862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Neznámý pobyt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29E81514-1F29-4739-BB53-D9F0CDC4C828}"/>
              </a:ext>
            </a:extLst>
          </p:cNvPr>
          <p:cNvSpPr/>
          <p:nvPr/>
        </p:nvSpPr>
        <p:spPr>
          <a:xfrm>
            <a:off x="8124740" y="2498862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Zdravotní stav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115C83E9-F46C-468E-91E1-9822A2658089}"/>
              </a:ext>
            </a:extLst>
          </p:cNvPr>
          <p:cNvSpPr/>
          <p:nvPr/>
        </p:nvSpPr>
        <p:spPr>
          <a:xfrm>
            <a:off x="673918" y="4094867"/>
            <a:ext cx="305079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Smrtí opatrovníka 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BCC4690-85B9-4832-BD4B-72A69ED30D4A}"/>
              </a:ext>
            </a:extLst>
          </p:cNvPr>
          <p:cNvSpPr/>
          <p:nvPr/>
        </p:nvSpPr>
        <p:spPr>
          <a:xfrm>
            <a:off x="4990056" y="4094867"/>
            <a:ext cx="305079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Veřejný opatrovník, např. obec</a:t>
            </a:r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3EFAE598-FC25-40E9-BFBB-3A1B9116168E}"/>
              </a:ext>
            </a:extLst>
          </p:cNvPr>
          <p:cNvSpPr/>
          <p:nvPr/>
        </p:nvSpPr>
        <p:spPr>
          <a:xfrm>
            <a:off x="3875714" y="4253901"/>
            <a:ext cx="771787" cy="343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090CAE7D-1904-4B56-B22E-1149EE9D8ABD}"/>
              </a:ext>
            </a:extLst>
          </p:cNvPr>
          <p:cNvSpPr/>
          <p:nvPr/>
        </p:nvSpPr>
        <p:spPr>
          <a:xfrm>
            <a:off x="673918" y="5485855"/>
            <a:ext cx="3050794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Opatrovnická rada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33965009-894F-4F2D-9F1D-94FC738FE126}"/>
              </a:ext>
            </a:extLst>
          </p:cNvPr>
          <p:cNvSpPr/>
          <p:nvPr/>
        </p:nvSpPr>
        <p:spPr>
          <a:xfrm>
            <a:off x="5073946" y="5485855"/>
            <a:ext cx="3306656" cy="11750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Bez jejího souhlasu nelze např. změnit bydliště opatrovance, zcizit majetek</a:t>
            </a:r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343C428D-A1FC-4E7F-88E0-A6CDC3D700B1}"/>
              </a:ext>
            </a:extLst>
          </p:cNvPr>
          <p:cNvSpPr/>
          <p:nvPr/>
        </p:nvSpPr>
        <p:spPr>
          <a:xfrm>
            <a:off x="4013435" y="5755258"/>
            <a:ext cx="771787" cy="343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4028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5EF594-9A57-4DC4-BCAB-7310F0333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Opatrovnictví právnické osoby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818DA1-73A1-4925-91E8-91164050F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Jen osobu, která může být členem statutárního orgánu</a:t>
            </a:r>
          </a:p>
        </p:txBody>
      </p:sp>
    </p:spTree>
    <p:extLst>
      <p:ext uri="{BB962C8B-B14F-4D97-AF65-F5344CB8AC3E}">
        <p14:creationId xmlns:p14="http://schemas.microsoft.com/office/powerpoint/2010/main" val="38165274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F1931C-B3DB-433D-B903-9884DE08596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  <a:ln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cs-CZ" b="1" dirty="0"/>
              <a:t>Právní skutečnosti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B98BB338-D030-4740-B308-6965C3198961}"/>
              </a:ext>
            </a:extLst>
          </p:cNvPr>
          <p:cNvSpPr/>
          <p:nvPr/>
        </p:nvSpPr>
        <p:spPr>
          <a:xfrm>
            <a:off x="604007" y="2567031"/>
            <a:ext cx="2390863" cy="56206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Právní následky PJ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07158C0-A08D-4F76-A190-72F3DA194E40}"/>
              </a:ext>
            </a:extLst>
          </p:cNvPr>
          <p:cNvSpPr/>
          <p:nvPr/>
        </p:nvSpPr>
        <p:spPr>
          <a:xfrm>
            <a:off x="3705137" y="2567031"/>
            <a:ext cx="2390863" cy="5620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Jsou v něm vyjádřeny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2EDDA57C-5782-41D4-9E4F-749DE3738687}"/>
              </a:ext>
            </a:extLst>
          </p:cNvPr>
          <p:cNvSpPr/>
          <p:nvPr/>
        </p:nvSpPr>
        <p:spPr>
          <a:xfrm>
            <a:off x="3705136" y="3429000"/>
            <a:ext cx="2390863" cy="5620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zákona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DC06DD7-C80F-4BC5-9146-A440E84198D9}"/>
              </a:ext>
            </a:extLst>
          </p:cNvPr>
          <p:cNvSpPr/>
          <p:nvPr/>
        </p:nvSpPr>
        <p:spPr>
          <a:xfrm>
            <a:off x="3705136" y="4315399"/>
            <a:ext cx="2390863" cy="5620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Dobrých mravů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3C5C12EE-46B2-49E4-9F58-462CE58B4614}"/>
              </a:ext>
            </a:extLst>
          </p:cNvPr>
          <p:cNvSpPr/>
          <p:nvPr/>
        </p:nvSpPr>
        <p:spPr>
          <a:xfrm>
            <a:off x="3705135" y="5085126"/>
            <a:ext cx="2390863" cy="5620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zvyklostí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853DFF1-1C8B-43C6-AB4E-36CFD8BD9358}"/>
              </a:ext>
            </a:extLst>
          </p:cNvPr>
          <p:cNvSpPr/>
          <p:nvPr/>
        </p:nvSpPr>
        <p:spPr>
          <a:xfrm>
            <a:off x="3705134" y="5947095"/>
            <a:ext cx="2390863" cy="5620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Praxe stran</a:t>
            </a:r>
          </a:p>
        </p:txBody>
      </p:sp>
    </p:spTree>
    <p:extLst>
      <p:ext uri="{BB962C8B-B14F-4D97-AF65-F5344CB8AC3E}">
        <p14:creationId xmlns:p14="http://schemas.microsoft.com/office/powerpoint/2010/main" val="12045728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F9D593-4F12-47AB-BEA0-DD5202E0E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Podmínka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B964DEE-DEAD-4DA8-98AA-4DB07E4CAC26}"/>
              </a:ext>
            </a:extLst>
          </p:cNvPr>
          <p:cNvSpPr/>
          <p:nvPr/>
        </p:nvSpPr>
        <p:spPr>
          <a:xfrm>
            <a:off x="604007" y="2567031"/>
            <a:ext cx="7256477" cy="5620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Vznik, změna nebo zánik PJ lze vázat na podmínku; k podmínce nemožné se nepřihlíží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0B30C3B-DEB5-4022-8973-FCA85DF445FD}"/>
              </a:ext>
            </a:extLst>
          </p:cNvPr>
          <p:cNvSpPr/>
          <p:nvPr/>
        </p:nvSpPr>
        <p:spPr>
          <a:xfrm>
            <a:off x="604007" y="3728907"/>
            <a:ext cx="2390863" cy="5620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ODKLÁDACÍ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55780D1-CAEE-489E-AFD5-6F11EBFB3E31}"/>
              </a:ext>
            </a:extLst>
          </p:cNvPr>
          <p:cNvSpPr/>
          <p:nvPr/>
        </p:nvSpPr>
        <p:spPr>
          <a:xfrm>
            <a:off x="604006" y="4689446"/>
            <a:ext cx="2390863" cy="5620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ROZVAZOVACÍ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2C8CA2A-6D6B-4CB8-A014-4D4D37F8BB36}"/>
              </a:ext>
            </a:extLst>
          </p:cNvPr>
          <p:cNvSpPr/>
          <p:nvPr/>
        </p:nvSpPr>
        <p:spPr>
          <a:xfrm>
            <a:off x="3632432" y="3728906"/>
            <a:ext cx="8154100" cy="56206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= je-li splněna, právní následky nastanou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7983965-6FC2-46B6-9961-6549C3C6FF28}"/>
              </a:ext>
            </a:extLst>
          </p:cNvPr>
          <p:cNvSpPr/>
          <p:nvPr/>
        </p:nvSpPr>
        <p:spPr>
          <a:xfrm>
            <a:off x="3632432" y="4689445"/>
            <a:ext cx="8154100" cy="56206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= zda následky pominou</a:t>
            </a:r>
          </a:p>
        </p:txBody>
      </p:sp>
    </p:spTree>
    <p:extLst>
      <p:ext uri="{BB962C8B-B14F-4D97-AF65-F5344CB8AC3E}">
        <p14:creationId xmlns:p14="http://schemas.microsoft.com/office/powerpoint/2010/main" val="380010101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32A7DC-B270-4348-929F-3795B2613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Zdánlivé právní jednání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E38FDA4-7A1F-4EEB-B990-DAF309F10A36}"/>
              </a:ext>
            </a:extLst>
          </p:cNvPr>
          <p:cNvSpPr/>
          <p:nvPr/>
        </p:nvSpPr>
        <p:spPr>
          <a:xfrm>
            <a:off x="1537986" y="2402901"/>
            <a:ext cx="196861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Chybí vůle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5A800D0-C2E2-4884-9E62-D24883D978A9}"/>
              </a:ext>
            </a:extLst>
          </p:cNvPr>
          <p:cNvSpPr/>
          <p:nvPr/>
        </p:nvSpPr>
        <p:spPr>
          <a:xfrm>
            <a:off x="1537986" y="3658146"/>
            <a:ext cx="196861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nevážná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6546CAD-2582-4309-A95C-FE58D3AB0C44}"/>
              </a:ext>
            </a:extLst>
          </p:cNvPr>
          <p:cNvSpPr/>
          <p:nvPr/>
        </p:nvSpPr>
        <p:spPr>
          <a:xfrm>
            <a:off x="1537986" y="4913391"/>
            <a:ext cx="196861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Nesrozumitelná nebo neurčité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65761ADB-D356-4894-84CE-ABE564EECDB5}"/>
              </a:ext>
            </a:extLst>
          </p:cNvPr>
          <p:cNvSpPr/>
          <p:nvPr/>
        </p:nvSpPr>
        <p:spPr>
          <a:xfrm>
            <a:off x="4407020" y="4907100"/>
            <a:ext cx="1968614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Bylo vyjasněno - ok</a:t>
            </a:r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725385F7-ACDF-41AB-8E7B-144726FD953B}"/>
              </a:ext>
            </a:extLst>
          </p:cNvPr>
          <p:cNvSpPr/>
          <p:nvPr/>
        </p:nvSpPr>
        <p:spPr>
          <a:xfrm>
            <a:off x="3674378" y="5167618"/>
            <a:ext cx="528506" cy="2936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6587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9084A0-FE2B-46C6-99F9-94573E657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Výklad právních jednání</a:t>
            </a:r>
            <a:br>
              <a:rPr lang="cs-CZ" b="1" dirty="0"/>
            </a:br>
            <a:r>
              <a:rPr lang="cs-CZ" b="1" dirty="0"/>
              <a:t> – při rozporu intepretace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46FF14F3-781F-4600-BCE8-DE8E56A62E63}"/>
              </a:ext>
            </a:extLst>
          </p:cNvPr>
          <p:cNvSpPr/>
          <p:nvPr/>
        </p:nvSpPr>
        <p:spPr>
          <a:xfrm>
            <a:off x="841697" y="2632046"/>
            <a:ext cx="2572621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Podle úmyslu stran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C781026-A814-4DDA-93B2-B7B576F4153F}"/>
              </a:ext>
            </a:extLst>
          </p:cNvPr>
          <p:cNvSpPr/>
          <p:nvPr/>
        </p:nvSpPr>
        <p:spPr>
          <a:xfrm>
            <a:off x="5535659" y="2632046"/>
            <a:ext cx="581464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Nelze-li úmysl zjistit, podle významu, který by přikládala osoba v obdobném postavení 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4C204B7B-C833-4CE6-9875-728AF330B7CB}"/>
              </a:ext>
            </a:extLst>
          </p:cNvPr>
          <p:cNvSpPr/>
          <p:nvPr/>
        </p:nvSpPr>
        <p:spPr>
          <a:xfrm>
            <a:off x="3565321" y="2877424"/>
            <a:ext cx="1786855" cy="209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CBC88C5-63F9-4041-901D-441F9409F4C6}"/>
              </a:ext>
            </a:extLst>
          </p:cNvPr>
          <p:cNvSpPr/>
          <p:nvPr/>
        </p:nvSpPr>
        <p:spPr>
          <a:xfrm>
            <a:off x="841696" y="4521437"/>
            <a:ext cx="2572621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U podnikatelů</a:t>
            </a:r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64C31428-48C5-4AE8-8503-DEB7A7F3421D}"/>
              </a:ext>
            </a:extLst>
          </p:cNvPr>
          <p:cNvSpPr/>
          <p:nvPr/>
        </p:nvSpPr>
        <p:spPr>
          <a:xfrm>
            <a:off x="3658999" y="4815051"/>
            <a:ext cx="946558" cy="209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C9F6F632-40FD-4A95-AAAF-9AA495E5A87C}"/>
              </a:ext>
            </a:extLst>
          </p:cNvPr>
          <p:cNvSpPr/>
          <p:nvPr/>
        </p:nvSpPr>
        <p:spPr>
          <a:xfrm>
            <a:off x="5013824" y="4521437"/>
            <a:ext cx="2572621" cy="7969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„pravidelný výklad“</a:t>
            </a:r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58F8D8A8-F726-4414-85F7-8E29C3996ABF}"/>
              </a:ext>
            </a:extLst>
          </p:cNvPr>
          <p:cNvSpPr/>
          <p:nvPr/>
        </p:nvSpPr>
        <p:spPr>
          <a:xfrm rot="2630511">
            <a:off x="3658999" y="5674607"/>
            <a:ext cx="946558" cy="209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594BCF7-5C2E-4281-B28F-EF483B396337}"/>
              </a:ext>
            </a:extLst>
          </p:cNvPr>
          <p:cNvSpPr/>
          <p:nvPr/>
        </p:nvSpPr>
        <p:spPr>
          <a:xfrm>
            <a:off x="5013823" y="5745683"/>
            <a:ext cx="6764320" cy="7969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Obchodní zvyklosti mají přednost před dispozitivními ustanoveními</a:t>
            </a:r>
          </a:p>
        </p:txBody>
      </p:sp>
    </p:spTree>
    <p:extLst>
      <p:ext uri="{BB962C8B-B14F-4D97-AF65-F5344CB8AC3E}">
        <p14:creationId xmlns:p14="http://schemas.microsoft.com/office/powerpoint/2010/main" val="5083890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AC3882-D27B-456B-9D71-C78267FB8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Forma PJ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4812EF1-AE02-40BF-A9F0-E178293C878F}"/>
              </a:ext>
            </a:extLst>
          </p:cNvPr>
          <p:cNvSpPr/>
          <p:nvPr/>
        </p:nvSpPr>
        <p:spPr>
          <a:xfrm>
            <a:off x="1222065" y="2742970"/>
            <a:ext cx="962776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Písemná forma je i elektronický podpis</a:t>
            </a:r>
          </a:p>
        </p:txBody>
      </p:sp>
    </p:spTree>
    <p:extLst>
      <p:ext uri="{BB962C8B-B14F-4D97-AF65-F5344CB8AC3E}">
        <p14:creationId xmlns:p14="http://schemas.microsoft.com/office/powerpoint/2010/main" val="6118816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CCA30F-3F79-4316-B2D5-F2F65D5A8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Soukromá a veřejná listina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8FFED62-72D5-4322-AC3F-2E5F88460321}"/>
              </a:ext>
            </a:extLst>
          </p:cNvPr>
          <p:cNvSpPr/>
          <p:nvPr/>
        </p:nvSpPr>
        <p:spPr>
          <a:xfrm>
            <a:off x="615193" y="2751360"/>
            <a:ext cx="2572621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Soukromá listina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84F75AE-AB70-4A9E-A355-FE9E18A2A7D8}"/>
              </a:ext>
            </a:extLst>
          </p:cNvPr>
          <p:cNvSpPr/>
          <p:nvPr/>
        </p:nvSpPr>
        <p:spPr>
          <a:xfrm>
            <a:off x="615192" y="4774505"/>
            <a:ext cx="2572621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Veřejná listina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F2CB4EB-E5FC-4AD2-921F-1F9738D555B7}"/>
              </a:ext>
            </a:extLst>
          </p:cNvPr>
          <p:cNvSpPr/>
          <p:nvPr/>
        </p:nvSpPr>
        <p:spPr>
          <a:xfrm>
            <a:off x="4416804" y="2751360"/>
            <a:ext cx="6807666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= kdo se jí dovolává, musí prokázat její pravost a správnost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6599DDB3-E927-4C68-986F-F704CBF5788D}"/>
              </a:ext>
            </a:extLst>
          </p:cNvPr>
          <p:cNvSpPr/>
          <p:nvPr/>
        </p:nvSpPr>
        <p:spPr>
          <a:xfrm>
            <a:off x="4416804" y="4774505"/>
            <a:ext cx="6807666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= vůči každému důkaz o pravosti, dokud není prokázán opak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25FF194-1AA5-44CD-984D-B54991A729EA}"/>
              </a:ext>
            </a:extLst>
          </p:cNvPr>
          <p:cNvSpPr/>
          <p:nvPr/>
        </p:nvSpPr>
        <p:spPr>
          <a:xfrm>
            <a:off x="4416804" y="5757416"/>
            <a:ext cx="2572621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Vydána orgánem veřejné moci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8691B221-7578-40AB-A923-BF79E51FC393}"/>
              </a:ext>
            </a:extLst>
          </p:cNvPr>
          <p:cNvSpPr/>
          <p:nvPr/>
        </p:nvSpPr>
        <p:spPr>
          <a:xfrm>
            <a:off x="8609083" y="5844955"/>
            <a:ext cx="2572621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Zákon ji za veřejnou prohlásí</a:t>
            </a:r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F1A08DBB-2DDD-40C2-B546-2888A0B53C17}"/>
              </a:ext>
            </a:extLst>
          </p:cNvPr>
          <p:cNvSpPr/>
          <p:nvPr/>
        </p:nvSpPr>
        <p:spPr>
          <a:xfrm>
            <a:off x="3389152" y="2969703"/>
            <a:ext cx="838899" cy="4592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69C9C527-C7B0-448A-A624-DA7AA15728C3}"/>
              </a:ext>
            </a:extLst>
          </p:cNvPr>
          <p:cNvSpPr/>
          <p:nvPr/>
        </p:nvSpPr>
        <p:spPr>
          <a:xfrm>
            <a:off x="3389152" y="4943333"/>
            <a:ext cx="838899" cy="4592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86591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6D56AF-4A54-43E3-B068-D2275672A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PJ vůči nepřítomné osobě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D14D772-ECE7-430A-9F6C-B7A829543D01}"/>
              </a:ext>
            </a:extLst>
          </p:cNvPr>
          <p:cNvSpPr/>
          <p:nvPr/>
        </p:nvSpPr>
        <p:spPr>
          <a:xfrm>
            <a:off x="615193" y="2524857"/>
            <a:ext cx="2346121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Adresát zmaří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07C80136-0400-44FB-BD0B-C5B5C2A1AD5C}"/>
              </a:ext>
            </a:extLst>
          </p:cNvPr>
          <p:cNvSpPr/>
          <p:nvPr/>
        </p:nvSpPr>
        <p:spPr>
          <a:xfrm>
            <a:off x="4362598" y="2524857"/>
            <a:ext cx="5679024" cy="79695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= má se za to, že je doručeno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5DDB1A14-6C64-40E7-B1CB-91F1CEC073FC}"/>
              </a:ext>
            </a:extLst>
          </p:cNvPr>
          <p:cNvSpPr/>
          <p:nvPr/>
        </p:nvSpPr>
        <p:spPr>
          <a:xfrm>
            <a:off x="615193" y="3692325"/>
            <a:ext cx="2346121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Osoba nesvéprávná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EC9A111-DBB4-4378-AF27-AB46F25ACCE4}"/>
              </a:ext>
            </a:extLst>
          </p:cNvPr>
          <p:cNvSpPr/>
          <p:nvPr/>
        </p:nvSpPr>
        <p:spPr>
          <a:xfrm>
            <a:off x="4362598" y="3692325"/>
            <a:ext cx="5679024" cy="79695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= až dojde zákonnému zástupci nebo opatrovníkovi, ledaže jde o výhodu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276A213F-1992-46D5-83AF-489F0779322C}"/>
              </a:ext>
            </a:extLst>
          </p:cNvPr>
          <p:cNvSpPr/>
          <p:nvPr/>
        </p:nvSpPr>
        <p:spPr>
          <a:xfrm>
            <a:off x="615192" y="5245686"/>
            <a:ext cx="336957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DOMNĚNKA DOJITÍ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CC53A9A3-FC4E-4D68-9772-5E8805EB6DC7}"/>
              </a:ext>
            </a:extLst>
          </p:cNvPr>
          <p:cNvSpPr/>
          <p:nvPr/>
        </p:nvSpPr>
        <p:spPr>
          <a:xfrm>
            <a:off x="4922939" y="5262742"/>
            <a:ext cx="2346121" cy="79695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Zásilka odeslána poštou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6137E407-FAD9-4659-AC6D-21DF1932EC87}"/>
              </a:ext>
            </a:extLst>
          </p:cNvPr>
          <p:cNvSpPr/>
          <p:nvPr/>
        </p:nvSpPr>
        <p:spPr>
          <a:xfrm>
            <a:off x="8451909" y="5245686"/>
            <a:ext cx="2346121" cy="79695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3. pracovní den po odeslání</a:t>
            </a:r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C639AC4F-EE36-421B-8222-68EE70584EEB}"/>
              </a:ext>
            </a:extLst>
          </p:cNvPr>
          <p:cNvSpPr/>
          <p:nvPr/>
        </p:nvSpPr>
        <p:spPr>
          <a:xfrm>
            <a:off x="4202884" y="5536734"/>
            <a:ext cx="503340" cy="192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8A9F3B15-B31F-4642-A14B-ABEAFD95A708}"/>
              </a:ext>
            </a:extLst>
          </p:cNvPr>
          <p:cNvSpPr/>
          <p:nvPr/>
        </p:nvSpPr>
        <p:spPr>
          <a:xfrm>
            <a:off x="7639573" y="5536734"/>
            <a:ext cx="503340" cy="192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: doprava 12">
            <a:extLst>
              <a:ext uri="{FF2B5EF4-FFF2-40B4-BE49-F238E27FC236}">
                <a16:creationId xmlns:a16="http://schemas.microsoft.com/office/drawing/2014/main" id="{6251EFC9-63F9-4F8C-8561-FF8CB636DED0}"/>
              </a:ext>
            </a:extLst>
          </p:cNvPr>
          <p:cNvSpPr/>
          <p:nvPr/>
        </p:nvSpPr>
        <p:spPr>
          <a:xfrm>
            <a:off x="3410286" y="2826860"/>
            <a:ext cx="503340" cy="1929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: doprava 13">
            <a:extLst>
              <a:ext uri="{FF2B5EF4-FFF2-40B4-BE49-F238E27FC236}">
                <a16:creationId xmlns:a16="http://schemas.microsoft.com/office/drawing/2014/main" id="{B2B6947C-A18E-4411-A3EE-89FE7E4C1859}"/>
              </a:ext>
            </a:extLst>
          </p:cNvPr>
          <p:cNvSpPr/>
          <p:nvPr/>
        </p:nvSpPr>
        <p:spPr>
          <a:xfrm flipV="1">
            <a:off x="3410286" y="4011106"/>
            <a:ext cx="503340" cy="1929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355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Subjekty soukromého práva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Fyzické osoby</a:t>
            </a:r>
          </a:p>
          <a:p>
            <a:pPr lvl="1"/>
            <a:r>
              <a:rPr lang="cs-CZ" dirty="0" smtClean="0"/>
              <a:t>Ochrana osobnosti člověka</a:t>
            </a:r>
          </a:p>
          <a:p>
            <a:r>
              <a:rPr lang="cs-CZ" dirty="0" smtClean="0"/>
              <a:t>Právnické osoby</a:t>
            </a:r>
          </a:p>
          <a:p>
            <a:r>
              <a:rPr lang="cs-CZ" dirty="0" smtClean="0"/>
              <a:t>Stát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602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6151DE-05BD-4EFB-AAD3-FE8E913CC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Neplatnost právních jednání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7171143-074B-42CB-8E1B-E2716226CBC0}"/>
              </a:ext>
            </a:extLst>
          </p:cNvPr>
          <p:cNvSpPr/>
          <p:nvPr/>
        </p:nvSpPr>
        <p:spPr>
          <a:xfrm>
            <a:off x="650147" y="2533246"/>
            <a:ext cx="4576194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Neplatné jednání má náležitosti jiného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2F49150F-C136-4084-8196-C89697134F0D}"/>
              </a:ext>
            </a:extLst>
          </p:cNvPr>
          <p:cNvSpPr/>
          <p:nvPr/>
        </p:nvSpPr>
        <p:spPr>
          <a:xfrm>
            <a:off x="6599339" y="2515348"/>
            <a:ext cx="45761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Je platné tehdy, pokud vyjadřuje vůli jednající osoby</a:t>
            </a:r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62E4E51D-E710-4452-B0C5-4A7905D74786}"/>
              </a:ext>
            </a:extLst>
          </p:cNvPr>
          <p:cNvSpPr/>
          <p:nvPr/>
        </p:nvSpPr>
        <p:spPr>
          <a:xfrm>
            <a:off x="5410898" y="2702074"/>
            <a:ext cx="838899" cy="4592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CA14145-AE76-4A1C-970F-1B1124F09FE6}"/>
              </a:ext>
            </a:extLst>
          </p:cNvPr>
          <p:cNvSpPr/>
          <p:nvPr/>
        </p:nvSpPr>
        <p:spPr>
          <a:xfrm>
            <a:off x="650147" y="3927217"/>
            <a:ext cx="4576194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Důvod neplatnosti v množství…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A93C2F1F-DFA0-4125-A846-D6A4776C877D}"/>
              </a:ext>
            </a:extLst>
          </p:cNvPr>
          <p:cNvSpPr/>
          <p:nvPr/>
        </p:nvSpPr>
        <p:spPr>
          <a:xfrm>
            <a:off x="6593749" y="3927217"/>
            <a:ext cx="45761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Rozhoduje soud</a:t>
            </a:r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812FAF65-3C8F-486F-9F66-7241B8E0E724}"/>
              </a:ext>
            </a:extLst>
          </p:cNvPr>
          <p:cNvSpPr/>
          <p:nvPr/>
        </p:nvSpPr>
        <p:spPr>
          <a:xfrm>
            <a:off x="5510490" y="4096045"/>
            <a:ext cx="838899" cy="4592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EC2DD378-D882-4D67-BD84-DA22BBFA2687}"/>
              </a:ext>
            </a:extLst>
          </p:cNvPr>
          <p:cNvSpPr/>
          <p:nvPr/>
        </p:nvSpPr>
        <p:spPr>
          <a:xfrm>
            <a:off x="650147" y="5267562"/>
            <a:ext cx="4576194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Kdo neplatnost způsobí, nemůže ji namítat</a:t>
            </a:r>
          </a:p>
        </p:txBody>
      </p:sp>
    </p:spTree>
    <p:extLst>
      <p:ext uri="{BB962C8B-B14F-4D97-AF65-F5344CB8AC3E}">
        <p14:creationId xmlns:p14="http://schemas.microsoft.com/office/powerpoint/2010/main" val="28536930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EBC817-CF6E-4F34-A069-4B6E7387B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Hlavní důvody neplatnosti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6D71ACC-C6B8-4B11-800B-6B73112509E3}"/>
              </a:ext>
            </a:extLst>
          </p:cNvPr>
          <p:cNvSpPr/>
          <p:nvPr/>
        </p:nvSpPr>
        <p:spPr>
          <a:xfrm>
            <a:off x="574646" y="2632046"/>
            <a:ext cx="3670183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Rozpor s dobrými mravy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34CEB4C-0264-4490-B184-2565CEE93DB6}"/>
              </a:ext>
            </a:extLst>
          </p:cNvPr>
          <p:cNvSpPr/>
          <p:nvPr/>
        </p:nvSpPr>
        <p:spPr>
          <a:xfrm>
            <a:off x="574646" y="3618223"/>
            <a:ext cx="3670182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Rozpor se zákonem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94FEA90-F82D-480B-8D89-C42DA85FCEC5}"/>
              </a:ext>
            </a:extLst>
          </p:cNvPr>
          <p:cNvSpPr/>
          <p:nvPr/>
        </p:nvSpPr>
        <p:spPr>
          <a:xfrm>
            <a:off x="574646" y="4668245"/>
            <a:ext cx="3670182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Plnění něčeho nemožného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D4B63A8-4F49-4C08-AE8E-29385A3E621F}"/>
              </a:ext>
            </a:extLst>
          </p:cNvPr>
          <p:cNvSpPr/>
          <p:nvPr/>
        </p:nvSpPr>
        <p:spPr>
          <a:xfrm>
            <a:off x="7002010" y="3618223"/>
            <a:ext cx="3467449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Nesvéprávný = neplatné k čemu není způsobilý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D87F4D62-4FE0-422E-9F15-C4133288EAD9}"/>
              </a:ext>
            </a:extLst>
          </p:cNvPr>
          <p:cNvSpPr/>
          <p:nvPr/>
        </p:nvSpPr>
        <p:spPr>
          <a:xfrm>
            <a:off x="7002011" y="2568201"/>
            <a:ext cx="3467450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Nedostatek formy x zhojí</a:t>
            </a:r>
          </a:p>
        </p:txBody>
      </p:sp>
    </p:spTree>
    <p:extLst>
      <p:ext uri="{BB962C8B-B14F-4D97-AF65-F5344CB8AC3E}">
        <p14:creationId xmlns:p14="http://schemas.microsoft.com/office/powerpoint/2010/main" val="172940107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2B43DC-BFC7-49C1-9C3D-F874B8148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Omyl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6268E795-F24B-4EB9-A087-61FAA013E4C7}"/>
              </a:ext>
            </a:extLst>
          </p:cNvPr>
          <p:cNvSpPr/>
          <p:nvPr/>
        </p:nvSpPr>
        <p:spPr>
          <a:xfrm>
            <a:off x="692092" y="2632046"/>
            <a:ext cx="2646726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 rozhodující skutečnosti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ED26715-C040-4505-890D-91DE1CF68AE3}"/>
              </a:ext>
            </a:extLst>
          </p:cNvPr>
          <p:cNvSpPr/>
          <p:nvPr/>
        </p:nvSpPr>
        <p:spPr>
          <a:xfrm>
            <a:off x="5475215" y="2632046"/>
            <a:ext cx="2646726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NEPLATNOST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889EE50D-3FD6-4F91-974C-4B916F3A653B}"/>
              </a:ext>
            </a:extLst>
          </p:cNvPr>
          <p:cNvSpPr/>
          <p:nvPr/>
        </p:nvSpPr>
        <p:spPr>
          <a:xfrm>
            <a:off x="3640822" y="2910980"/>
            <a:ext cx="124996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A65E0ED-60DA-4C9B-9775-05C1DF12766E}"/>
              </a:ext>
            </a:extLst>
          </p:cNvPr>
          <p:cNvSpPr/>
          <p:nvPr/>
        </p:nvSpPr>
        <p:spPr>
          <a:xfrm>
            <a:off x="692092" y="4286737"/>
            <a:ext cx="2646726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 vedlejší skutečnosti</a:t>
            </a:r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389DB88B-970C-48D3-A343-ED18BED70B2E}"/>
              </a:ext>
            </a:extLst>
          </p:cNvPr>
          <p:cNvSpPr/>
          <p:nvPr/>
        </p:nvSpPr>
        <p:spPr>
          <a:xfrm rot="20741450">
            <a:off x="3665525" y="4307673"/>
            <a:ext cx="74662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327DC24-165F-4205-82FD-665E279DAEFC}"/>
              </a:ext>
            </a:extLst>
          </p:cNvPr>
          <p:cNvSpPr/>
          <p:nvPr/>
        </p:nvSpPr>
        <p:spPr>
          <a:xfrm>
            <a:off x="4887986" y="3929125"/>
            <a:ext cx="2646726" cy="5816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Právo na náhradu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3DF1110A-3704-406B-8478-8D94316B2757}"/>
              </a:ext>
            </a:extLst>
          </p:cNvPr>
          <p:cNvSpPr/>
          <p:nvPr/>
        </p:nvSpPr>
        <p:spPr>
          <a:xfrm>
            <a:off x="4893579" y="4792854"/>
            <a:ext cx="2646726" cy="5816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Vyvoláno lstí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5F0D7B96-2C4B-4E6B-90C0-0BF78FC2C6D7}"/>
              </a:ext>
            </a:extLst>
          </p:cNvPr>
          <p:cNvSpPr/>
          <p:nvPr/>
        </p:nvSpPr>
        <p:spPr>
          <a:xfrm>
            <a:off x="8521817" y="4792854"/>
            <a:ext cx="2646726" cy="5816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NEPLATNOST</a:t>
            </a:r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9237C3A0-E781-43B3-8D7A-304C6C335822}"/>
              </a:ext>
            </a:extLst>
          </p:cNvPr>
          <p:cNvSpPr/>
          <p:nvPr/>
        </p:nvSpPr>
        <p:spPr>
          <a:xfrm rot="1089275">
            <a:off x="3694887" y="4772925"/>
            <a:ext cx="74662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: doprava 12">
            <a:extLst>
              <a:ext uri="{FF2B5EF4-FFF2-40B4-BE49-F238E27FC236}">
                <a16:creationId xmlns:a16="http://schemas.microsoft.com/office/drawing/2014/main" id="{E0CF7A93-9783-4C2B-A373-7DE03604B1BA}"/>
              </a:ext>
            </a:extLst>
          </p:cNvPr>
          <p:cNvSpPr/>
          <p:nvPr/>
        </p:nvSpPr>
        <p:spPr>
          <a:xfrm>
            <a:off x="7739496" y="4923842"/>
            <a:ext cx="5831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1BBCA075-D0B1-432A-9D52-8559A753E10F}"/>
              </a:ext>
            </a:extLst>
          </p:cNvPr>
          <p:cNvSpPr/>
          <p:nvPr/>
        </p:nvSpPr>
        <p:spPr>
          <a:xfrm>
            <a:off x="692092" y="5697486"/>
            <a:ext cx="2646726" cy="79695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Omyl vyvolala třetí osoba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3CABF12A-2701-4456-99C8-70F0C8399AC5}"/>
              </a:ext>
            </a:extLst>
          </p:cNvPr>
          <p:cNvSpPr/>
          <p:nvPr/>
        </p:nvSpPr>
        <p:spPr>
          <a:xfrm>
            <a:off x="4887986" y="5805126"/>
            <a:ext cx="2646726" cy="5816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Platné, ledaže věděl</a:t>
            </a:r>
          </a:p>
        </p:txBody>
      </p:sp>
      <p:sp>
        <p:nvSpPr>
          <p:cNvPr id="16" name="Šipka: doprava 15">
            <a:extLst>
              <a:ext uri="{FF2B5EF4-FFF2-40B4-BE49-F238E27FC236}">
                <a16:creationId xmlns:a16="http://schemas.microsoft.com/office/drawing/2014/main" id="{5E9F8952-6293-428A-8D6A-1127844A1566}"/>
              </a:ext>
            </a:extLst>
          </p:cNvPr>
          <p:cNvSpPr/>
          <p:nvPr/>
        </p:nvSpPr>
        <p:spPr>
          <a:xfrm>
            <a:off x="3821837" y="5949156"/>
            <a:ext cx="5831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2387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A0730E-448D-4FDC-91D5-A142CC762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Následky neplatnosti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D4267B9D-440E-490F-85A0-5BAD0D497450}"/>
              </a:ext>
            </a:extLst>
          </p:cNvPr>
          <p:cNvSpPr/>
          <p:nvPr/>
        </p:nvSpPr>
        <p:spPr>
          <a:xfrm>
            <a:off x="1020661" y="2548156"/>
            <a:ext cx="2646726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Absolutní: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DDC6A21-22F7-4DE1-BAA0-CF3B5F9C137D}"/>
              </a:ext>
            </a:extLst>
          </p:cNvPr>
          <p:cNvSpPr/>
          <p:nvPr/>
        </p:nvSpPr>
        <p:spPr>
          <a:xfrm>
            <a:off x="4567106" y="2817341"/>
            <a:ext cx="2646726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Zjevně příčí DM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F372E78-403D-4A4D-B1DB-5AF9C5B7B965}"/>
              </a:ext>
            </a:extLst>
          </p:cNvPr>
          <p:cNvSpPr/>
          <p:nvPr/>
        </p:nvSpPr>
        <p:spPr>
          <a:xfrm>
            <a:off x="4567106" y="4041397"/>
            <a:ext cx="2646726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Zákon a VP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46F18EF4-0EFC-437C-9B28-0F71158C6355}"/>
              </a:ext>
            </a:extLst>
          </p:cNvPr>
          <p:cNvSpPr/>
          <p:nvPr/>
        </p:nvSpPr>
        <p:spPr>
          <a:xfrm>
            <a:off x="4567106" y="5311047"/>
            <a:ext cx="2646726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Plnění nemožné od počátku</a:t>
            </a:r>
          </a:p>
        </p:txBody>
      </p:sp>
    </p:spTree>
    <p:extLst>
      <p:ext uri="{BB962C8B-B14F-4D97-AF65-F5344CB8AC3E}">
        <p14:creationId xmlns:p14="http://schemas.microsoft.com/office/powerpoint/2010/main" val="325255468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B01-818E-44A3-8EE7-0524247B2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Relativní neúčinnost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871B23B-20ED-499A-9D43-246F3BFD0678}"/>
              </a:ext>
            </a:extLst>
          </p:cNvPr>
          <p:cNvSpPr/>
          <p:nvPr/>
        </p:nvSpPr>
        <p:spPr>
          <a:xfrm>
            <a:off x="616591" y="2845229"/>
            <a:ext cx="2646726" cy="79695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Odpůrčí žaloba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9C7FC38-6F2C-4091-B79D-D880D31FA7ED}"/>
              </a:ext>
            </a:extLst>
          </p:cNvPr>
          <p:cNvSpPr/>
          <p:nvPr/>
        </p:nvSpPr>
        <p:spPr>
          <a:xfrm>
            <a:off x="4772637" y="2845229"/>
            <a:ext cx="5789102" cy="7969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Např. dlužník zkrátil věřitele a třetí strana o tom věděla – do 5 let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42300314-AC8E-40B5-BC63-30FCF5745217}"/>
              </a:ext>
            </a:extLst>
          </p:cNvPr>
          <p:cNvSpPr/>
          <p:nvPr/>
        </p:nvSpPr>
        <p:spPr>
          <a:xfrm>
            <a:off x="3654058" y="3096899"/>
            <a:ext cx="5831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FA320FE-90C8-4C98-8CC5-F736A90C35F0}"/>
              </a:ext>
            </a:extLst>
          </p:cNvPr>
          <p:cNvSpPr/>
          <p:nvPr/>
        </p:nvSpPr>
        <p:spPr>
          <a:xfrm>
            <a:off x="616591" y="4650260"/>
            <a:ext cx="3099732" cy="123407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Neúčinnost se zakládá rozhodnutím soudu</a:t>
            </a:r>
          </a:p>
        </p:txBody>
      </p:sp>
    </p:spTree>
    <p:extLst>
      <p:ext uri="{BB962C8B-B14F-4D97-AF65-F5344CB8AC3E}">
        <p14:creationId xmlns:p14="http://schemas.microsoft.com/office/powerpoint/2010/main" val="26489462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187A42-12CE-490B-9992-106DAB034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Právní události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7F5781D-049C-4D13-8E60-266A8301CEE6}"/>
              </a:ext>
            </a:extLst>
          </p:cNvPr>
          <p:cNvSpPr/>
          <p:nvPr/>
        </p:nvSpPr>
        <p:spPr>
          <a:xfrm>
            <a:off x="810936" y="2850160"/>
            <a:ext cx="2646726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Zákon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1BFBFF4-8C16-4176-96CB-25657E37242D}"/>
              </a:ext>
            </a:extLst>
          </p:cNvPr>
          <p:cNvSpPr/>
          <p:nvPr/>
        </p:nvSpPr>
        <p:spPr>
          <a:xfrm>
            <a:off x="810936" y="4109906"/>
            <a:ext cx="2646726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Ujednání stran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131E016-A91D-4393-A70F-64A99B11FA13}"/>
              </a:ext>
            </a:extLst>
          </p:cNvPr>
          <p:cNvSpPr/>
          <p:nvPr/>
        </p:nvSpPr>
        <p:spPr>
          <a:xfrm>
            <a:off x="5535659" y="3429000"/>
            <a:ext cx="3616730" cy="79695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Vznik, změna, zánik bez ohledu na vůli stran</a:t>
            </a:r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39B26AEE-C1A1-42AE-A9DB-5B72630DF4EF}"/>
              </a:ext>
            </a:extLst>
          </p:cNvPr>
          <p:cNvSpPr/>
          <p:nvPr/>
        </p:nvSpPr>
        <p:spPr>
          <a:xfrm>
            <a:off x="4039951" y="3647114"/>
            <a:ext cx="792107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80E49A9-4475-4D23-8D82-38788B2462C4}"/>
              </a:ext>
            </a:extLst>
          </p:cNvPr>
          <p:cNvSpPr/>
          <p:nvPr/>
        </p:nvSpPr>
        <p:spPr>
          <a:xfrm>
            <a:off x="5931016" y="5275976"/>
            <a:ext cx="3380764" cy="79695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Čas, narození, smrt</a:t>
            </a:r>
          </a:p>
        </p:txBody>
      </p:sp>
    </p:spTree>
    <p:extLst>
      <p:ext uri="{BB962C8B-B14F-4D97-AF65-F5344CB8AC3E}">
        <p14:creationId xmlns:p14="http://schemas.microsoft.com/office/powerpoint/2010/main" val="54872838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57DF6A-AE7F-4F56-8364-74F40277D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Čas jako právní událost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0A1DC07-8E75-4200-84BE-F9DEFDC641C4}"/>
              </a:ext>
            </a:extLst>
          </p:cNvPr>
          <p:cNvSpPr/>
          <p:nvPr/>
        </p:nvSpPr>
        <p:spPr>
          <a:xfrm>
            <a:off x="989901" y="2742501"/>
            <a:ext cx="10838576" cy="79695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Změna v osobě dlužníka nebo věřitele nemá význam na běh lhůty nebo doby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D559507-2160-47A5-934D-B9F56B7B5C3B}"/>
              </a:ext>
            </a:extLst>
          </p:cNvPr>
          <p:cNvSpPr/>
          <p:nvPr/>
        </p:nvSpPr>
        <p:spPr>
          <a:xfrm>
            <a:off x="989901" y="3804370"/>
            <a:ext cx="3380764" cy="79695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Počítá se o ode dne následujícího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635AB077-6734-4E17-9E44-68AF6294EE8F}"/>
              </a:ext>
            </a:extLst>
          </p:cNvPr>
          <p:cNvSpPr/>
          <p:nvPr/>
        </p:nvSpPr>
        <p:spPr>
          <a:xfrm>
            <a:off x="989901" y="4950129"/>
            <a:ext cx="3380764" cy="79695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So, ne, svátek</a:t>
            </a:r>
          </a:p>
        </p:txBody>
      </p:sp>
    </p:spTree>
    <p:extLst>
      <p:ext uri="{BB962C8B-B14F-4D97-AF65-F5344CB8AC3E}">
        <p14:creationId xmlns:p14="http://schemas.microsoft.com/office/powerpoint/2010/main" val="13493882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4094FE-0C6E-4716-B8ED-2243B6F70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Předmět občanskoprávních vztahů</a:t>
            </a:r>
            <a:br>
              <a:rPr lang="cs-CZ" b="1" dirty="0" smtClean="0"/>
            </a:br>
            <a:r>
              <a:rPr lang="cs-CZ" b="1" dirty="0" smtClean="0"/>
              <a:t>VĚCI </a:t>
            </a:r>
            <a:r>
              <a:rPr lang="cs-CZ" b="1" dirty="0"/>
              <a:t>A JEJICH ROZDĚLENÍ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281CDBD-0494-4BF2-B59E-A8DF6789325C}"/>
              </a:ext>
            </a:extLst>
          </p:cNvPr>
          <p:cNvSpPr/>
          <p:nvPr/>
        </p:nvSpPr>
        <p:spPr>
          <a:xfrm>
            <a:off x="598417" y="2484181"/>
            <a:ext cx="305079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Jmění = majetek + dluhy</a:t>
            </a:r>
          </a:p>
        </p:txBody>
      </p:sp>
    </p:spTree>
    <p:extLst>
      <p:ext uri="{BB962C8B-B14F-4D97-AF65-F5344CB8AC3E}">
        <p14:creationId xmlns:p14="http://schemas.microsoft.com/office/powerpoint/2010/main" val="409282447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3838D0-523A-4A12-B84E-811D1C694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Obchodní závod a pobočka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D282308-6DDF-4B92-B964-BEBA267FDA59}"/>
              </a:ext>
            </a:extLst>
          </p:cNvPr>
          <p:cNvSpPr/>
          <p:nvPr/>
        </p:nvSpPr>
        <p:spPr>
          <a:xfrm>
            <a:off x="598417" y="2515838"/>
            <a:ext cx="246356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Obchodní závod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FA0F58A-557B-4D5E-BAD8-10FF8389E0A2}"/>
              </a:ext>
            </a:extLst>
          </p:cNvPr>
          <p:cNvSpPr/>
          <p:nvPr/>
        </p:nvSpPr>
        <p:spPr>
          <a:xfrm>
            <a:off x="4697837" y="2484181"/>
            <a:ext cx="6585356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Organizovaný soubor jmění, který slouží k provozování činnosti podnikatele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42C8AA8F-28C4-453C-9CD4-7CE9B9F036E2}"/>
              </a:ext>
            </a:extLst>
          </p:cNvPr>
          <p:cNvSpPr/>
          <p:nvPr/>
        </p:nvSpPr>
        <p:spPr>
          <a:xfrm>
            <a:off x="3355596" y="2718033"/>
            <a:ext cx="1090569" cy="4781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3428DCC-8C99-4C71-9865-901A2CB660EE}"/>
              </a:ext>
            </a:extLst>
          </p:cNvPr>
          <p:cNvSpPr/>
          <p:nvPr/>
        </p:nvSpPr>
        <p:spPr>
          <a:xfrm>
            <a:off x="598417" y="4084684"/>
            <a:ext cx="246356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Pobočka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4A763C8F-B534-47C4-B42F-2639EB3A7F54}"/>
              </a:ext>
            </a:extLst>
          </p:cNvPr>
          <p:cNvSpPr/>
          <p:nvPr/>
        </p:nvSpPr>
        <p:spPr>
          <a:xfrm>
            <a:off x="4697837" y="4084684"/>
            <a:ext cx="6585356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Část závodu, která je samostatná – hospodářsky a funkčně</a:t>
            </a:r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C215D3D3-7062-4EDE-923E-064564532597}"/>
              </a:ext>
            </a:extLst>
          </p:cNvPr>
          <p:cNvSpPr/>
          <p:nvPr/>
        </p:nvSpPr>
        <p:spPr>
          <a:xfrm>
            <a:off x="3384958" y="4244074"/>
            <a:ext cx="1090569" cy="4781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296F4875-891C-4CDC-816C-CD5F809F1EF6}"/>
              </a:ext>
            </a:extLst>
          </p:cNvPr>
          <p:cNvSpPr/>
          <p:nvPr/>
        </p:nvSpPr>
        <p:spPr>
          <a:xfrm>
            <a:off x="2772564" y="5485855"/>
            <a:ext cx="2463565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Odštěpný závod</a:t>
            </a:r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536C7A72-1225-4016-A7AF-EAC8E56207AB}"/>
              </a:ext>
            </a:extLst>
          </p:cNvPr>
          <p:cNvSpPr/>
          <p:nvPr/>
        </p:nvSpPr>
        <p:spPr>
          <a:xfrm>
            <a:off x="5550715" y="5717988"/>
            <a:ext cx="682305" cy="4781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6A9F6D40-10F2-4E50-A52A-C48D5716EE53}"/>
              </a:ext>
            </a:extLst>
          </p:cNvPr>
          <p:cNvSpPr/>
          <p:nvPr/>
        </p:nvSpPr>
        <p:spPr>
          <a:xfrm>
            <a:off x="6392411" y="5532885"/>
            <a:ext cx="562062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Pobočka zapsaná v OR</a:t>
            </a:r>
          </a:p>
        </p:txBody>
      </p:sp>
    </p:spTree>
    <p:extLst>
      <p:ext uri="{BB962C8B-B14F-4D97-AF65-F5344CB8AC3E}">
        <p14:creationId xmlns:p14="http://schemas.microsoft.com/office/powerpoint/2010/main" val="148294229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BECAC7-E34B-4956-B101-654B2030B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Součást věci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E125B88-F91B-4A16-8F6C-293718159362}"/>
              </a:ext>
            </a:extLst>
          </p:cNvPr>
          <p:cNvSpPr/>
          <p:nvPr/>
        </p:nvSpPr>
        <p:spPr>
          <a:xfrm>
            <a:off x="598417" y="2515838"/>
            <a:ext cx="2757179" cy="156121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Inženýrské sítě nejsou součástí, ledaže souvis s pozemkem</a:t>
            </a:r>
          </a:p>
        </p:txBody>
      </p:sp>
    </p:spTree>
    <p:extLst>
      <p:ext uri="{BB962C8B-B14F-4D97-AF65-F5344CB8AC3E}">
        <p14:creationId xmlns:p14="http://schemas.microsoft.com/office/powerpoint/2010/main" val="4014557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2D254B-3C84-4843-A706-8FF486725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838200" y="1690688"/>
            <a:ext cx="10515600" cy="677608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Právnické </a:t>
            </a:r>
            <a:r>
              <a:rPr lang="cs-CZ" b="1" dirty="0" smtClean="0"/>
              <a:t>osoby</a:t>
            </a:r>
            <a:br>
              <a:rPr lang="cs-CZ" b="1" dirty="0" smtClean="0"/>
            </a:br>
            <a:r>
              <a:rPr lang="cs-CZ" dirty="0"/>
              <a:t>Právnická osoba je organizovaný útvar, o kterém zákon stanoví, že má právní osobnost, nebo jehož právní osobnost zákon uzná. Právnická osoba může bez zřetele na předmět své činnosti mít práva a povinnosti, které se slučují s její právní </a:t>
            </a:r>
            <a:r>
              <a:rPr lang="cs-CZ" dirty="0" smtClean="0"/>
              <a:t>povahou (§ 20 OZ).</a:t>
            </a:r>
            <a:endParaRPr lang="cs-CZ" b="1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BAFC38A-3CA8-451D-B2AD-051988F7F9D0}"/>
              </a:ext>
            </a:extLst>
          </p:cNvPr>
          <p:cNvSpPr/>
          <p:nvPr/>
        </p:nvSpPr>
        <p:spPr>
          <a:xfrm>
            <a:off x="573555" y="4063543"/>
            <a:ext cx="3095538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Důvěra v zápis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F64B187-E670-4057-9336-ABC05B9ED6E8}"/>
              </a:ext>
            </a:extLst>
          </p:cNvPr>
          <p:cNvSpPr/>
          <p:nvPr/>
        </p:nvSpPr>
        <p:spPr>
          <a:xfrm>
            <a:off x="3987889" y="4063542"/>
            <a:ext cx="726174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= ten, koho se zápis týká, nemůže namítnout, že zápis neodpovídá skutečnosti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349F0ED-3CBE-4656-BA06-E96972C62AEC}"/>
              </a:ext>
            </a:extLst>
          </p:cNvPr>
          <p:cNvSpPr/>
          <p:nvPr/>
        </p:nvSpPr>
        <p:spPr>
          <a:xfrm>
            <a:off x="573555" y="5396526"/>
            <a:ext cx="3095538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Zápis zveřejněn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F0F9ACF-4D10-4B53-9234-CA8367F90A97}"/>
              </a:ext>
            </a:extLst>
          </p:cNvPr>
          <p:cNvSpPr/>
          <p:nvPr/>
        </p:nvSpPr>
        <p:spPr>
          <a:xfrm>
            <a:off x="4092053" y="5396525"/>
            <a:ext cx="726174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= nemůže se nikdo po 15 dnech zveřejnění dovolávat, že nevěděl</a:t>
            </a:r>
          </a:p>
        </p:txBody>
      </p:sp>
    </p:spTree>
    <p:extLst>
      <p:ext uri="{BB962C8B-B14F-4D97-AF65-F5344CB8AC3E}">
        <p14:creationId xmlns:p14="http://schemas.microsoft.com/office/powerpoint/2010/main" val="98306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088BAB-4C96-4D2E-B4E5-1EDB889AC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Příslušenství věci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C79FD3-F6E9-45C3-BB74-69C065B72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Má se za to, že právní jednání týkající se věci hlavní se týká také příslušenství</a:t>
            </a:r>
          </a:p>
          <a:p>
            <a:r>
              <a:rPr lang="cs-CZ" b="1" dirty="0"/>
              <a:t>Jsou –</a:t>
            </a:r>
            <a:r>
              <a:rPr lang="cs-CZ" b="1" dirty="0" err="1"/>
              <a:t>li</a:t>
            </a:r>
            <a:r>
              <a:rPr lang="cs-CZ" b="1" dirty="0"/>
              <a:t> pochybnosti, posoudí se podle zvyklostí</a:t>
            </a:r>
          </a:p>
          <a:p>
            <a:r>
              <a:rPr lang="cs-CZ" b="1" dirty="0"/>
              <a:t>Příslušenství pohledávky</a:t>
            </a:r>
          </a:p>
        </p:txBody>
      </p:sp>
    </p:spTree>
    <p:extLst>
      <p:ext uri="{BB962C8B-B14F-4D97-AF65-F5344CB8AC3E}">
        <p14:creationId xmlns:p14="http://schemas.microsoft.com/office/powerpoint/2010/main" val="168746214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7CE3DE-89C6-49C2-91E9-30F6363D1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Cenné papíry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7A570DA-C159-4D44-8EA0-559375FF8E81}"/>
              </a:ext>
            </a:extLst>
          </p:cNvPr>
          <p:cNvSpPr/>
          <p:nvPr/>
        </p:nvSpPr>
        <p:spPr>
          <a:xfrm>
            <a:off x="732642" y="2507449"/>
            <a:ext cx="196861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Zastupitelné CP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3469E80E-242B-4777-83F2-86FC3396B7FF}"/>
              </a:ext>
            </a:extLst>
          </p:cNvPr>
          <p:cNvSpPr/>
          <p:nvPr/>
        </p:nvSpPr>
        <p:spPr>
          <a:xfrm>
            <a:off x="4190303" y="2507449"/>
            <a:ext cx="7143224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Stejný emitent, druh i forma; lze je nahradit hromadnou listinou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3819F6CE-7B1C-4A9B-A8DB-B3922E5DB922}"/>
              </a:ext>
            </a:extLst>
          </p:cNvPr>
          <p:cNvSpPr/>
          <p:nvPr/>
        </p:nvSpPr>
        <p:spPr>
          <a:xfrm>
            <a:off x="2994870" y="2734811"/>
            <a:ext cx="822121" cy="310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6F06565-557E-492D-AA1F-99F0E6C45480}"/>
              </a:ext>
            </a:extLst>
          </p:cNvPr>
          <p:cNvSpPr/>
          <p:nvPr/>
        </p:nvSpPr>
        <p:spPr>
          <a:xfrm>
            <a:off x="732642" y="3732743"/>
            <a:ext cx="196861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Forma CP</a:t>
            </a:r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A73951B6-05CC-4B6F-BB2B-27C38B57933E}"/>
              </a:ext>
            </a:extLst>
          </p:cNvPr>
          <p:cNvSpPr/>
          <p:nvPr/>
        </p:nvSpPr>
        <p:spPr>
          <a:xfrm>
            <a:off x="3003259" y="3976023"/>
            <a:ext cx="822121" cy="310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2F16758-9152-409E-B8D7-023384CE2AD0}"/>
              </a:ext>
            </a:extLst>
          </p:cNvPr>
          <p:cNvSpPr/>
          <p:nvPr/>
        </p:nvSpPr>
        <p:spPr>
          <a:xfrm>
            <a:off x="4127383" y="3732743"/>
            <a:ext cx="7143224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Na doručitele, řad, jméno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DE285AFE-9651-44EE-BF9D-CA17BB6FDEB0}"/>
              </a:ext>
            </a:extLst>
          </p:cNvPr>
          <p:cNvSpPr/>
          <p:nvPr/>
        </p:nvSpPr>
        <p:spPr>
          <a:xfrm>
            <a:off x="732642" y="5087378"/>
            <a:ext cx="196861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Vydání CP</a:t>
            </a:r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3A2FEED8-DABA-44ED-B88F-1E02F258F480}"/>
              </a:ext>
            </a:extLst>
          </p:cNvPr>
          <p:cNvSpPr/>
          <p:nvPr/>
        </p:nvSpPr>
        <p:spPr>
          <a:xfrm>
            <a:off x="3063380" y="5330658"/>
            <a:ext cx="822121" cy="310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E82C7BD-239E-4B34-8A16-DC72F060BE5A}"/>
              </a:ext>
            </a:extLst>
          </p:cNvPr>
          <p:cNvSpPr/>
          <p:nvPr/>
        </p:nvSpPr>
        <p:spPr>
          <a:xfrm>
            <a:off x="4546135" y="5087377"/>
            <a:ext cx="196861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Splňuje náležitosti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EEECEB48-8C11-4DEA-8FC3-2BDBA6A8FA77}"/>
              </a:ext>
            </a:extLst>
          </p:cNvPr>
          <p:cNvSpPr/>
          <p:nvPr/>
        </p:nvSpPr>
        <p:spPr>
          <a:xfrm>
            <a:off x="7698994" y="5087377"/>
            <a:ext cx="3491919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Stane se majetkem prvního nabyvatele</a:t>
            </a:r>
          </a:p>
        </p:txBody>
      </p:sp>
      <p:sp>
        <p:nvSpPr>
          <p:cNvPr id="14" name="Znak plus 13">
            <a:extLst>
              <a:ext uri="{FF2B5EF4-FFF2-40B4-BE49-F238E27FC236}">
                <a16:creationId xmlns:a16="http://schemas.microsoft.com/office/drawing/2014/main" id="{417D52B5-E364-463E-BA5A-4D32BE821E7F}"/>
              </a:ext>
            </a:extLst>
          </p:cNvPr>
          <p:cNvSpPr/>
          <p:nvPr/>
        </p:nvSpPr>
        <p:spPr>
          <a:xfrm>
            <a:off x="6788089" y="5226341"/>
            <a:ext cx="637564" cy="536896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2D4E3FF2-1D41-45BD-9148-9D71B7518986}"/>
              </a:ext>
            </a:extLst>
          </p:cNvPr>
          <p:cNvSpPr/>
          <p:nvPr/>
        </p:nvSpPr>
        <p:spPr>
          <a:xfrm>
            <a:off x="732642" y="6095455"/>
            <a:ext cx="4837648" cy="5486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Stejnopisy = může být vydán, musí být číslován</a:t>
            </a:r>
          </a:p>
        </p:txBody>
      </p:sp>
    </p:spTree>
    <p:extLst>
      <p:ext uri="{BB962C8B-B14F-4D97-AF65-F5344CB8AC3E}">
        <p14:creationId xmlns:p14="http://schemas.microsoft.com/office/powerpoint/2010/main" val="423379047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BED01C-3BEE-458B-997F-9E73E7B9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Cenné papíry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6075BC6-E439-4429-8AF5-03B3D7AC6325}"/>
              </a:ext>
            </a:extLst>
          </p:cNvPr>
          <p:cNvSpPr/>
          <p:nvPr/>
        </p:nvSpPr>
        <p:spPr>
          <a:xfrm>
            <a:off x="749420" y="2855907"/>
            <a:ext cx="196861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Kupón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F5B707C-13FF-46F7-8A19-30877EDD2E7E}"/>
              </a:ext>
            </a:extLst>
          </p:cNvPr>
          <p:cNvSpPr/>
          <p:nvPr/>
        </p:nvSpPr>
        <p:spPr>
          <a:xfrm>
            <a:off x="4332916" y="2855907"/>
            <a:ext cx="7420059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= právo na výnos spojené s CP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C102C3E1-1289-43DC-BD91-83A397A7F17F}"/>
              </a:ext>
            </a:extLst>
          </p:cNvPr>
          <p:cNvSpPr/>
          <p:nvPr/>
        </p:nvSpPr>
        <p:spPr>
          <a:xfrm>
            <a:off x="2952925" y="3043107"/>
            <a:ext cx="1149292" cy="3858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3E2E3E0F-62E1-4522-983A-ACF05B498BEC}"/>
              </a:ext>
            </a:extLst>
          </p:cNvPr>
          <p:cNvSpPr/>
          <p:nvPr/>
        </p:nvSpPr>
        <p:spPr>
          <a:xfrm>
            <a:off x="4332916" y="4031182"/>
            <a:ext cx="7420059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= CP na doručitele</a:t>
            </a:r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5D26E95F-AEA3-4FD9-BB83-3B584CF52784}"/>
              </a:ext>
            </a:extLst>
          </p:cNvPr>
          <p:cNvSpPr/>
          <p:nvPr/>
        </p:nvSpPr>
        <p:spPr>
          <a:xfrm rot="1213426">
            <a:off x="2921652" y="3942127"/>
            <a:ext cx="1149292" cy="3858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82CF1242-C781-4C73-ADA5-B5A0E16E1D95}"/>
              </a:ext>
            </a:extLst>
          </p:cNvPr>
          <p:cNvSpPr/>
          <p:nvPr/>
        </p:nvSpPr>
        <p:spPr>
          <a:xfrm>
            <a:off x="817930" y="5298501"/>
            <a:ext cx="7277446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Talón = právo na vydání nového kuponového archu, není CP </a:t>
            </a:r>
          </a:p>
        </p:txBody>
      </p:sp>
    </p:spTree>
    <p:extLst>
      <p:ext uri="{BB962C8B-B14F-4D97-AF65-F5344CB8AC3E}">
        <p14:creationId xmlns:p14="http://schemas.microsoft.com/office/powerpoint/2010/main" val="114328633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610699-378F-4AAB-B55E-53F9352CB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Cenné papíry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DC55A8A-984D-4451-8925-621783881EDF}"/>
              </a:ext>
            </a:extLst>
          </p:cNvPr>
          <p:cNvSpPr/>
          <p:nvPr/>
        </p:nvSpPr>
        <p:spPr>
          <a:xfrm>
            <a:off x="699086" y="2632046"/>
            <a:ext cx="2178338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Zaknihovaný CP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B01B762-44FF-4F68-BC94-1C63CC216B6A}"/>
              </a:ext>
            </a:extLst>
          </p:cNvPr>
          <p:cNvSpPr/>
          <p:nvPr/>
        </p:nvSpPr>
        <p:spPr>
          <a:xfrm>
            <a:off x="4618143" y="2692167"/>
            <a:ext cx="6597938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Nahrazen zápisem do evidence, lze převést jen změnou zápisu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ED0EEF44-1A09-476A-861C-5A9874AA5F9C}"/>
              </a:ext>
            </a:extLst>
          </p:cNvPr>
          <p:cNvSpPr/>
          <p:nvPr/>
        </p:nvSpPr>
        <p:spPr>
          <a:xfrm>
            <a:off x="3229761" y="2902591"/>
            <a:ext cx="1115736" cy="343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7293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A to je vše…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008375"/>
            <a:ext cx="10515600" cy="31685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 smtClean="0"/>
              <a:t>Děkuji za pozornost</a:t>
            </a:r>
            <a:r>
              <a:rPr lang="cs-CZ" sz="4800" dirty="0" smtClean="0">
                <a:sym typeface="Wingdings" panose="05000000000000000000" pitchFamily="2" charset="2"/>
              </a:rPr>
              <a:t> 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380101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31E2F5-A1C8-410D-83BF-31C94F688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Ustanovení a vznik právnické osoby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DE154FA-2EA7-43A3-8AEA-90BA6A1E3BE1}"/>
              </a:ext>
            </a:extLst>
          </p:cNvPr>
          <p:cNvSpPr/>
          <p:nvPr/>
        </p:nvSpPr>
        <p:spPr>
          <a:xfrm>
            <a:off x="808463" y="2483140"/>
            <a:ext cx="3100808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USTANOVENÍ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3FC6E183-231F-4048-9AC8-560823156708}"/>
              </a:ext>
            </a:extLst>
          </p:cNvPr>
          <p:cNvSpPr/>
          <p:nvPr/>
        </p:nvSpPr>
        <p:spPr>
          <a:xfrm>
            <a:off x="4545596" y="2483139"/>
            <a:ext cx="3100808" cy="7885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Zakladatelské jednání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5ABAFD90-58B8-433A-8A51-733D59BE32BC}"/>
              </a:ext>
            </a:extLst>
          </p:cNvPr>
          <p:cNvSpPr/>
          <p:nvPr/>
        </p:nvSpPr>
        <p:spPr>
          <a:xfrm>
            <a:off x="4545596" y="3429000"/>
            <a:ext cx="3100808" cy="7885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Zákonem 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5CF9D10-B351-473C-A3E7-8BF87B7CEEE3}"/>
              </a:ext>
            </a:extLst>
          </p:cNvPr>
          <p:cNvSpPr/>
          <p:nvPr/>
        </p:nvSpPr>
        <p:spPr>
          <a:xfrm>
            <a:off x="4545596" y="4433581"/>
            <a:ext cx="3100808" cy="7885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Rozhodnutím orgánu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5C96055-D0A6-44BC-90F0-CA5CE3393AD3}"/>
              </a:ext>
            </a:extLst>
          </p:cNvPr>
          <p:cNvSpPr/>
          <p:nvPr/>
        </p:nvSpPr>
        <p:spPr>
          <a:xfrm>
            <a:off x="4545596" y="5438162"/>
            <a:ext cx="3100808" cy="7885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Jiným způsobem</a:t>
            </a:r>
          </a:p>
        </p:txBody>
      </p:sp>
    </p:spTree>
    <p:extLst>
      <p:ext uri="{BB962C8B-B14F-4D97-AF65-F5344CB8AC3E}">
        <p14:creationId xmlns:p14="http://schemas.microsoft.com/office/powerpoint/2010/main" val="341160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BF346F-8236-4EAC-A6E4-8F6A4FD55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Zakladatelské právní jednání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68A4D210-13C9-486A-BE9F-CEFED0FED24B}"/>
              </a:ext>
            </a:extLst>
          </p:cNvPr>
          <p:cNvSpPr/>
          <p:nvPr/>
        </p:nvSpPr>
        <p:spPr>
          <a:xfrm>
            <a:off x="637563" y="2499919"/>
            <a:ext cx="1954635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Název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0F75E17-653E-4FC9-928F-B82A62A46AFA}"/>
              </a:ext>
            </a:extLst>
          </p:cNvPr>
          <p:cNvSpPr/>
          <p:nvPr/>
        </p:nvSpPr>
        <p:spPr>
          <a:xfrm>
            <a:off x="2794932" y="2499919"/>
            <a:ext cx="1954635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Sídlo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4B96D97A-577C-4C1E-A0F6-BA1EF4D5E8D6}"/>
              </a:ext>
            </a:extLst>
          </p:cNvPr>
          <p:cNvSpPr/>
          <p:nvPr/>
        </p:nvSpPr>
        <p:spPr>
          <a:xfrm>
            <a:off x="5034792" y="2499919"/>
            <a:ext cx="1954635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Předmět činnosti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DA65F8F-CBD0-43DC-9427-3A76B7336FED}"/>
              </a:ext>
            </a:extLst>
          </p:cNvPr>
          <p:cNvSpPr/>
          <p:nvPr/>
        </p:nvSpPr>
        <p:spPr>
          <a:xfrm>
            <a:off x="7442435" y="2499919"/>
            <a:ext cx="1954635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Statutární orgán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3DE18A6-1317-43EA-838C-894D0CF67149}"/>
              </a:ext>
            </a:extLst>
          </p:cNvPr>
          <p:cNvSpPr/>
          <p:nvPr/>
        </p:nvSpPr>
        <p:spPr>
          <a:xfrm>
            <a:off x="637563" y="3653407"/>
            <a:ext cx="1954635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Písemná forma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ADA68E30-234A-40D3-BB3B-D6EFD9B562E7}"/>
              </a:ext>
            </a:extLst>
          </p:cNvPr>
          <p:cNvSpPr/>
          <p:nvPr/>
        </p:nvSpPr>
        <p:spPr>
          <a:xfrm>
            <a:off x="2962712" y="3653407"/>
            <a:ext cx="3589090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Doba – není-li stanoveno jinak, na dobu neurčitou</a:t>
            </a:r>
          </a:p>
        </p:txBody>
      </p:sp>
    </p:spTree>
    <p:extLst>
      <p:ext uri="{BB962C8B-B14F-4D97-AF65-F5344CB8AC3E}">
        <p14:creationId xmlns:p14="http://schemas.microsoft.com/office/powerpoint/2010/main" val="34851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689E8F-051D-410D-8665-25010D563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Vznik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62CF8EF3-AFCF-452B-AEA5-2AE6FAD3B7EC}"/>
              </a:ext>
            </a:extLst>
          </p:cNvPr>
          <p:cNvSpPr/>
          <p:nvPr/>
        </p:nvSpPr>
        <p:spPr>
          <a:xfrm>
            <a:off x="520117" y="2400573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Zápis do veřejného rejstříku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E3B63AA-2AD3-4218-91CB-388747338FA5}"/>
              </a:ext>
            </a:extLst>
          </p:cNvPr>
          <p:cNvSpPr/>
          <p:nvPr/>
        </p:nvSpPr>
        <p:spPr>
          <a:xfrm>
            <a:off x="1593907" y="3415132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Účinností zákona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12B3679-7697-40D0-979F-F89BF8C7AB27}"/>
              </a:ext>
            </a:extLst>
          </p:cNvPr>
          <p:cNvSpPr/>
          <p:nvPr/>
        </p:nvSpPr>
        <p:spPr>
          <a:xfrm>
            <a:off x="2927756" y="4375826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Kdy není zápis třeba? 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D926EAB-B477-4F35-B8A3-14AA55C3DBDC}"/>
              </a:ext>
            </a:extLst>
          </p:cNvPr>
          <p:cNvSpPr/>
          <p:nvPr/>
        </p:nvSpPr>
        <p:spPr>
          <a:xfrm>
            <a:off x="4530633" y="5422938"/>
            <a:ext cx="5343787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Rozhodnutí orgánu veřejné moci</a:t>
            </a:r>
          </a:p>
        </p:txBody>
      </p:sp>
    </p:spTree>
    <p:extLst>
      <p:ext uri="{BB962C8B-B14F-4D97-AF65-F5344CB8AC3E}">
        <p14:creationId xmlns:p14="http://schemas.microsoft.com/office/powerpoint/2010/main" val="312046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Vlastní 2">
      <a:dk1>
        <a:srgbClr val="1062DA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1516</Words>
  <Application>Microsoft Office PowerPoint</Application>
  <PresentationFormat>Širokoúhlá obrazovka</PresentationFormat>
  <Paragraphs>352</Paragraphs>
  <Slides>64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64</vt:i4>
      </vt:variant>
    </vt:vector>
  </HeadingPairs>
  <TitlesOfParts>
    <vt:vector size="70" baseType="lpstr">
      <vt:lpstr>Arial</vt:lpstr>
      <vt:lpstr>Calibri</vt:lpstr>
      <vt:lpstr>Calibri Light</vt:lpstr>
      <vt:lpstr>Wingdings</vt:lpstr>
      <vt:lpstr>Wingdings 3</vt:lpstr>
      <vt:lpstr>Motiv Office</vt:lpstr>
      <vt:lpstr> Úvod do soukromého práva</vt:lpstr>
      <vt:lpstr>Právo a jeho význam pro podnikání</vt:lpstr>
      <vt:lpstr>Soukromé právo</vt:lpstr>
      <vt:lpstr>Prameny práva</vt:lpstr>
      <vt:lpstr>Subjekty soukromého práva</vt:lpstr>
      <vt:lpstr>Právnické osoby Právnická osoba je organizovaný útvar, o kterém zákon stanoví, že má právní osobnost, nebo jehož právní osobnost zákon uzná. Právnická osoba může bez zřetele na předmět své činnosti mít práva a povinnosti, které se slučují s její právní povahou (§ 20 OZ).</vt:lpstr>
      <vt:lpstr>Ustanovení a vznik právnické osoby</vt:lpstr>
      <vt:lpstr>Zakladatelské právní jednání</vt:lpstr>
      <vt:lpstr>Vznik</vt:lpstr>
      <vt:lpstr>Jednání před vznikem</vt:lpstr>
      <vt:lpstr>Neplatnost právnické osoby</vt:lpstr>
      <vt:lpstr>Přemístění sídla </vt:lpstr>
      <vt:lpstr>Účel právnických osob</vt:lpstr>
      <vt:lpstr>Orgány </vt:lpstr>
      <vt:lpstr>Jednání za právnickou osobu</vt:lpstr>
      <vt:lpstr>Zrušení právnické osoby</vt:lpstr>
      <vt:lpstr>Zrušení</vt:lpstr>
      <vt:lpstr>Zrušení likvidací</vt:lpstr>
      <vt:lpstr>Zrušení</vt:lpstr>
      <vt:lpstr>Přeměna právnické osoby</vt:lpstr>
      <vt:lpstr>Zánik právnické osoby</vt:lpstr>
      <vt:lpstr>Likvidace</vt:lpstr>
      <vt:lpstr>Činnost likvidátora</vt:lpstr>
      <vt:lpstr>Likvidační podstata</vt:lpstr>
      <vt:lpstr>Konec likvidace</vt:lpstr>
      <vt:lpstr>Spotřebitel</vt:lpstr>
      <vt:lpstr>Podnikatel</vt:lpstr>
      <vt:lpstr>Obchodní firma</vt:lpstr>
      <vt:lpstr>Sídlo podnikatele</vt:lpstr>
      <vt:lpstr>Nabytí obchodní firmy</vt:lpstr>
      <vt:lpstr>Zastoupení podnikatele</vt:lpstr>
      <vt:lpstr>Zákaz konkurence</vt:lpstr>
      <vt:lpstr>Slabší strana</vt:lpstr>
      <vt:lpstr>Zastoupení</vt:lpstr>
      <vt:lpstr>Zástupce</vt:lpstr>
      <vt:lpstr>Prezentace aplikace PowerPoint</vt:lpstr>
      <vt:lpstr>Smluvní zastoupení</vt:lpstr>
      <vt:lpstr>Prokura</vt:lpstr>
      <vt:lpstr>Zákonné zastoupení  a opatrovnictví</vt:lpstr>
      <vt:lpstr>ZZ a správa jmění</vt:lpstr>
      <vt:lpstr>Opatrovnictví člověka</vt:lpstr>
      <vt:lpstr>Opatrovnictví právnické osoby</vt:lpstr>
      <vt:lpstr>Právní skutečnosti</vt:lpstr>
      <vt:lpstr>Podmínka</vt:lpstr>
      <vt:lpstr>Zdánlivé právní jednání</vt:lpstr>
      <vt:lpstr>Výklad právních jednání  – při rozporu intepretace</vt:lpstr>
      <vt:lpstr>Forma PJ</vt:lpstr>
      <vt:lpstr>Soukromá a veřejná listina</vt:lpstr>
      <vt:lpstr>PJ vůči nepřítomné osobě</vt:lpstr>
      <vt:lpstr>Neplatnost právních jednání</vt:lpstr>
      <vt:lpstr>Hlavní důvody neplatnosti</vt:lpstr>
      <vt:lpstr>Omyl</vt:lpstr>
      <vt:lpstr>Následky neplatnosti</vt:lpstr>
      <vt:lpstr>Relativní neúčinnost</vt:lpstr>
      <vt:lpstr>Právní události</vt:lpstr>
      <vt:lpstr>Čas jako právní událost</vt:lpstr>
      <vt:lpstr>Předmět občanskoprávních vztahů VĚCI A JEJICH ROZDĚLENÍ</vt:lpstr>
      <vt:lpstr>Obchodní závod a pobočka</vt:lpstr>
      <vt:lpstr>Součást věci</vt:lpstr>
      <vt:lpstr>Příslušenství věci</vt:lpstr>
      <vt:lpstr>Cenné papíry</vt:lpstr>
      <vt:lpstr>Cenné papíry</vt:lpstr>
      <vt:lpstr>Cenné papíry</vt:lpstr>
      <vt:lpstr>A to je vše…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Právo v podnikání Úvod do soukromého práva</dc:title>
  <dc:creator>Ondřej Pavelek</dc:creator>
  <cp:lastModifiedBy>Ondřej Pavelek</cp:lastModifiedBy>
  <cp:revision>10</cp:revision>
  <dcterms:created xsi:type="dcterms:W3CDTF">2020-09-22T06:53:32Z</dcterms:created>
  <dcterms:modified xsi:type="dcterms:W3CDTF">2020-11-11T08:00:34Z</dcterms:modified>
</cp:coreProperties>
</file>