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9"/>
  </p:notesMasterIdLst>
  <p:sldIdLst>
    <p:sldId id="262" r:id="rId6"/>
    <p:sldId id="263" r:id="rId7"/>
    <p:sldId id="301" r:id="rId8"/>
    <p:sldId id="298" r:id="rId9"/>
    <p:sldId id="305" r:id="rId10"/>
    <p:sldId id="306" r:id="rId11"/>
    <p:sldId id="307" r:id="rId12"/>
    <p:sldId id="309" r:id="rId13"/>
    <p:sldId id="312" r:id="rId14"/>
    <p:sldId id="319" r:id="rId15"/>
    <p:sldId id="321" r:id="rId16"/>
    <p:sldId id="322" r:id="rId17"/>
    <p:sldId id="324" r:id="rId18"/>
    <p:sldId id="325" r:id="rId19"/>
    <p:sldId id="304" r:id="rId20"/>
    <p:sldId id="327" r:id="rId21"/>
    <p:sldId id="330" r:id="rId22"/>
    <p:sldId id="331" r:id="rId23"/>
    <p:sldId id="334" r:id="rId24"/>
    <p:sldId id="335" r:id="rId25"/>
    <p:sldId id="337" r:id="rId26"/>
    <p:sldId id="338" r:id="rId27"/>
    <p:sldId id="279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F528C80-25E6-46C8-AC53-FB4E402EE3CE}">
          <p14:sldIdLst>
            <p14:sldId id="262"/>
          </p14:sldIdLst>
        </p14:section>
        <p14:section name="Oddíl bez názvu" id="{6E8686C1-A39E-4428-A167-9C6E439DD9D9}">
          <p14:sldIdLst>
            <p14:sldId id="263"/>
            <p14:sldId id="301"/>
            <p14:sldId id="298"/>
            <p14:sldId id="305"/>
            <p14:sldId id="306"/>
            <p14:sldId id="307"/>
            <p14:sldId id="309"/>
            <p14:sldId id="312"/>
            <p14:sldId id="319"/>
            <p14:sldId id="321"/>
            <p14:sldId id="322"/>
            <p14:sldId id="324"/>
            <p14:sldId id="325"/>
            <p14:sldId id="304"/>
            <p14:sldId id="327"/>
            <p14:sldId id="330"/>
            <p14:sldId id="331"/>
            <p14:sldId id="334"/>
            <p14:sldId id="335"/>
            <p14:sldId id="337"/>
            <p14:sldId id="338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328" y="-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F5F9E-EDBE-4538-8CDF-CAD163B072C7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2B493-4B41-4EA1-A8A6-E4D478DF67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9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378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33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12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05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000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113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04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7009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04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82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5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4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kovinaprsu.cz/prsa-a-rakovina/lecba/lecebny-plan/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ONEMOCNĚNÍ PRSU</a:t>
            </a:r>
            <a:br>
              <a:rPr lang="cs-CZ" sz="4000" b="1" dirty="0">
                <a:solidFill>
                  <a:srgbClr val="FF0000"/>
                </a:solidFill>
              </a:rPr>
            </a:br>
            <a:r>
              <a:rPr lang="cs-CZ" sz="4000" b="1" dirty="0">
                <a:solidFill>
                  <a:srgbClr val="FF0000"/>
                </a:solidFill>
              </a:rPr>
              <a:t>NÁDORY PRSU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UNIVERZITĚ V OPAVĚ</a:t>
            </a:r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KARCINOM PRSU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3200" b="1" cap="all" dirty="0"/>
              <a:t>GENETICKÉ FAKTORY</a:t>
            </a:r>
          </a:p>
          <a:p>
            <a:r>
              <a:rPr lang="cs-CZ" sz="3200" b="1" dirty="0"/>
              <a:t>Přibližně 5–10 % karcinomů prsu je podmíněno geneticky. Nejčastěji pozorované mutace jsou v oblasti genu </a:t>
            </a:r>
            <a:r>
              <a:rPr lang="cs-CZ" sz="3200" b="1" dirty="0">
                <a:solidFill>
                  <a:srgbClr val="FF0000"/>
                </a:solidFill>
              </a:rPr>
              <a:t>BRCA1 a BRCA2</a:t>
            </a:r>
            <a:r>
              <a:rPr lang="cs-CZ" sz="3200" b="1" dirty="0"/>
              <a:t>. </a:t>
            </a:r>
            <a:r>
              <a:rPr lang="cs-CZ" sz="3200" b="1" dirty="0">
                <a:solidFill>
                  <a:srgbClr val="FF0000"/>
                </a:solidFill>
              </a:rPr>
              <a:t>Gen BRCA1 je lokalizován na 17. chromozomu a je spojen až s 85% celoživotním rizikem karcinomu prsu. </a:t>
            </a:r>
            <a:r>
              <a:rPr lang="cs-CZ" sz="3200" b="1" dirty="0">
                <a:solidFill>
                  <a:srgbClr val="00B050"/>
                </a:solidFill>
              </a:rPr>
              <a:t>Gen BRCA2 je lokalizován na 13. chromozomu a je spojen až s 84% celoživotním rizikem karcinomu prsu.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56024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7440" y="355600"/>
            <a:ext cx="9650205" cy="1483360"/>
          </a:xfrm>
        </p:spPr>
        <p:txBody>
          <a:bodyPr>
            <a:normAutofit/>
          </a:bodyPr>
          <a:lstStyle/>
          <a:p>
            <a:r>
              <a:rPr lang="cs-CZ" b="1" cap="all" dirty="0"/>
              <a:t>HORMONÁLNÍ FAKTORY</a:t>
            </a:r>
            <a:br>
              <a:rPr lang="cs-CZ" b="1" cap="all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4000"/>
            <a:ext cx="10805160" cy="53339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/>
              <a:t>Vznik karcinomu prsu může být podmíněn delší expozicí estrogenů:</a:t>
            </a:r>
          </a:p>
          <a:p>
            <a:r>
              <a:rPr lang="cs-CZ" sz="3200" b="1" dirty="0"/>
              <a:t> časná menarche,</a:t>
            </a:r>
          </a:p>
          <a:p>
            <a:r>
              <a:rPr lang="cs-CZ" sz="3200" b="1" dirty="0"/>
              <a:t>  pozdní menopauza, </a:t>
            </a:r>
          </a:p>
          <a:p>
            <a:r>
              <a:rPr lang="cs-CZ" sz="3200" b="1" dirty="0"/>
              <a:t> první gravidita po 30. roce života,  krátká laktace, </a:t>
            </a:r>
          </a:p>
          <a:p>
            <a:r>
              <a:rPr lang="cs-CZ" sz="3200" b="1" dirty="0"/>
              <a:t> dlouhé užívání kombinace estrogenů </a:t>
            </a:r>
          </a:p>
          <a:p>
            <a:pPr marL="68580" indent="0">
              <a:buNone/>
            </a:pPr>
            <a:r>
              <a:rPr lang="cs-CZ" sz="3200" b="1" dirty="0"/>
              <a:t>   a </a:t>
            </a:r>
            <a:r>
              <a:rPr lang="cs-CZ" sz="3200" b="1" dirty="0" err="1"/>
              <a:t>gestagenů</a:t>
            </a:r>
            <a:r>
              <a:rPr lang="cs-CZ" sz="3200" b="1" dirty="0"/>
              <a:t> (v rámci substituční léčby), </a:t>
            </a:r>
          </a:p>
          <a:p>
            <a:r>
              <a:rPr lang="cs-CZ" sz="3200" b="1" dirty="0"/>
              <a:t> </a:t>
            </a:r>
            <a:r>
              <a:rPr lang="cs-CZ" sz="3200" b="1" dirty="0" err="1"/>
              <a:t>nuliparita</a:t>
            </a:r>
            <a:r>
              <a:rPr lang="cs-CZ" sz="3200" b="1" dirty="0"/>
              <a:t>. </a:t>
            </a:r>
          </a:p>
          <a:p>
            <a:r>
              <a:rPr lang="cs-CZ" sz="3200" b="1" dirty="0"/>
              <a:t> orální </a:t>
            </a:r>
            <a:r>
              <a:rPr lang="cs-CZ" sz="3200" b="1" dirty="0" err="1"/>
              <a:t>kontraceptiva</a:t>
            </a:r>
            <a:r>
              <a:rPr lang="cs-CZ" sz="3200" b="1" dirty="0"/>
              <a:t> se dnes za rizikový faktor   nepovažují</a:t>
            </a:r>
            <a:r>
              <a:rPr lang="cs-CZ" sz="3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537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36416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DIETNÍ FAKTORY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76400"/>
            <a:ext cx="10942319" cy="50749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800" b="1" dirty="0"/>
              <a:t>Alkohol, zvýšený příjem tuků v dětství a dospívání, váhový nárůst spojený s nedostatkem fyzické aktivity rovněž zvyšují riziko vzniku karcinomu prsu.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800" b="1" dirty="0"/>
              <a:t>U postmenopauzálních žen je nadměrná tuková zásoba spojena s vyšší plazmatickou koncentrací z androgenních prekurzorů</a:t>
            </a:r>
            <a:r>
              <a:rPr lang="cs-CZ" sz="3200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455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31616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VLIV ZEVNÍHO PROSTŘEDÍ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493520"/>
            <a:ext cx="10835639" cy="5242560"/>
          </a:xfrm>
        </p:spPr>
        <p:txBody>
          <a:bodyPr>
            <a:normAutofit/>
          </a:bodyPr>
          <a:lstStyle/>
          <a:p>
            <a:r>
              <a:rPr lang="cs-CZ" sz="3200" b="1" dirty="0"/>
              <a:t>významným rizikem je ionizující záření zvláště před 40. rokem života, například ozařování pro </a:t>
            </a:r>
            <a:r>
              <a:rPr lang="cs-CZ" sz="3200" b="1" dirty="0" err="1"/>
              <a:t>Hodgkinovu</a:t>
            </a:r>
            <a:r>
              <a:rPr lang="cs-CZ" sz="3200" b="1" dirty="0"/>
              <a:t> chorobu.</a:t>
            </a:r>
          </a:p>
          <a:p>
            <a:pPr marL="68580" indent="0">
              <a:buNone/>
            </a:pPr>
            <a:r>
              <a:rPr lang="cs-CZ" sz="3200" b="1" dirty="0"/>
              <a:t>Naproti tomu za protektivní faktory jsou považovány:</a:t>
            </a:r>
          </a:p>
          <a:p>
            <a:r>
              <a:rPr lang="cs-CZ" sz="3200" b="1" dirty="0"/>
              <a:t>těhotenství před 20. rokem věku – jedná se o těhotenství končící porodem,</a:t>
            </a:r>
          </a:p>
          <a:p>
            <a:r>
              <a:rPr lang="cs-CZ" sz="3200" b="1" dirty="0"/>
              <a:t>fyzická aktivita,</a:t>
            </a:r>
          </a:p>
          <a:p>
            <a:r>
              <a:rPr lang="cs-CZ" sz="3200" b="1" dirty="0"/>
              <a:t>kojení,</a:t>
            </a:r>
          </a:p>
          <a:p>
            <a:r>
              <a:rPr lang="cs-CZ" sz="3200" b="1" dirty="0"/>
              <a:t>příznivé působení vitaminů C, D, 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284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DIAGNOSTICKÉ METODY NEINVAZIVNÍ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83080"/>
            <a:ext cx="10515600" cy="5074919"/>
          </a:xfrm>
        </p:spPr>
        <p:txBody>
          <a:bodyPr>
            <a:normAutofit fontScale="92500" lnSpcReduction="10000"/>
          </a:bodyPr>
          <a:lstStyle/>
          <a:p>
            <a:r>
              <a:rPr lang="cs-CZ" sz="3200" b="1" i="1" dirty="0">
                <a:solidFill>
                  <a:srgbClr val="FF0000"/>
                </a:solidFill>
              </a:rPr>
              <a:t>Mamografie</a:t>
            </a:r>
            <a:r>
              <a:rPr lang="cs-CZ" sz="3200" dirty="0"/>
              <a:t> – </a:t>
            </a:r>
            <a:r>
              <a:rPr lang="cs-CZ" sz="3200" b="1" dirty="0"/>
              <a:t>základní radiodiagnostická vyšetřovací metoda </a:t>
            </a:r>
          </a:p>
          <a:p>
            <a:r>
              <a:rPr lang="cs-CZ" sz="3200" b="1" i="1" dirty="0">
                <a:solidFill>
                  <a:srgbClr val="FF0000"/>
                </a:solidFill>
              </a:rPr>
              <a:t>Ultrasonografie</a:t>
            </a:r>
            <a:r>
              <a:rPr lang="cs-CZ" sz="3200" b="1" dirty="0"/>
              <a:t> – jde o metodu vhodně doplňující mamografii. </a:t>
            </a:r>
          </a:p>
          <a:p>
            <a:r>
              <a:rPr lang="cs-CZ" sz="3200" b="1" i="1" dirty="0">
                <a:solidFill>
                  <a:srgbClr val="FF0000"/>
                </a:solidFill>
              </a:rPr>
              <a:t>Magnetická rezonance prsu (MR</a:t>
            </a:r>
            <a:r>
              <a:rPr lang="cs-CZ" sz="3200" b="1" i="1" dirty="0"/>
              <a:t>)</a:t>
            </a:r>
            <a:r>
              <a:rPr lang="cs-CZ" sz="3200" b="1" dirty="0"/>
              <a:t>, </a:t>
            </a:r>
            <a:r>
              <a:rPr lang="cs-CZ" sz="3200" b="1" dirty="0" err="1"/>
              <a:t>mamoscintigrafie</a:t>
            </a:r>
            <a:r>
              <a:rPr lang="cs-CZ" sz="3200" b="1" dirty="0"/>
              <a:t> – provádí se pouze výběrově, jedná se o vyšetřovací metody se speciálními indikacemi – např. </a:t>
            </a:r>
            <a:r>
              <a:rPr lang="cs-CZ" sz="3200" b="1" dirty="0" err="1"/>
              <a:t>denzní</a:t>
            </a:r>
            <a:r>
              <a:rPr lang="cs-CZ" sz="3200" b="1" dirty="0"/>
              <a:t> prsy, vyloučení </a:t>
            </a:r>
            <a:r>
              <a:rPr lang="cs-CZ" sz="3200" b="1" dirty="0" err="1"/>
              <a:t>multicentricity</a:t>
            </a:r>
            <a:r>
              <a:rPr lang="cs-CZ" sz="3200" b="1" dirty="0"/>
              <a:t> nádoru, kontrola nálezu po </a:t>
            </a:r>
            <a:r>
              <a:rPr lang="cs-CZ" sz="3200" b="1" dirty="0" err="1"/>
              <a:t>neoadjuvantní</a:t>
            </a:r>
            <a:r>
              <a:rPr lang="cs-CZ" sz="3200" b="1" dirty="0"/>
              <a:t> chemoterapii, odlišení jizvy po operaci prsu od nádorové recidivy, dispenzarizace vysoce rizikových žen.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992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2" y="365125"/>
            <a:ext cx="3837482" cy="4506677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414" y="1199213"/>
            <a:ext cx="4109439" cy="29280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853" y="1813432"/>
            <a:ext cx="4140147" cy="371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229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563880"/>
            <a:ext cx="9366325" cy="975360"/>
          </a:xfrm>
        </p:spPr>
        <p:txBody>
          <a:bodyPr>
            <a:normAutofit/>
          </a:bodyPr>
          <a:lstStyle/>
          <a:p>
            <a:r>
              <a:rPr lang="cs-CZ" b="1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1" y="2167534"/>
            <a:ext cx="7254239" cy="3665095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cs-CZ" sz="3200" b="1" dirty="0"/>
              <a:t>Chirurgická</a:t>
            </a:r>
          </a:p>
          <a:p>
            <a:r>
              <a:rPr lang="cs-CZ" sz="3200" b="1" dirty="0"/>
              <a:t>Obecně pro léčbu rakoviny prsu platí,  že pokud je tumor operovatelný  a nebyly prokázány vzdálené  metastázy, měl by být z těla hned  na počátku léčby chirurgicky odstraněn</a:t>
            </a:r>
            <a:r>
              <a:rPr lang="cs-CZ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325881"/>
            <a:ext cx="4419600" cy="553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85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9445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CHEMOTERAPIE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chemoterapie se řídí předem stanoveným </a:t>
            </a:r>
            <a:r>
              <a:rPr lang="cs-CZ" sz="3200" b="1" dirty="0">
                <a:hlinkClick r:id="rId2"/>
              </a:rPr>
              <a:t>léčebným plánem</a:t>
            </a:r>
            <a:r>
              <a:rPr lang="cs-CZ" sz="3200" b="1" dirty="0"/>
              <a:t>. Aplikace chemické léčby probíhá v cyklech</a:t>
            </a:r>
          </a:p>
          <a:p>
            <a:r>
              <a:rPr lang="cs-CZ" sz="3200" b="1" dirty="0"/>
              <a:t>obvykle se léky aplikují ve dvou až čtyřtýdenních cyklech po dobu tří až šesti měsíců.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62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029736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radioterapie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7720" y="2323652"/>
            <a:ext cx="10667999" cy="4138108"/>
          </a:xfrm>
        </p:spPr>
        <p:txBody>
          <a:bodyPr>
            <a:normAutofit lnSpcReduction="10000"/>
          </a:bodyPr>
          <a:lstStyle/>
          <a:p>
            <a:r>
              <a:rPr lang="cs-CZ" sz="3200" b="1" dirty="0"/>
              <a:t>po záchovných operacích (je-li odstraněna jen část prsu, zvyšuje se riziko recidivy)</a:t>
            </a:r>
          </a:p>
          <a:p>
            <a:r>
              <a:rPr lang="cs-CZ" sz="3200" b="1" dirty="0"/>
              <a:t>u pokročilejších nádorů (u nádorů větších než 4-5 cm hrozí i po odstranění celého prsu znovuobjevení onemocnění na hrudní stěně)</a:t>
            </a:r>
          </a:p>
          <a:p>
            <a:r>
              <a:rPr lang="cs-CZ" sz="3200" b="1" dirty="0"/>
              <a:t>vždy při zasažení podpažních uzlin</a:t>
            </a:r>
          </a:p>
          <a:p>
            <a:r>
              <a:rPr lang="cs-CZ" sz="3200" b="1" dirty="0"/>
              <a:t>ve specifických případech, vyznačujících se vysokým rizikem návratu onemocnění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983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46856"/>
          </a:xfrm>
        </p:spPr>
        <p:txBody>
          <a:bodyPr/>
          <a:lstStyle/>
          <a:p>
            <a:r>
              <a:rPr lang="cs-CZ" b="1" dirty="0"/>
              <a:t>HORMONÁLNÍ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23652"/>
            <a:ext cx="10530839" cy="4168588"/>
          </a:xfrm>
        </p:spPr>
        <p:txBody>
          <a:bodyPr>
            <a:normAutofit/>
          </a:bodyPr>
          <a:lstStyle/>
          <a:p>
            <a:r>
              <a:rPr lang="cs-CZ" sz="3200" b="1" dirty="0"/>
              <a:t>Hormonální léčba patří mezi nejstarší prostředky používané proti karcinomu prsu. Její účinnost je ovšem podmíněna přítomností hormonálních receptorů v nádorové tkáni, která svědčí o tom, že nádor je závislý na hormonálních podnětech. </a:t>
            </a:r>
          </a:p>
          <a:p>
            <a:r>
              <a:rPr lang="cs-CZ" sz="3200" b="1" dirty="0"/>
              <a:t>Pokud tyto receptory nejsou při histologickém rozboru v buňkách nádoru prokázány, hormonální léčba se neaplikuje, nemá smysl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091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3680" y="2900830"/>
            <a:ext cx="8519160" cy="136207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ONEMOCNĚNÍ PRSU</a:t>
            </a:r>
            <a:br>
              <a:rPr lang="cs-CZ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     NÁDORY PRSU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Doc. PhDr. Yvetta Vrublová,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317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23725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HORMONÁLNÍ  LÉČBA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07720" y="1187308"/>
            <a:ext cx="11186160" cy="55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3200" b="1" dirty="0"/>
              <a:t>1. Ablativní hormonální léčba</a:t>
            </a:r>
            <a:br>
              <a:rPr lang="cs-CZ" altLang="cs-CZ" sz="3200" b="1" dirty="0"/>
            </a:br>
            <a:r>
              <a:rPr lang="cs-CZ" altLang="cs-CZ" sz="3200" dirty="0"/>
              <a:t>Tento druh léčby spočívá v zablokování zdroje produkujícího pohlavní hormony, tedy vaječníků. Provádí se  </a:t>
            </a:r>
            <a:r>
              <a:rPr lang="cs-CZ" altLang="cs-CZ" sz="3200" dirty="0" err="1"/>
              <a:t>ovarektomie</a:t>
            </a:r>
            <a:r>
              <a:rPr lang="cs-CZ" altLang="cs-CZ" sz="3200" dirty="0"/>
              <a:t>, zásadně jen u žen před přechodem.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3200" b="1" dirty="0">
                <a:solidFill>
                  <a:schemeClr val="tx1"/>
                </a:solidFill>
              </a:rPr>
              <a:t>2</a:t>
            </a:r>
            <a:r>
              <a:rPr lang="cs-CZ" altLang="cs-CZ" sz="3200" dirty="0">
                <a:solidFill>
                  <a:schemeClr val="tx1"/>
                </a:solidFill>
              </a:rPr>
              <a:t>.  </a:t>
            </a: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Inhibiční hormonální léčba</a:t>
            </a:r>
            <a:b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Inhibiční léčba se indikuje pacientkám po menopauze.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3200" b="1" dirty="0">
                <a:solidFill>
                  <a:schemeClr val="tx1"/>
                </a:solidFill>
              </a:rPr>
              <a:t>3. Kompetitivní hormonální léčba</a:t>
            </a:r>
            <a:br>
              <a:rPr lang="cs-CZ" altLang="cs-CZ" sz="3200" b="1" dirty="0">
                <a:solidFill>
                  <a:schemeClr val="tx1"/>
                </a:solidFill>
              </a:rPr>
            </a:br>
            <a:r>
              <a:rPr lang="cs-CZ" altLang="cs-CZ" sz="3200" dirty="0">
                <a:solidFill>
                  <a:schemeClr val="tx1"/>
                </a:solidFill>
              </a:rPr>
              <a:t>Využívá tzv. </a:t>
            </a:r>
            <a:r>
              <a:rPr lang="cs-CZ" altLang="cs-CZ" sz="3200" dirty="0" err="1">
                <a:solidFill>
                  <a:schemeClr val="tx1"/>
                </a:solidFill>
              </a:rPr>
              <a:t>antihormonů</a:t>
            </a:r>
            <a:r>
              <a:rPr lang="cs-CZ" altLang="cs-CZ" sz="3200" dirty="0">
                <a:solidFill>
                  <a:schemeClr val="tx1"/>
                </a:solidFill>
              </a:rPr>
              <a:t>, které konkurují přirozeným hormonům nejčastěji se používá tamoxifen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711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9640" y="411480"/>
            <a:ext cx="9828005" cy="1021080"/>
          </a:xfrm>
        </p:spPr>
        <p:txBody>
          <a:bodyPr>
            <a:normAutofit/>
          </a:bodyPr>
          <a:lstStyle/>
          <a:p>
            <a:r>
              <a:rPr lang="cs-CZ" b="1" dirty="0"/>
              <a:t>BIOLOGICKÁ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9640" y="1798320"/>
            <a:ext cx="10759440" cy="4648200"/>
          </a:xfrm>
        </p:spPr>
        <p:txBody>
          <a:bodyPr>
            <a:normAutofit fontScale="92500" lnSpcReduction="10000"/>
          </a:bodyPr>
          <a:lstStyle/>
          <a:p>
            <a:r>
              <a:rPr lang="cs-CZ" sz="3200" b="1" dirty="0"/>
              <a:t>Biologická léčba vychází z nejnovějších vědeckých poznatků týkajících se struktur a pochodů na povrchu a uvnitř buněk. </a:t>
            </a:r>
          </a:p>
          <a:p>
            <a:r>
              <a:rPr lang="cs-CZ" sz="3200" b="1" dirty="0"/>
              <a:t>Biologické preparáty jsou nasměrovány na molekuly a pochody specifické pro buňky nádoru.</a:t>
            </a:r>
          </a:p>
          <a:p>
            <a:r>
              <a:rPr lang="cs-CZ" sz="3200" b="1" dirty="0"/>
              <a:t>Biologické léky na karcinom prsu jsou založeny na dvou principech. Buď jde o protilátky proti receptorům na povrchu buněk, nebo o tzv. malé molekuly zaměřené proti nitrobuněčným komponentům.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587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3349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BIOLOGICKÁ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0120" y="1935480"/>
            <a:ext cx="10454640" cy="601980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3200" b="1" dirty="0"/>
              <a:t>Protilátky se podávají nitrožilně, malé molekuly jsou ve formě tablet. U nás jsou zatím registrovány k léčbě rakoviny prsu tyto účinné látky: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rastuzumab</a:t>
            </a:r>
            <a:br>
              <a:rPr lang="cs-CZ" sz="3200" b="1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46935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68580" indent="0" algn="ctr">
              <a:buNone/>
            </a:pPr>
            <a:r>
              <a:rPr lang="cs-CZ" sz="3600" b="1" cap="all" dirty="0">
                <a:solidFill>
                  <a:schemeClr val="accent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7497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55729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ANATOMIE - MLÉČNÁ  ŽLÁZA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5780" y="1306312"/>
            <a:ext cx="11140440" cy="51358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Skládá se z 15–20 laloků.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Hlavní laloky se dělí na lalůčky a dále na alveoly. Celá struktura se nazývá </a:t>
            </a:r>
            <a:r>
              <a:rPr lang="cs-CZ" sz="3200" b="1" dirty="0" err="1"/>
              <a:t>duktolobulární</a:t>
            </a:r>
            <a:r>
              <a:rPr lang="cs-CZ" sz="3200" b="1" dirty="0"/>
              <a:t> jednotka - je hormonálně citlivá </a:t>
            </a:r>
            <a:r>
              <a:rPr lang="cs-CZ" sz="3200" b="1" dirty="0">
                <a:solidFill>
                  <a:srgbClr val="FF0000"/>
                </a:solidFill>
              </a:rPr>
              <a:t>a je základní </a:t>
            </a:r>
            <a:r>
              <a:rPr lang="cs-CZ" sz="3200" b="1" dirty="0" err="1">
                <a:solidFill>
                  <a:srgbClr val="FF0000"/>
                </a:solidFill>
              </a:rPr>
              <a:t>laktující</a:t>
            </a:r>
            <a:r>
              <a:rPr lang="cs-CZ" sz="3200" b="1" dirty="0">
                <a:solidFill>
                  <a:srgbClr val="FF0000"/>
                </a:solidFill>
              </a:rPr>
              <a:t> jednotkou.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Stroma se skládá z tukové a fibrózní tkáně. Přemostění mezi kůží a hluboko uloženou fascií tvoří </a:t>
            </a:r>
            <a:r>
              <a:rPr lang="cs-CZ" sz="3200" b="1" dirty="0" err="1">
                <a:solidFill>
                  <a:srgbClr val="FF0000"/>
                </a:solidFill>
              </a:rPr>
              <a:t>Cooperova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b="1" dirty="0" err="1">
                <a:solidFill>
                  <a:srgbClr val="FF0000"/>
                </a:solidFill>
              </a:rPr>
              <a:t>ligamenta</a:t>
            </a:r>
            <a:r>
              <a:rPr lang="cs-CZ" sz="3200" b="1" dirty="0">
                <a:solidFill>
                  <a:srgbClr val="FF0000"/>
                </a:solidFill>
              </a:rPr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970675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52681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ANATOMIE  PRSU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1639"/>
            <a:ext cx="10591800" cy="5166361"/>
          </a:xfrm>
        </p:spPr>
      </p:pic>
    </p:spTree>
    <p:extLst>
      <p:ext uri="{BB962C8B-B14F-4D97-AF65-F5344CB8AC3E}">
        <p14:creationId xmlns:p14="http://schemas.microsoft.com/office/powerpoint/2010/main" val="424089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480" y="716280"/>
            <a:ext cx="9584165" cy="1454384"/>
          </a:xfrm>
        </p:spPr>
        <p:txBody>
          <a:bodyPr>
            <a:normAutofit/>
          </a:bodyPr>
          <a:lstStyle/>
          <a:p>
            <a:r>
              <a:rPr lang="cs-CZ" b="1" cap="all" dirty="0"/>
              <a:t>BENIGNÍ ONEMOCNĚNÍ PRSNÍ ŽLÁZY</a:t>
            </a:r>
            <a:br>
              <a:rPr lang="cs-CZ" b="1" cap="all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1" y="2323652"/>
            <a:ext cx="9894346" cy="350897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200" b="1" cap="all" dirty="0">
                <a:solidFill>
                  <a:srgbClr val="FF0000"/>
                </a:solidFill>
              </a:rPr>
              <a:t>VROZENÉ VADY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Z vrozených vad prsu je relativně častý výskyt (až u 5 % populace mužů i žen) přídatné bradavky a méně častěji přídatné žlázy. Tyto odchylky se vyvíjejí obvykle v průběhu mléčné lišty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255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18256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ZÁNĚTY PRSNÍ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2481" y="1767840"/>
            <a:ext cx="9635266" cy="406478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 rozeznáváme záněty </a:t>
            </a:r>
            <a:r>
              <a:rPr lang="cs-CZ" sz="3200" b="1" dirty="0">
                <a:solidFill>
                  <a:srgbClr val="FF0000"/>
                </a:solidFill>
              </a:rPr>
              <a:t>prsní bradavky (</a:t>
            </a:r>
            <a:r>
              <a:rPr lang="cs-CZ" sz="3200" b="1" dirty="0" err="1">
                <a:solidFill>
                  <a:srgbClr val="FF0000"/>
                </a:solidFill>
              </a:rPr>
              <a:t>telitida</a:t>
            </a:r>
            <a:r>
              <a:rPr lang="cs-CZ" sz="3200" b="1" dirty="0">
                <a:solidFill>
                  <a:srgbClr val="FF0000"/>
                </a:solidFill>
              </a:rPr>
              <a:t>) </a:t>
            </a:r>
            <a:r>
              <a:rPr lang="cs-CZ" sz="3200" b="1" dirty="0"/>
              <a:t>nebo </a:t>
            </a:r>
            <a:r>
              <a:rPr lang="cs-CZ" sz="3200" b="1" dirty="0">
                <a:solidFill>
                  <a:srgbClr val="FF0000"/>
                </a:solidFill>
              </a:rPr>
              <a:t>prsní žlázy (mastitida.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 Z praktického hlediska jsou důležité záněty v puerperiu, mimo šestinedělí jsou vzácnější.</a:t>
            </a:r>
          </a:p>
        </p:txBody>
      </p:sp>
    </p:spTree>
    <p:extLst>
      <p:ext uri="{BB962C8B-B14F-4D97-AF65-F5344CB8AC3E}">
        <p14:creationId xmlns:p14="http://schemas.microsoft.com/office/powerpoint/2010/main" val="2726987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777240"/>
            <a:ext cx="9690845" cy="868680"/>
          </a:xfrm>
        </p:spPr>
        <p:txBody>
          <a:bodyPr>
            <a:normAutofit/>
          </a:bodyPr>
          <a:lstStyle/>
          <a:p>
            <a:r>
              <a:rPr lang="cs-CZ" b="1" cap="all" dirty="0"/>
              <a:t>Puerperální mastitida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3880" y="1386840"/>
            <a:ext cx="10728959" cy="444578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Puerperální mastitida vzniká většinou krátce po porodu v souvislosti s kojením a vznikem drobných ragád bradavky.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Původcem je nejčastěji zlatý stafylokok. Zánět má charakter flegmóny, která se projevuje zarudnutím a bolestivostí prsu, později může dojít k vývoji abscesu. </a:t>
            </a:r>
          </a:p>
        </p:txBody>
      </p:sp>
    </p:spTree>
    <p:extLst>
      <p:ext uri="{BB962C8B-B14F-4D97-AF65-F5344CB8AC3E}">
        <p14:creationId xmlns:p14="http://schemas.microsoft.com/office/powerpoint/2010/main" val="2238225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920" y="624840"/>
            <a:ext cx="9366325" cy="1219200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FIBROZNĚCYSTICKÁ MASTOPATIE – FCM (BENIGNÍ DYSPLAZIE, CYSTOFIBRÓZA)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2143" y="1844040"/>
            <a:ext cx="11081657" cy="501396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5100" b="1" dirty="0"/>
              <a:t>Hormonálně dependentní proces s tvorbou cyst.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5100" b="1" dirty="0"/>
              <a:t>Příčinou jsou cyklické </a:t>
            </a:r>
            <a:r>
              <a:rPr lang="cs-CZ" sz="5100" b="1" dirty="0" err="1"/>
              <a:t>změnny</a:t>
            </a:r>
            <a:r>
              <a:rPr lang="cs-CZ" sz="5100" b="1" dirty="0"/>
              <a:t> hormonů, výrazné v </a:t>
            </a:r>
            <a:r>
              <a:rPr lang="cs-CZ" sz="5100" b="1" dirty="0" err="1"/>
              <a:t>premenopauze</a:t>
            </a:r>
            <a:r>
              <a:rPr lang="cs-CZ" sz="5100" b="1" dirty="0"/>
              <a:t>, nejčastěji ve 4. až 5. </a:t>
            </a:r>
            <a:r>
              <a:rPr lang="cs-CZ" sz="5100" b="1" dirty="0" err="1"/>
              <a:t>deceniu</a:t>
            </a:r>
            <a:r>
              <a:rPr lang="cs-CZ" sz="5100" b="1" dirty="0"/>
              <a:t>. Subjektivně je pociťována bolest, cyklická mastodynie větší premenstruálně, palpačně zjišťujeme neostře ohraničené uzlíky. V diferenciální diagnostice je důležitá mamografie a sonografie a při nejisté diagnóze je indikována biopsie prsu.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4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BENIGNÍ – NEZHOUBNÉ NÁDORY PRSU</a:t>
            </a:r>
            <a:br>
              <a:rPr lang="cs-CZ" b="1" cap="all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1423" y="1691640"/>
            <a:ext cx="9366324" cy="414098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500" b="1" dirty="0"/>
              <a:t>Benigní nádory jako papilom, benigní </a:t>
            </a:r>
            <a:r>
              <a:rPr lang="cs-CZ" sz="3500" b="1" dirty="0" err="1"/>
              <a:t>fyloidní</a:t>
            </a:r>
            <a:r>
              <a:rPr lang="cs-CZ" sz="3500" b="1" dirty="0"/>
              <a:t> tumory – například </a:t>
            </a:r>
            <a:r>
              <a:rPr lang="cs-CZ" sz="3500" b="1" dirty="0" err="1"/>
              <a:t>fibroadenom</a:t>
            </a:r>
            <a:r>
              <a:rPr lang="cs-CZ" sz="3500" b="1" dirty="0"/>
              <a:t>, – jsou nádory, které se nešíří do okolních tkání a jejich chirurgické odstranění se provádí při nejisté diagnóze či pro subjektivní obtíže, pokud je působí.</a:t>
            </a:r>
          </a:p>
          <a:p>
            <a:pPr marL="6858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3500" b="1" dirty="0">
                <a:solidFill>
                  <a:srgbClr val="C00000"/>
                </a:solidFill>
              </a:rPr>
              <a:t>NA ROZHRANÍ BENIGNÍHO A MALIGNÍHO NÁDORU JE: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 err="1"/>
              <a:t>Pagetova</a:t>
            </a:r>
            <a:r>
              <a:rPr lang="cs-CZ" sz="3200" b="1" dirty="0"/>
              <a:t> nemoc je vzácné nádorové onemocnění v oblasti prsní bradavky a prsního dvorce.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5023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F4AECD54B67E47862AB14566E8592B" ma:contentTypeVersion="12" ma:contentTypeDescription="Vytvoří nový dokument" ma:contentTypeScope="" ma:versionID="dc05a02441763500345bc54f25ccac5e">
  <xsd:schema xmlns:xsd="http://www.w3.org/2001/XMLSchema" xmlns:xs="http://www.w3.org/2001/XMLSchema" xmlns:p="http://schemas.microsoft.com/office/2006/metadata/properties" xmlns:ns2="cbefea44-e136-4179-aaed-838712420fe3" xmlns:ns3="a5cc325b-3808-46fd-ba12-9be4b2bbba49" targetNamespace="http://schemas.microsoft.com/office/2006/metadata/properties" ma:root="true" ma:fieldsID="292d38a1adf511b0d7f3e2ead60c4386" ns2:_="" ns3:_="">
    <xsd:import namespace="cbefea44-e136-4179-aaed-838712420fe3"/>
    <xsd:import namespace="a5cc325b-3808-46fd-ba12-9be4b2bbba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fea44-e136-4179-aaed-838712420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325b-3808-46fd-ba12-9be4b2bbba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D8EA54-FCDE-4C53-BC95-F76FE7115B9B}">
  <ds:schemaRefs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cbefea44-e136-4179-aaed-838712420fe3"/>
    <ds:schemaRef ds:uri="http://schemas.microsoft.com/office/infopath/2007/PartnerControls"/>
    <ds:schemaRef ds:uri="a5cc325b-3808-46fd-ba12-9be4b2bbba49"/>
    <ds:schemaRef ds:uri="http://schemas.openxmlformats.org/package/2006/metadata/core-properties"/>
    <ds:schemaRef ds:uri="http://purl.org/dc/dcmitype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B3CD782-AD2C-464D-A595-062811EF0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fea44-e136-4179-aaed-838712420fe3"/>
    <ds:schemaRef ds:uri="a5cc325b-3808-46fd-ba12-9be4b2bbba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1035</Words>
  <Application>Microsoft Office PowerPoint</Application>
  <PresentationFormat>Širokoúhlá obrazovka</PresentationFormat>
  <Paragraphs>81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Times New Roman</vt:lpstr>
      <vt:lpstr>Wingdings 2</vt:lpstr>
      <vt:lpstr>Motiv Office</vt:lpstr>
      <vt:lpstr>Austin</vt:lpstr>
      <vt:lpstr>ONEMOCNĚNÍ PRSU NÁDORY PRSU</vt:lpstr>
      <vt:lpstr>ONEMOCNĚNÍ PRSU      NÁDORY PRSU</vt:lpstr>
      <vt:lpstr>ANATOMIE - MLÉČNÁ  ŽLÁZA</vt:lpstr>
      <vt:lpstr>ANATOMIE  PRSU</vt:lpstr>
      <vt:lpstr>BENIGNÍ ONEMOCNĚNÍ PRSNÍ ŽLÁZY </vt:lpstr>
      <vt:lpstr>ZÁNĚTY PRSNÍ ŽLÁZY</vt:lpstr>
      <vt:lpstr>Puerperální mastitida</vt:lpstr>
      <vt:lpstr>FIBROZNĚCYSTICKÁ MASTOPATIE – FCM (BENIGNÍ DYSPLAZIE, CYSTOFIBRÓZA)</vt:lpstr>
      <vt:lpstr>BENIGNÍ – NEZHOUBNÉ NÁDORY PRSU  </vt:lpstr>
      <vt:lpstr>KARCINOM PRSU </vt:lpstr>
      <vt:lpstr>HORMONÁLNÍ FAKTORY </vt:lpstr>
      <vt:lpstr>DIETNÍ FAKTORY </vt:lpstr>
      <vt:lpstr>VLIV ZEVNÍHO PROSTŘEDÍ </vt:lpstr>
      <vt:lpstr>DIAGNOSTICKÉ METODY NEINVAZIVNÍ </vt:lpstr>
      <vt:lpstr>Prezentace aplikace PowerPoint</vt:lpstr>
      <vt:lpstr>LÉČBA</vt:lpstr>
      <vt:lpstr>CHEMOTERAPIE</vt:lpstr>
      <vt:lpstr>radioterapie </vt:lpstr>
      <vt:lpstr>HORMONÁLNÍ LÉČBA</vt:lpstr>
      <vt:lpstr>HORMONÁLNÍ  LÉČBA</vt:lpstr>
      <vt:lpstr>BIOLOGICKÁ LÉČBA</vt:lpstr>
      <vt:lpstr>BIOLOGICKÁ LÉČBA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</dc:title>
  <dc:creator>zem0003</dc:creator>
  <cp:lastModifiedBy>Yvetta Vrublová</cp:lastModifiedBy>
  <cp:revision>23</cp:revision>
  <dcterms:created xsi:type="dcterms:W3CDTF">2020-07-28T16:37:17Z</dcterms:created>
  <dcterms:modified xsi:type="dcterms:W3CDTF">2021-02-14T20:00:14Z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0x01010023F4AECD54B67E47862AB14566E8592B</vt:lpwstr>
  </property>
</Properties>
</file>