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4"/>
  </p:notesMasterIdLst>
  <p:sldIdLst>
    <p:sldId id="262" r:id="rId6"/>
    <p:sldId id="263" r:id="rId7"/>
    <p:sldId id="280" r:id="rId8"/>
    <p:sldId id="339" r:id="rId9"/>
    <p:sldId id="350" r:id="rId10"/>
    <p:sldId id="347" r:id="rId11"/>
    <p:sldId id="348" r:id="rId12"/>
    <p:sldId id="349" r:id="rId13"/>
    <p:sldId id="340" r:id="rId14"/>
    <p:sldId id="341" r:id="rId15"/>
    <p:sldId id="342" r:id="rId16"/>
    <p:sldId id="351" r:id="rId17"/>
    <p:sldId id="331" r:id="rId18"/>
    <p:sldId id="343" r:id="rId19"/>
    <p:sldId id="344" r:id="rId20"/>
    <p:sldId id="345" r:id="rId21"/>
    <p:sldId id="346" r:id="rId22"/>
    <p:sldId id="279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280"/>
            <p14:sldId id="339"/>
            <p14:sldId id="350"/>
            <p14:sldId id="347"/>
            <p14:sldId id="348"/>
            <p14:sldId id="349"/>
            <p14:sldId id="340"/>
            <p14:sldId id="341"/>
            <p14:sldId id="342"/>
            <p14:sldId id="351"/>
            <p14:sldId id="331"/>
            <p14:sldId id="343"/>
            <p14:sldId id="344"/>
            <p14:sldId id="345"/>
            <p14:sldId id="346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15.02.2021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13662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ONKOLOGICKÁ LÉČBA V GYNEKOLOGII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27BBF6-83C9-4E56-8D84-4351F3547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01136"/>
          </a:xfrm>
        </p:spPr>
        <p:txBody>
          <a:bodyPr/>
          <a:lstStyle/>
          <a:p>
            <a:r>
              <a:rPr lang="cs-CZ" b="1" cap="all" dirty="0"/>
              <a:t>Péče o ženu během chemoterapie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5E6936B-F6C9-4BA1-BB58-1AD6EC02A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Měření fyziologických funkcí</a:t>
            </a:r>
          </a:p>
          <a:p>
            <a:r>
              <a:rPr lang="cs-CZ" sz="3200" b="1" dirty="0"/>
              <a:t>Sledování celkového stavu</a:t>
            </a:r>
          </a:p>
          <a:p>
            <a:r>
              <a:rPr lang="cs-CZ" sz="3200" b="1" dirty="0"/>
              <a:t>Psychologický přístup</a:t>
            </a:r>
          </a:p>
          <a:p>
            <a:r>
              <a:rPr lang="cs-CZ" sz="3200" b="1" dirty="0"/>
              <a:t>Edukace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877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5B514-32FA-4EAD-A481-17706985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29884"/>
          </a:xfrm>
        </p:spPr>
        <p:txBody>
          <a:bodyPr/>
          <a:lstStyle/>
          <a:p>
            <a:r>
              <a:rPr lang="cs-CZ" b="1" dirty="0"/>
              <a:t>EDUKACE ŽEN PŘI CHEMOTERAPII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4EFF7E-B17C-4D6C-ACAE-DB3CC704E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Výživa</a:t>
            </a:r>
          </a:p>
          <a:p>
            <a:r>
              <a:rPr lang="cs-CZ" sz="3200" b="1" dirty="0"/>
              <a:t>Péče o kůži</a:t>
            </a:r>
          </a:p>
          <a:p>
            <a:r>
              <a:rPr lang="cs-CZ" sz="3200" b="1" dirty="0"/>
              <a:t>Pohyb a odpočinek</a:t>
            </a:r>
          </a:p>
          <a:p>
            <a:r>
              <a:rPr lang="cs-CZ" sz="3200" b="1" dirty="0"/>
              <a:t>Životní styl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85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70878"/>
          </a:xfrm>
        </p:spPr>
        <p:txBody>
          <a:bodyPr/>
          <a:lstStyle/>
          <a:p>
            <a:r>
              <a:rPr lang="cs-CZ" dirty="0"/>
              <a:t>VEDLEJŠÍ ÚČINKY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91323" y="2080648"/>
            <a:ext cx="9036423" cy="375198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cs-CZ" b="1" dirty="0">
                <a:solidFill>
                  <a:srgbClr val="FF0000"/>
                </a:solidFill>
              </a:rPr>
              <a:t>Bezprostřední</a:t>
            </a:r>
            <a:r>
              <a:rPr lang="cs-CZ" b="1" dirty="0"/>
              <a:t> (hodiny – dny)nauzea (nevolnost) a zvracení</a:t>
            </a:r>
          </a:p>
          <a:p>
            <a:pPr marL="68580" indent="0">
              <a:buNone/>
            </a:pPr>
            <a:r>
              <a:rPr lang="cs-CZ" b="1" dirty="0"/>
              <a:t>záněty žil, selhání ledvin, hypertenze, anafylaktický šok</a:t>
            </a:r>
          </a:p>
          <a:p>
            <a:pPr marL="68580" indent="0">
              <a:buNone/>
            </a:pPr>
            <a:r>
              <a:rPr lang="cs-CZ" b="1" dirty="0">
                <a:solidFill>
                  <a:srgbClr val="FF0000"/>
                </a:solidFill>
              </a:rPr>
              <a:t>Časné </a:t>
            </a:r>
            <a:r>
              <a:rPr lang="cs-CZ" b="1" dirty="0"/>
              <a:t>(dny – týdny)leukopenie, </a:t>
            </a:r>
            <a:r>
              <a:rPr lang="cs-CZ" b="1" dirty="0" err="1"/>
              <a:t>trombocytopenie,vypadávání</a:t>
            </a:r>
            <a:r>
              <a:rPr lang="cs-CZ" b="1" dirty="0"/>
              <a:t> vlasů, průjem, zácpa</a:t>
            </a:r>
          </a:p>
          <a:p>
            <a:pPr marL="68580" indent="0">
              <a:buNone/>
            </a:pPr>
            <a:r>
              <a:rPr lang="cs-CZ" b="1" dirty="0">
                <a:solidFill>
                  <a:srgbClr val="FF0000"/>
                </a:solidFill>
              </a:rPr>
              <a:t>Oddálené</a:t>
            </a:r>
            <a:r>
              <a:rPr lang="cs-CZ" b="1" dirty="0"/>
              <a:t> (týdny až měsíce), anémie, poškození jater, </a:t>
            </a:r>
            <a:r>
              <a:rPr lang="cs-CZ" b="1" dirty="0" err="1"/>
              <a:t>hyperpigmentace</a:t>
            </a:r>
            <a:r>
              <a:rPr lang="cs-CZ" b="1" dirty="0"/>
              <a:t>, plicní fibróza</a:t>
            </a:r>
          </a:p>
          <a:p>
            <a:pPr marL="68580" indent="0">
              <a:buNone/>
            </a:pPr>
            <a:r>
              <a:rPr lang="cs-CZ" b="1" dirty="0">
                <a:solidFill>
                  <a:srgbClr val="FF0000"/>
                </a:solidFill>
              </a:rPr>
              <a:t>Pozdní </a:t>
            </a:r>
            <a:r>
              <a:rPr lang="cs-CZ" b="1" dirty="0"/>
              <a:t>(měsíce až roky) – sterilita, </a:t>
            </a:r>
            <a:r>
              <a:rPr lang="cs-CZ" b="1" dirty="0" err="1"/>
              <a:t>hypogonadizmus</a:t>
            </a:r>
            <a:r>
              <a:rPr lang="cs-CZ" b="1" dirty="0"/>
              <a:t> (snížená funkce pohlavních žláz), sekundární nádory</a:t>
            </a:r>
          </a:p>
          <a:p>
            <a:pPr marL="68580" indent="0">
              <a:buNone/>
            </a:pPr>
            <a:endParaRPr lang="cs-CZ" dirty="0"/>
          </a:p>
          <a:p>
            <a:pPr marL="68580" indent="0">
              <a:buNone/>
            </a:pPr>
            <a:endParaRPr lang="cs-CZ" dirty="0"/>
          </a:p>
          <a:p>
            <a:pPr marL="6858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8537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029736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radioterapie</a:t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7720" y="2323652"/>
            <a:ext cx="10667999" cy="413810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cs-CZ" sz="3200" b="1" dirty="0"/>
              <a:t>Radioterapie využívá ionizujícího záření k léčbě nádorových a nenádorových onemocnění. </a:t>
            </a:r>
          </a:p>
          <a:p>
            <a:pPr marL="68580" indent="0">
              <a:buNone/>
            </a:pPr>
            <a:r>
              <a:rPr lang="cs-CZ" sz="3200" b="1" dirty="0"/>
              <a:t>Tvoří významnou součást léčebného postupu v léčbě gynekologických malignit.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98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5E3CF7-CD4D-4257-AEC9-982999EC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70507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radioterapie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74FF36-8F68-4688-9931-0173CD2B9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b="1" dirty="0"/>
              <a:t>Radioterapie je po chirurgické léčbě nejefektivnější kurativní léčbou. Nezastupitelné místo má i v léčbě paliativní. </a:t>
            </a:r>
          </a:p>
          <a:p>
            <a:r>
              <a:rPr lang="cs-CZ" sz="3200" b="1" dirty="0"/>
              <a:t>Cílem je eradikovat nádor a vyléčit pacienta. Je primární volbou léčby u karcinomu děložního hrdla.</a:t>
            </a:r>
          </a:p>
        </p:txBody>
      </p:sp>
    </p:spTree>
    <p:extLst>
      <p:ext uri="{BB962C8B-B14F-4D97-AF65-F5344CB8AC3E}">
        <p14:creationId xmlns:p14="http://schemas.microsoft.com/office/powerpoint/2010/main" val="1811890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1F5F95-BBC1-45B8-9614-380EAA19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89261"/>
          </a:xfrm>
        </p:spPr>
        <p:txBody>
          <a:bodyPr/>
          <a:lstStyle/>
          <a:p>
            <a:r>
              <a:rPr lang="cs-CZ" b="1" cap="all" dirty="0" err="1"/>
              <a:t>Neoadjuvantní</a:t>
            </a:r>
            <a:r>
              <a:rPr lang="cs-CZ" b="1" cap="all" dirty="0"/>
              <a:t> radioterapie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FEB6563-1E20-48D0-AC18-72757EC9B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1814632"/>
            <a:ext cx="10960923" cy="4015704"/>
          </a:xfrm>
        </p:spPr>
        <p:txBody>
          <a:bodyPr>
            <a:noAutofit/>
          </a:bodyPr>
          <a:lstStyle/>
          <a:p>
            <a:r>
              <a:rPr lang="cs-CZ" sz="3200" b="1" dirty="0"/>
              <a:t>Cílem </a:t>
            </a:r>
            <a:r>
              <a:rPr lang="cs-CZ" sz="3200" b="1" dirty="0" err="1"/>
              <a:t>neoadjuvantní</a:t>
            </a:r>
            <a:r>
              <a:rPr lang="cs-CZ" sz="3200" b="1" dirty="0"/>
              <a:t> radioterapie je zmenšení nádoru před základním léčebným výkonem, zpravidla před operací (předoperační radioterapie). </a:t>
            </a:r>
          </a:p>
          <a:p>
            <a:r>
              <a:rPr lang="cs-CZ" sz="3200" b="1" dirty="0"/>
              <a:t>Tím je v řadě případů možno dosáhnout operability u původně lokálně rozsáhlého inoperabilního nádoru nebo zmenšení rozsahu operačního výkonu. Zároveň je sníženo i riziko diseminace při manipulaci v operované oblasti.</a:t>
            </a:r>
          </a:p>
        </p:txBody>
      </p:sp>
    </p:spTree>
    <p:extLst>
      <p:ext uri="{BB962C8B-B14F-4D97-AF65-F5344CB8AC3E}">
        <p14:creationId xmlns:p14="http://schemas.microsoft.com/office/powerpoint/2010/main" val="3373523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E977B-A140-4B69-8330-30F0A79C5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520" y="641268"/>
            <a:ext cx="10045126" cy="855023"/>
          </a:xfrm>
        </p:spPr>
        <p:txBody>
          <a:bodyPr/>
          <a:lstStyle/>
          <a:p>
            <a:r>
              <a:rPr lang="cs-CZ" b="1" dirty="0"/>
              <a:t>PALIATIVNÍ RADIOTERAPIE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C5F227-FE8A-4992-808E-E3B39EB2B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523" y="1971304"/>
            <a:ext cx="9620224" cy="3861325"/>
          </a:xfrm>
        </p:spPr>
        <p:txBody>
          <a:bodyPr>
            <a:normAutofit/>
          </a:bodyPr>
          <a:lstStyle/>
          <a:p>
            <a:r>
              <a:rPr lang="cs-CZ" sz="3200" b="1" dirty="0"/>
              <a:t>Hlavním cílem paliativní radioterapie s “krátkodobým záměrem“ je odstranění či alespoň zmírnění symptomů nádorového onemocnění (zejména bolest, útlak, krvácivé stavy u gynekologických malignit aj.) a až sekundárním cílem je prodloužení přežití. </a:t>
            </a:r>
          </a:p>
        </p:txBody>
      </p:sp>
    </p:spTree>
    <p:extLst>
      <p:ext uri="{BB962C8B-B14F-4D97-AF65-F5344CB8AC3E}">
        <p14:creationId xmlns:p14="http://schemas.microsoft.com/office/powerpoint/2010/main" val="31996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C4745-5D6F-4CDE-9405-26852DC9D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900" y="1027664"/>
            <a:ext cx="10497786" cy="1143000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Léčba recidiv zhoubných gynekologických nádorů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C34A50-AA4F-4983-A5FB-32C8F6A95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900" y="2323652"/>
            <a:ext cx="10497785" cy="4065273"/>
          </a:xfrm>
        </p:spPr>
        <p:txBody>
          <a:bodyPr>
            <a:noAutofit/>
          </a:bodyPr>
          <a:lstStyle/>
          <a:p>
            <a:r>
              <a:rPr lang="cs-CZ" sz="3200" b="1" dirty="0" err="1"/>
              <a:t>Brachyterapie</a:t>
            </a:r>
            <a:r>
              <a:rPr lang="cs-CZ" sz="3200" b="1" dirty="0"/>
              <a:t> je jednou z možností léčby recidiv a  umí nádor homogenně prozářit. </a:t>
            </a:r>
          </a:p>
          <a:p>
            <a:r>
              <a:rPr lang="cs-CZ" sz="3200" b="1" dirty="0"/>
              <a:t>Daří se jí aplikovat vysokou dávku záření přímo do nádoru a naopak šetřit vzdálenější zdravé tkáně. Tak dává i větší naději na vyléčení. </a:t>
            </a:r>
          </a:p>
          <a:p>
            <a:r>
              <a:rPr lang="cs-CZ" sz="3200" b="1" dirty="0" err="1"/>
              <a:t>Brachyterapie</a:t>
            </a:r>
            <a:r>
              <a:rPr lang="cs-CZ" sz="3200" b="1" dirty="0"/>
              <a:t> se uplatňuje v léčbě recidiv všech gynekologických malignit, kromě karcinomu ovarií.</a:t>
            </a:r>
          </a:p>
        </p:txBody>
      </p:sp>
    </p:spTree>
    <p:extLst>
      <p:ext uri="{BB962C8B-B14F-4D97-AF65-F5344CB8AC3E}">
        <p14:creationId xmlns:p14="http://schemas.microsoft.com/office/powerpoint/2010/main" val="632675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68580" indent="0" algn="ctr">
              <a:buNone/>
            </a:pPr>
            <a:r>
              <a:rPr lang="cs-CZ" sz="3600" b="1" cap="all" dirty="0">
                <a:solidFill>
                  <a:schemeClr val="accent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74970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1560" y="2900830"/>
            <a:ext cx="10210800" cy="1362075"/>
          </a:xfrm>
        </p:spPr>
        <p:txBody>
          <a:bodyPr/>
          <a:lstStyle/>
          <a:p>
            <a:r>
              <a:rPr lang="cs-CZ" b="1" dirty="0"/>
              <a:t>ONKOLOGICKÁ LÉČBA V GYNEKOLOGII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FFBBFD8-9EE5-40C4-A64B-AF2696894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60513"/>
          </a:xfrm>
        </p:spPr>
        <p:txBody>
          <a:bodyPr/>
          <a:lstStyle/>
          <a:p>
            <a:r>
              <a:rPr lang="cs-CZ" b="1" dirty="0"/>
              <a:t>GYNEKOLOGICKÉ ZHOUBNÉ NÁDORY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CF5EEE49-DF6C-4707-95A2-71BDA3CB4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78182"/>
            <a:ext cx="9513347" cy="4488873"/>
          </a:xfrm>
        </p:spPr>
        <p:txBody>
          <a:bodyPr>
            <a:normAutofit fontScale="85000" lnSpcReduction="10000"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Zhoubné nádory vulvy </a:t>
            </a:r>
            <a:r>
              <a:rPr lang="cs-CZ" sz="3200" b="1" dirty="0"/>
              <a:t>– </a:t>
            </a:r>
            <a:r>
              <a:rPr lang="cs-CZ" sz="3200" b="1" dirty="0" err="1"/>
              <a:t>dlaždicobuněčný</a:t>
            </a:r>
            <a:r>
              <a:rPr lang="cs-CZ" sz="3200" b="1" dirty="0"/>
              <a:t> karcinom, melanom, </a:t>
            </a:r>
            <a:r>
              <a:rPr lang="cs-CZ" sz="3200" b="1" dirty="0" err="1"/>
              <a:t>Pagetova</a:t>
            </a:r>
            <a:r>
              <a:rPr lang="cs-CZ" sz="3200" b="1" dirty="0"/>
              <a:t> choroba, </a:t>
            </a:r>
            <a:r>
              <a:rPr lang="cs-CZ" sz="3200" b="1" dirty="0" err="1"/>
              <a:t>staging</a:t>
            </a:r>
            <a:r>
              <a:rPr lang="cs-CZ" sz="3200" b="1" dirty="0"/>
              <a:t> vychází z FIGO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Zhoubné nádory pochvy </a:t>
            </a:r>
            <a:r>
              <a:rPr lang="cs-CZ" sz="3200" b="1" dirty="0"/>
              <a:t>– </a:t>
            </a:r>
            <a:r>
              <a:rPr lang="cs-CZ" sz="3200" b="1" dirty="0" err="1"/>
              <a:t>spinocelulární</a:t>
            </a:r>
            <a:r>
              <a:rPr lang="cs-CZ" sz="3200" b="1" dirty="0"/>
              <a:t> karcinom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Zhoubné nádory děložního čípku </a:t>
            </a:r>
            <a:r>
              <a:rPr lang="cs-CZ" sz="3200" b="1" dirty="0"/>
              <a:t>–karcinom cervixu,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Karcinom endometria </a:t>
            </a:r>
            <a:r>
              <a:rPr lang="cs-CZ" sz="3200" b="1" dirty="0"/>
              <a:t>– </a:t>
            </a:r>
            <a:r>
              <a:rPr lang="cs-CZ" sz="3200" b="1" dirty="0" err="1"/>
              <a:t>adenokracinom</a:t>
            </a:r>
            <a:endParaRPr lang="cs-CZ" sz="3200" b="1" dirty="0"/>
          </a:p>
          <a:p>
            <a:r>
              <a:rPr lang="cs-CZ" sz="3200" b="1" dirty="0">
                <a:solidFill>
                  <a:srgbClr val="FF0000"/>
                </a:solidFill>
              </a:rPr>
              <a:t>Karcinom děložního těla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Zhoubné nádory vaječníku </a:t>
            </a:r>
            <a:r>
              <a:rPr lang="cs-CZ" sz="3200" b="1" dirty="0"/>
              <a:t>– ovariální karcinom, </a:t>
            </a:r>
            <a:r>
              <a:rPr lang="cs-CZ" sz="3200" b="1" dirty="0" err="1"/>
              <a:t>epiteliární</a:t>
            </a:r>
            <a:r>
              <a:rPr lang="cs-CZ" sz="3200" b="1" dirty="0"/>
              <a:t> nádor </a:t>
            </a:r>
            <a:r>
              <a:rPr lang="cs-CZ" sz="3200" b="1" dirty="0" err="1"/>
              <a:t>avária</a:t>
            </a:r>
            <a:r>
              <a:rPr lang="cs-CZ" sz="3200" b="1" dirty="0"/>
              <a:t> (</a:t>
            </a:r>
            <a:r>
              <a:rPr lang="cs-CZ" sz="3200" b="1" dirty="0" err="1"/>
              <a:t>Borderline</a:t>
            </a:r>
            <a:r>
              <a:rPr lang="cs-CZ" sz="3200" b="1" dirty="0"/>
              <a:t>), </a:t>
            </a:r>
            <a:r>
              <a:rPr lang="cs-CZ" sz="3200" b="1" dirty="0" err="1"/>
              <a:t>dysgermion</a:t>
            </a:r>
            <a:r>
              <a:rPr lang="cs-CZ" sz="3200" b="1" dirty="0"/>
              <a:t>, malobuněčný karcinom, sarkom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88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6BF6B9-4ECC-4D6E-91C9-D967D5B76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58738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CHEMOTERAPIE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126B97-6D50-41A9-8A51-50D52FE24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027" y="1615044"/>
            <a:ext cx="10497786" cy="4678878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cs-CZ" sz="3200" b="1" dirty="0"/>
              <a:t>Chemoterapie je často nedílnou součástí komplexní léčby některých nádorových onemocnění.</a:t>
            </a:r>
          </a:p>
          <a:p>
            <a:pPr marL="68580" indent="0">
              <a:buNone/>
            </a:pPr>
            <a:r>
              <a:rPr lang="cs-CZ" sz="3200" b="1" dirty="0"/>
              <a:t>Účinnost chemoterapie dalších linií závisí na mnoha faktorech, na:</a:t>
            </a:r>
          </a:p>
          <a:p>
            <a:pPr marL="68580" indent="0">
              <a:buNone/>
            </a:pPr>
            <a:br>
              <a:rPr lang="cs-CZ" sz="3200" b="1" dirty="0"/>
            </a:br>
            <a:r>
              <a:rPr lang="cs-CZ" sz="3200" b="1" dirty="0"/>
              <a:t>- charakteru recidivy,</a:t>
            </a:r>
          </a:p>
          <a:p>
            <a:pPr marL="68580" indent="0">
              <a:buNone/>
            </a:pPr>
            <a:r>
              <a:rPr lang="cs-CZ" sz="3200" b="1" dirty="0"/>
              <a:t>- velikosti nádorových ložisek,</a:t>
            </a:r>
          </a:p>
          <a:p>
            <a:pPr marL="68580" indent="0">
              <a:buNone/>
            </a:pPr>
            <a:r>
              <a:rPr lang="cs-CZ" sz="3200" b="1" dirty="0"/>
              <a:t>- hladině tumorových </a:t>
            </a:r>
            <a:r>
              <a:rPr lang="cs-CZ" sz="3200" b="1" dirty="0" err="1"/>
              <a:t>markerů</a:t>
            </a:r>
            <a:r>
              <a:rPr lang="cs-CZ" sz="3200" b="1" dirty="0"/>
              <a:t>,</a:t>
            </a:r>
          </a:p>
          <a:p>
            <a:pPr marL="68580" indent="0">
              <a:buNone/>
            </a:pPr>
            <a:r>
              <a:rPr lang="cs-CZ" sz="3200" b="1" dirty="0"/>
              <a:t>- celkovém stavu pacientky,</a:t>
            </a:r>
          </a:p>
          <a:p>
            <a:pPr marL="68580" indent="0">
              <a:buNone/>
            </a:pPr>
            <a:r>
              <a:rPr lang="cs-CZ" sz="3200" b="1" dirty="0"/>
              <a:t>- přítomnosti nežádoucích účinků chemoterapie 1. linie.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216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31394"/>
          </a:xfrm>
        </p:spPr>
        <p:txBody>
          <a:bodyPr/>
          <a:lstStyle/>
          <a:p>
            <a:r>
              <a:rPr lang="cs-CZ" b="1" cap="all" dirty="0"/>
              <a:t>chemoterapie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0783" y="1848174"/>
            <a:ext cx="10562095" cy="3984456"/>
          </a:xfrm>
        </p:spPr>
        <p:txBody>
          <a:bodyPr>
            <a:noAutofit/>
          </a:bodyPr>
          <a:lstStyle/>
          <a:p>
            <a:r>
              <a:rPr lang="cs-CZ" b="1" dirty="0" err="1">
                <a:solidFill>
                  <a:srgbClr val="FF0000"/>
                </a:solidFill>
              </a:rPr>
              <a:t>Neoadjuvantní</a:t>
            </a:r>
            <a:r>
              <a:rPr lang="cs-CZ" b="1" dirty="0"/>
              <a:t> – podávaná před operací nebo radioterapií s cílem zmenšit nádorovou masu a tak usnadnit vlastní výkon</a:t>
            </a:r>
          </a:p>
          <a:p>
            <a:r>
              <a:rPr lang="cs-CZ" b="1" dirty="0">
                <a:solidFill>
                  <a:srgbClr val="FF0000"/>
                </a:solidFill>
              </a:rPr>
              <a:t>Adjuvantní</a:t>
            </a:r>
            <a:r>
              <a:rPr lang="cs-CZ" b="1" dirty="0"/>
              <a:t> – podává se po radikální operaci nebo po </a:t>
            </a:r>
            <a:r>
              <a:rPr lang="cs-CZ" b="1" dirty="0" err="1"/>
              <a:t>radiopterapii</a:t>
            </a:r>
            <a:r>
              <a:rPr lang="cs-CZ" b="1" dirty="0"/>
              <a:t> s cílem podpořit účinek</a:t>
            </a:r>
          </a:p>
          <a:p>
            <a:r>
              <a:rPr lang="cs-CZ" b="1" dirty="0">
                <a:solidFill>
                  <a:srgbClr val="FF0000"/>
                </a:solidFill>
              </a:rPr>
              <a:t>Kurativní </a:t>
            </a:r>
            <a:r>
              <a:rPr lang="cs-CZ" b="1" dirty="0"/>
              <a:t>– podání chemoterapie s cílem vyléčit. Někdy též radikální. Běžné jsou vysoké dávky a tedy i vyšší nežádoucí účinky.</a:t>
            </a:r>
          </a:p>
          <a:p>
            <a:r>
              <a:rPr lang="cs-CZ" b="1" dirty="0">
                <a:solidFill>
                  <a:srgbClr val="FF0000"/>
                </a:solidFill>
              </a:rPr>
              <a:t>Paliativní</a:t>
            </a:r>
            <a:r>
              <a:rPr lang="cs-CZ" b="1" dirty="0"/>
              <a:t> – podávaná pro zlepšení stavu bez cíle definitivně zlikvidovat nádor, ale pouze zamezit jeho růstu nebo dokonce dosáhnout různě dlouhé remise.</a:t>
            </a:r>
          </a:p>
        </p:txBody>
      </p:sp>
    </p:spTree>
    <p:extLst>
      <p:ext uri="{BB962C8B-B14F-4D97-AF65-F5344CB8AC3E}">
        <p14:creationId xmlns:p14="http://schemas.microsoft.com/office/powerpoint/2010/main" val="2091630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36762"/>
          </a:xfrm>
        </p:spPr>
        <p:txBody>
          <a:bodyPr>
            <a:normAutofit/>
          </a:bodyPr>
          <a:lstStyle/>
          <a:p>
            <a:r>
              <a:rPr lang="cs-CZ" sz="3600" b="1" dirty="0"/>
              <a:t>NEOADJUVANTNÁ 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925" y="2323652"/>
            <a:ext cx="9745821" cy="3508977"/>
          </a:xfrm>
        </p:spPr>
        <p:txBody>
          <a:bodyPr>
            <a:noAutofit/>
          </a:bodyPr>
          <a:lstStyle/>
          <a:p>
            <a:r>
              <a:rPr lang="cs-CZ" sz="3200" b="1" dirty="0" err="1"/>
              <a:t>Neoadjuvantní</a:t>
            </a:r>
            <a:r>
              <a:rPr lang="cs-CZ" sz="3200" b="1" dirty="0"/>
              <a:t> terapie je onkologickou terapií, která je prováděna ještě před hlavní léčbou. </a:t>
            </a:r>
          </a:p>
          <a:p>
            <a:r>
              <a:rPr lang="cs-CZ" sz="3200" b="1" dirty="0"/>
              <a:t>Cílem </a:t>
            </a:r>
            <a:r>
              <a:rPr lang="cs-CZ" sz="3200" b="1" dirty="0" err="1"/>
              <a:t>neoadjuvantní</a:t>
            </a:r>
            <a:r>
              <a:rPr lang="cs-CZ" sz="3200" b="1" dirty="0"/>
              <a:t> terapie není vyléčit nádorové onemocnění, ale zvýšit pravděpodobnost terapeutického úspěchu hlavní terapeutické metody,  tedy chirurgického výkonu.</a:t>
            </a:r>
          </a:p>
        </p:txBody>
      </p:sp>
    </p:spTree>
    <p:extLst>
      <p:ext uri="{BB962C8B-B14F-4D97-AF65-F5344CB8AC3E}">
        <p14:creationId xmlns:p14="http://schemas.microsoft.com/office/powerpoint/2010/main" val="233006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50767"/>
          </a:xfrm>
        </p:spPr>
        <p:txBody>
          <a:bodyPr>
            <a:normAutofit/>
          </a:bodyPr>
          <a:lstStyle/>
          <a:p>
            <a:r>
              <a:rPr lang="cs-CZ" sz="3600" b="1" cap="all" dirty="0"/>
              <a:t>Adjuvantní 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5397" y="1906292"/>
            <a:ext cx="9482350" cy="3926337"/>
          </a:xfrm>
        </p:spPr>
        <p:txBody>
          <a:bodyPr>
            <a:normAutofit fontScale="92500" lnSpcReduction="10000"/>
          </a:bodyPr>
          <a:lstStyle/>
          <a:p>
            <a:r>
              <a:rPr lang="cs-CZ" sz="3200" b="1" dirty="0"/>
              <a:t>Adjuvantní léčba  je léčba prováděná u pacientů bez prokazatelných metastáz po základní léčebné metodě – po radikální operaci</a:t>
            </a:r>
          </a:p>
          <a:p>
            <a:pPr marL="68580" indent="0">
              <a:buNone/>
            </a:pPr>
            <a:endParaRPr lang="cs-CZ" sz="3200" b="1" dirty="0"/>
          </a:p>
          <a:p>
            <a:r>
              <a:rPr lang="cs-CZ" sz="3200" b="1" dirty="0">
                <a:solidFill>
                  <a:srgbClr val="FF0000"/>
                </a:solidFill>
              </a:rPr>
              <a:t>Cílem</a:t>
            </a:r>
            <a:r>
              <a:rPr lang="cs-CZ" sz="3200" b="1" dirty="0"/>
              <a:t> adjuvantní léčby je zničit případné mikroskopické zbytky choroby nebo již přítomné (ale dosud nezjistitelné) </a:t>
            </a:r>
            <a:r>
              <a:rPr lang="cs-CZ" sz="3200" b="1" dirty="0" err="1"/>
              <a:t>mikrometastázy</a:t>
            </a:r>
            <a:r>
              <a:rPr lang="cs-CZ" sz="3200" b="1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98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CYTOSTATIKA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cytostatika ničí nádorové buňky</a:t>
            </a:r>
          </a:p>
          <a:p>
            <a:r>
              <a:rPr lang="cs-CZ" sz="2800" b="1" dirty="0"/>
              <a:t> v terapii používají léky založené na </a:t>
            </a:r>
            <a:r>
              <a:rPr lang="cs-CZ" sz="2800" b="1" dirty="0" err="1"/>
              <a:t>meotrexátu</a:t>
            </a:r>
            <a:r>
              <a:rPr lang="cs-CZ" sz="2800" b="1" dirty="0"/>
              <a:t>, aktinomycinu D, cyklofosfamidu a derivátech platiny (</a:t>
            </a:r>
            <a:r>
              <a:rPr lang="cs-CZ" sz="2800" b="1" dirty="0" err="1"/>
              <a:t>cistplatina</a:t>
            </a:r>
            <a:r>
              <a:rPr lang="cs-CZ" sz="2800" b="1" dirty="0"/>
              <a:t>, </a:t>
            </a:r>
            <a:r>
              <a:rPr lang="cs-CZ" sz="2800" b="1" dirty="0" err="1"/>
              <a:t>karboplatina</a:t>
            </a:r>
            <a:r>
              <a:rPr lang="cs-CZ" sz="2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322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370F07-F57B-4714-BB77-AFB5DACD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2300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PŘÍPRAVA ŽEN K CHEMOTERAPII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FA5AFC-3149-47A9-A305-AF5B9A9F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3" y="2323652"/>
            <a:ext cx="9366324" cy="3508977"/>
          </a:xfrm>
        </p:spPr>
        <p:txBody>
          <a:bodyPr/>
          <a:lstStyle/>
          <a:p>
            <a:r>
              <a:rPr lang="cs-CZ" sz="3200" b="1" dirty="0"/>
              <a:t>Kontrolní odběry</a:t>
            </a:r>
          </a:p>
          <a:p>
            <a:r>
              <a:rPr lang="cs-CZ" sz="3200" b="1" dirty="0"/>
              <a:t>Monitorace fyziologických funkcí</a:t>
            </a:r>
          </a:p>
          <a:p>
            <a:r>
              <a:rPr lang="cs-CZ" sz="3200" b="1" dirty="0"/>
              <a:t>Vyšetření lékařem</a:t>
            </a:r>
          </a:p>
          <a:p>
            <a:r>
              <a:rPr lang="cs-CZ" sz="3200" b="1" dirty="0"/>
              <a:t>Užití chronické medikace</a:t>
            </a:r>
          </a:p>
          <a:p>
            <a:r>
              <a:rPr lang="cs-CZ" sz="3200" b="1" dirty="0"/>
              <a:t>Podání antiemetik a antihistaminik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1169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D8EA54-FCDE-4C53-BC95-F76FE7115B9B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a5cc325b-3808-46fd-ba12-9be4b2bbba49"/>
    <ds:schemaRef ds:uri="cbefea44-e136-4179-aaed-838712420fe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673</Words>
  <Application>Microsoft Office PowerPoint</Application>
  <PresentationFormat>Širokoúhlá obrazovka</PresentationFormat>
  <Paragraphs>77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Times New Roman</vt:lpstr>
      <vt:lpstr>Wingdings 2</vt:lpstr>
      <vt:lpstr>Motiv Office</vt:lpstr>
      <vt:lpstr>Austin</vt:lpstr>
      <vt:lpstr>ONKOLOGICKÁ LÉČBA V GYNEKOLOGII</vt:lpstr>
      <vt:lpstr>ONKOLOGICKÁ LÉČBA V GYNEKOLOGII</vt:lpstr>
      <vt:lpstr>GYNEKOLOGICKÉ ZHOUBNÉ NÁDORY</vt:lpstr>
      <vt:lpstr>CHEMOTERAPIE</vt:lpstr>
      <vt:lpstr>chemoterapie</vt:lpstr>
      <vt:lpstr>NEOADJUVANTNÁ TERAPIE</vt:lpstr>
      <vt:lpstr>Adjuvantní léčba</vt:lpstr>
      <vt:lpstr>CYTOSTATIKA</vt:lpstr>
      <vt:lpstr>PŘÍPRAVA ŽEN K CHEMOTERAPII</vt:lpstr>
      <vt:lpstr>Péče o ženu během chemoterapie</vt:lpstr>
      <vt:lpstr>EDUKACE ŽEN PŘI CHEMOTERAPII</vt:lpstr>
      <vt:lpstr>VEDLEJŠÍ ÚČINKY</vt:lpstr>
      <vt:lpstr>radioterapie </vt:lpstr>
      <vt:lpstr>radioterapie</vt:lpstr>
      <vt:lpstr>Neoadjuvantní radioterapie</vt:lpstr>
      <vt:lpstr>PALIATIVNÍ RADIOTERAPIE</vt:lpstr>
      <vt:lpstr>Léčba recidiv zhoubných gynekologických nádorů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33</cp:revision>
  <dcterms:created xsi:type="dcterms:W3CDTF">2020-07-28T16:37:17Z</dcterms:created>
  <dcterms:modified xsi:type="dcterms:W3CDTF">2021-02-15T11:10:51Z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