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39"/>
  </p:notesMasterIdLst>
  <p:handoutMasterIdLst>
    <p:handoutMasterId r:id="rId40"/>
  </p:handoutMasterIdLst>
  <p:sldIdLst>
    <p:sldId id="256" r:id="rId5"/>
    <p:sldId id="289" r:id="rId6"/>
    <p:sldId id="290" r:id="rId7"/>
    <p:sldId id="299" r:id="rId8"/>
    <p:sldId id="300" r:id="rId9"/>
    <p:sldId id="301" r:id="rId10"/>
    <p:sldId id="302" r:id="rId11"/>
    <p:sldId id="303" r:id="rId12"/>
    <p:sldId id="304" r:id="rId13"/>
    <p:sldId id="312" r:id="rId14"/>
    <p:sldId id="313" r:id="rId15"/>
    <p:sldId id="314" r:id="rId16"/>
    <p:sldId id="315" r:id="rId17"/>
    <p:sldId id="316" r:id="rId18"/>
    <p:sldId id="317" r:id="rId19"/>
    <p:sldId id="284" r:id="rId20"/>
    <p:sldId id="291" r:id="rId21"/>
    <p:sldId id="285" r:id="rId22"/>
    <p:sldId id="292" r:id="rId23"/>
    <p:sldId id="286" r:id="rId24"/>
    <p:sldId id="305" r:id="rId25"/>
    <p:sldId id="306" r:id="rId26"/>
    <p:sldId id="294" r:id="rId27"/>
    <p:sldId id="288" r:id="rId28"/>
    <p:sldId id="295" r:id="rId29"/>
    <p:sldId id="296" r:id="rId30"/>
    <p:sldId id="297" r:id="rId31"/>
    <p:sldId id="298" r:id="rId32"/>
    <p:sldId id="307" r:id="rId33"/>
    <p:sldId id="308" r:id="rId34"/>
    <p:sldId id="309" r:id="rId35"/>
    <p:sldId id="310" r:id="rId36"/>
    <p:sldId id="311" r:id="rId37"/>
    <p:sldId id="287" r:id="rId38"/>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ítejte" id="{E75E278A-FF0E-49A4-B170-79828D63BBAD}">
          <p14:sldIdLst>
            <p14:sldId id="256"/>
          </p14:sldIdLst>
        </p14:section>
        <p14:section name="Návrh, Morfing, poznámky, spolupráce, Řekněte mi" id="{B9B51309-D148-4332-87C2-07BE32FBCA3B}">
          <p14:sldIdLst>
            <p14:sldId id="289"/>
            <p14:sldId id="290"/>
            <p14:sldId id="299"/>
            <p14:sldId id="300"/>
            <p14:sldId id="301"/>
            <p14:sldId id="302"/>
            <p14:sldId id="303"/>
            <p14:sldId id="304"/>
            <p14:sldId id="312"/>
            <p14:sldId id="313"/>
            <p14:sldId id="314"/>
            <p14:sldId id="315"/>
            <p14:sldId id="316"/>
            <p14:sldId id="317"/>
            <p14:sldId id="284"/>
            <p14:sldId id="291"/>
            <p14:sldId id="285"/>
            <p14:sldId id="292"/>
            <p14:sldId id="286"/>
            <p14:sldId id="305"/>
            <p14:sldId id="306"/>
            <p14:sldId id="294"/>
            <p14:sldId id="288"/>
            <p14:sldId id="295"/>
            <p14:sldId id="296"/>
            <p14:sldId id="297"/>
            <p14:sldId id="298"/>
            <p14:sldId id="307"/>
            <p14:sldId id="308"/>
            <p14:sldId id="309"/>
            <p14:sldId id="310"/>
            <p14:sldId id="311"/>
            <p14:sldId id="287"/>
          </p14:sldIdLst>
        </p14:section>
        <p14:section name="Další informac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41" autoAdjust="0"/>
  </p:normalViewPr>
  <p:slideViewPr>
    <p:cSldViewPr snapToGrid="0">
      <p:cViewPr varScale="1">
        <p:scale>
          <a:sx n="166" d="100"/>
          <a:sy n="166" d="100"/>
        </p:scale>
        <p:origin x="92" y="10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401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29DB3FB-E2CC-44E8-8355-B96A739A5E38}" type="datetime1">
              <a:rPr lang="cs-CZ" smtClean="0"/>
              <a:t>10.11.2022</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cs-CZ" smtClean="0"/>
              <a:t>‹#›</a:t>
            </a:fld>
            <a:endParaRPr lang="cs-CZ"/>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noProof="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5F345-B843-4499-BE94-054C33DBFC1B}" type="datetime1">
              <a:rPr lang="cs-CZ" smtClean="0"/>
              <a:pPr/>
              <a:t>10.11.2022</a:t>
            </a:fld>
            <a:endParaRPr lang="cs-CZ" dirty="0"/>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noProof="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noProof="0"/>
              <a:t>Kliknutím můžete 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6" name="Zástupné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noProof="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cs-CZ" noProof="0" smtClean="0"/>
              <a:t>‹#›</a:t>
            </a:fld>
            <a:endParaRPr lang="cs-CZ"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rtlCol="0"/>
          <a:lstStyle/>
          <a:p>
            <a:pPr rtl="0"/>
            <a:endParaRPr lang="cs-CZ" noProof="0" dirty="0"/>
          </a:p>
        </p:txBody>
      </p:sp>
      <p:sp>
        <p:nvSpPr>
          <p:cNvPr id="4" name="Zástupný symbol pro číslo snímku 3"/>
          <p:cNvSpPr>
            <a:spLocks noGrp="1"/>
          </p:cNvSpPr>
          <p:nvPr>
            <p:ph type="sldNum" sz="quarter" idx="10"/>
          </p:nvPr>
        </p:nvSpPr>
        <p:spPr/>
        <p:txBody>
          <a:bodyPr rtlCol="0"/>
          <a:lstStyle/>
          <a:p>
            <a:pPr rtl="0"/>
            <a:fld id="{DF61EA0F-A667-4B49-8422-0062BC55E249}" type="slidenum">
              <a:rPr lang="cs-CZ" smtClean="0"/>
              <a:t>1</a:t>
            </a:fld>
            <a:endParaRPr lang="cs-CZ"/>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7" name="Obdélník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sz="1800" noProof="0"/>
          </a:p>
        </p:txBody>
      </p:sp>
      <p:sp>
        <p:nvSpPr>
          <p:cNvPr id="2" name="Nadpis 1"/>
          <p:cNvSpPr>
            <a:spLocks noGrp="1"/>
          </p:cNvSpPr>
          <p:nvPr>
            <p:ph type="title" hasCustomPrompt="1"/>
          </p:nvPr>
        </p:nvSpPr>
        <p:spPr/>
        <p:txBody>
          <a:bodyPr rtlCol="0"/>
          <a:lstStyle/>
          <a:p>
            <a:pPr rtl="0"/>
            <a:r>
              <a:rPr lang="cs-CZ" noProof="0"/>
              <a:t>Kliknutím můžete upravit styl předlohy nadpisů.</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9" name="Obdélník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cs-CZ" sz="1800" noProof="0"/>
          </a:p>
        </p:txBody>
      </p:sp>
      <p:cxnSp>
        <p:nvCxnSpPr>
          <p:cNvPr id="12" name="Přímá spojnice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Nadpis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cs-CZ" noProof="0"/>
              <a:t>Kliknutím můžete upravit styl předlohy nadpisů.</a:t>
            </a:r>
          </a:p>
        </p:txBody>
      </p:sp>
      <p:sp>
        <p:nvSpPr>
          <p:cNvPr id="3" name="Zástupný symbol pro obsah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cs-CZ" noProof="0"/>
              <a:t>Kliknutím můžete upravit styly předlohy textu.</a:t>
            </a:r>
          </a:p>
          <a:p>
            <a:pPr marL="0" lvl="1" indent="0" rtl="0">
              <a:lnSpc>
                <a:spcPct val="150000"/>
              </a:lnSpc>
              <a:spcBef>
                <a:spcPts val="1000"/>
              </a:spcBef>
              <a:spcAft>
                <a:spcPts val="1200"/>
              </a:spcAft>
              <a:buNone/>
            </a:pPr>
            <a:r>
              <a:rPr lang="cs-CZ" noProof="0"/>
              <a:t>Druhá úroveň</a:t>
            </a:r>
          </a:p>
          <a:p>
            <a:pPr marL="0" lvl="2" indent="0" rtl="0">
              <a:lnSpc>
                <a:spcPct val="150000"/>
              </a:lnSpc>
              <a:spcBef>
                <a:spcPts val="1000"/>
              </a:spcBef>
              <a:spcAft>
                <a:spcPts val="1200"/>
              </a:spcAft>
              <a:buNone/>
            </a:pPr>
            <a:r>
              <a:rPr lang="cs-CZ" noProof="0"/>
              <a:t>Třetí úroveň</a:t>
            </a:r>
          </a:p>
          <a:p>
            <a:pPr marL="0" lvl="3" indent="0" rtl="0">
              <a:lnSpc>
                <a:spcPct val="150000"/>
              </a:lnSpc>
              <a:spcBef>
                <a:spcPts val="1000"/>
              </a:spcBef>
              <a:spcAft>
                <a:spcPts val="1200"/>
              </a:spcAft>
              <a:buNone/>
            </a:pPr>
            <a:r>
              <a:rPr lang="cs-CZ" noProof="0"/>
              <a:t>Čtvrtá úroveň</a:t>
            </a:r>
          </a:p>
          <a:p>
            <a:pPr marL="0" lvl="4" indent="0" rtl="0">
              <a:lnSpc>
                <a:spcPct val="150000"/>
              </a:lnSpc>
              <a:spcBef>
                <a:spcPts val="1000"/>
              </a:spcBef>
              <a:spcAft>
                <a:spcPts val="1200"/>
              </a:spcAft>
              <a:buNone/>
            </a:pPr>
            <a:r>
              <a:rPr lang="cs-CZ" noProof="0"/>
              <a:t>Pátá úroveň</a:t>
            </a:r>
          </a:p>
        </p:txBody>
      </p:sp>
      <p:sp>
        <p:nvSpPr>
          <p:cNvPr id="6" name="Zástupný symbol pro datum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68ECC5EA-531F-4E1D-9E7C-1D81D89AC39E}" type="datetime1">
              <a:rPr lang="cs-CZ" noProof="0" smtClean="0"/>
              <a:t>10.11.2022</a:t>
            </a:fld>
            <a:endParaRPr lang="cs-CZ" noProof="0"/>
          </a:p>
        </p:txBody>
      </p:sp>
      <p:sp>
        <p:nvSpPr>
          <p:cNvPr id="7" name="Zástupný symbol pro zápatí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cs-CZ" noProof="0"/>
          </a:p>
        </p:txBody>
      </p:sp>
      <p:sp>
        <p:nvSpPr>
          <p:cNvPr id="8" name="Zástupný symbol pro číslo snímku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cs-CZ" noProof="0" smtClean="0"/>
              <a:pPr rtl="0"/>
              <a:t>‹#›</a:t>
            </a:fld>
            <a:endParaRPr lang="cs-CZ"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oddílu">
    <p:spTree>
      <p:nvGrpSpPr>
        <p:cNvPr id="1" name=""/>
        <p:cNvGrpSpPr/>
        <p:nvPr/>
      </p:nvGrpSpPr>
      <p:grpSpPr>
        <a:xfrm>
          <a:off x="0" y="0"/>
          <a:ext cx="0" cy="0"/>
          <a:chOff x="0" y="0"/>
          <a:chExt cx="0" cy="0"/>
        </a:xfrm>
      </p:grpSpPr>
      <p:sp>
        <p:nvSpPr>
          <p:cNvPr id="9" name="Obdélník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sz="1800" noProof="0"/>
          </a:p>
        </p:txBody>
      </p:sp>
      <p:sp>
        <p:nvSpPr>
          <p:cNvPr id="10" name="Obdélník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sz="1800" noProof="0"/>
          </a:p>
        </p:txBody>
      </p:sp>
      <p:sp>
        <p:nvSpPr>
          <p:cNvPr id="2" name="Nadpis 1"/>
          <p:cNvSpPr>
            <a:spLocks noGrp="1"/>
          </p:cNvSpPr>
          <p:nvPr>
            <p:ph type="title" hasCustomPrompt="1"/>
          </p:nvPr>
        </p:nvSpPr>
        <p:spPr>
          <a:xfrm>
            <a:off x="521208" y="1536192"/>
            <a:ext cx="6876288" cy="640080"/>
          </a:xfrm>
        </p:spPr>
        <p:txBody>
          <a:bodyPr rtlCol="0">
            <a:normAutofit/>
          </a:bodyPr>
          <a:lstStyle>
            <a:lvl1pPr>
              <a:defRPr sz="3600">
                <a:solidFill>
                  <a:schemeClr val="bg1"/>
                </a:solidFill>
              </a:defRPr>
            </a:lvl1pPr>
          </a:lstStyle>
          <a:p>
            <a:pPr rtl="0"/>
            <a:r>
              <a:rPr lang="cs-CZ" noProof="0"/>
              <a:t>Kliknutím můžete upravit styl předlohy nadpisů.</a:t>
            </a:r>
          </a:p>
        </p:txBody>
      </p:sp>
      <p:sp>
        <p:nvSpPr>
          <p:cNvPr id="7" name="Zástupný symbol pro obsah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cs-CZ" noProof="0"/>
              <a:t>Kliknutím můžete upravit styl předlohy textů.</a:t>
            </a:r>
          </a:p>
          <a:p>
            <a:pPr marL="0" lvl="1" indent="0" rtl="0">
              <a:lnSpc>
                <a:spcPct val="150000"/>
              </a:lnSpc>
              <a:spcBef>
                <a:spcPts val="1000"/>
              </a:spcBef>
              <a:spcAft>
                <a:spcPts val="1200"/>
              </a:spcAft>
              <a:buNone/>
            </a:pPr>
            <a:r>
              <a:rPr lang="cs-CZ" noProof="0"/>
              <a:t>Druhá úroveň</a:t>
            </a:r>
          </a:p>
          <a:p>
            <a:pPr marL="0" lvl="2" indent="0" rtl="0">
              <a:lnSpc>
                <a:spcPct val="150000"/>
              </a:lnSpc>
              <a:spcBef>
                <a:spcPts val="1000"/>
              </a:spcBef>
              <a:spcAft>
                <a:spcPts val="1200"/>
              </a:spcAft>
              <a:buNone/>
            </a:pPr>
            <a:r>
              <a:rPr lang="cs-CZ" noProof="0"/>
              <a:t>Třetí úroveň</a:t>
            </a:r>
          </a:p>
          <a:p>
            <a:pPr marL="0" lvl="3" indent="0" rtl="0">
              <a:lnSpc>
                <a:spcPct val="150000"/>
              </a:lnSpc>
              <a:spcBef>
                <a:spcPts val="1000"/>
              </a:spcBef>
              <a:spcAft>
                <a:spcPts val="1200"/>
              </a:spcAft>
              <a:buNone/>
            </a:pPr>
            <a:r>
              <a:rPr lang="cs-CZ" noProof="0"/>
              <a:t>Čtvrtá úroveň</a:t>
            </a:r>
          </a:p>
          <a:p>
            <a:pPr marL="0" lvl="4" indent="0" rtl="0">
              <a:lnSpc>
                <a:spcPct val="150000"/>
              </a:lnSpc>
              <a:spcBef>
                <a:spcPts val="1000"/>
              </a:spcBef>
              <a:spcAft>
                <a:spcPts val="1200"/>
              </a:spcAft>
              <a:buNone/>
            </a:pPr>
            <a:r>
              <a:rPr lang="cs-CZ" noProof="0"/>
              <a:t>Pátá úroveň</a:t>
            </a:r>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97259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délník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cs-CZ" sz="1800" noProof="0"/>
          </a:p>
        </p:txBody>
      </p:sp>
      <p:sp>
        <p:nvSpPr>
          <p:cNvPr id="2" name="Zástupný nadpis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cs-CZ" noProof="0"/>
              <a:t>Kliknutím můžete upravit styl předlohy nadpisů.</a:t>
            </a:r>
          </a:p>
        </p:txBody>
      </p:sp>
      <p:sp>
        <p:nvSpPr>
          <p:cNvPr id="3" name="Zástupný symbol pro text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cs-CZ" noProof="0"/>
              <a:t>Kliknutím můžete 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4" name="Zástupný symbol pro datum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A7D46277-86EA-400A-A5AE-3694B379307B}" type="datetime1">
              <a:rPr lang="cs-CZ" noProof="0" smtClean="0"/>
              <a:t>10.11.2022</a:t>
            </a:fld>
            <a:endParaRPr lang="cs-CZ" noProof="0"/>
          </a:p>
        </p:txBody>
      </p:sp>
      <p:sp>
        <p:nvSpPr>
          <p:cNvPr id="5" name="Zástupný symbol pro zápatí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cs-CZ" noProof="0"/>
          </a:p>
        </p:txBody>
      </p:sp>
      <p:sp>
        <p:nvSpPr>
          <p:cNvPr id="6" name="Zástupný symbol pro číslo snímku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cs-CZ" noProof="0" smtClean="0"/>
              <a:pPr rtl="0"/>
              <a:t>‹#›</a:t>
            </a:fld>
            <a:endParaRPr lang="cs-CZ" noProof="0"/>
          </a:p>
        </p:txBody>
      </p:sp>
      <p:cxnSp>
        <p:nvCxnSpPr>
          <p:cNvPr id="8" name="Přímá spojnice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38200" y="1164324"/>
            <a:ext cx="10515600" cy="2387600"/>
          </a:xfrm>
        </p:spPr>
        <p:txBody>
          <a:bodyPr rtlCol="0" anchor="ctr" anchorCtr="0">
            <a:normAutofit/>
          </a:bodyPr>
          <a:lstStyle/>
          <a:p>
            <a:pPr rtl="0"/>
            <a:r>
              <a:rPr lang="cs-CZ" sz="4800" b="1" dirty="0">
                <a:latin typeface="Times New Roman" panose="02020603050405020304" pitchFamily="18" charset="0"/>
                <a:cs typeface="Times New Roman" panose="02020603050405020304" pitchFamily="18" charset="0"/>
              </a:rPr>
              <a:t>DĚTSKÁ GYNEKOLOGIE</a:t>
            </a:r>
          </a:p>
        </p:txBody>
      </p:sp>
      <p:sp>
        <p:nvSpPr>
          <p:cNvPr id="3" name="Podnadpis 2"/>
          <p:cNvSpPr>
            <a:spLocks noGrp="1"/>
          </p:cNvSpPr>
          <p:nvPr>
            <p:ph type="subTitle" idx="4294967295"/>
          </p:nvPr>
        </p:nvSpPr>
        <p:spPr>
          <a:xfrm>
            <a:off x="855620" y="2933105"/>
            <a:ext cx="9582736" cy="1137793"/>
          </a:xfrm>
        </p:spPr>
        <p:txBody>
          <a:bodyPr rtlCol="0">
            <a:normAutofit/>
          </a:bodyPr>
          <a:lstStyle/>
          <a:p>
            <a:pPr marL="0" indent="0" rtl="0">
              <a:buNone/>
            </a:pPr>
            <a:r>
              <a:rPr lang="cs-CZ" sz="2400">
                <a:solidFill>
                  <a:schemeClr val="bg1"/>
                </a:solidFill>
                <a:latin typeface="+mj-lt"/>
              </a:rPr>
              <a:t>5 tipů pro zjednodušení práce</a:t>
            </a:r>
          </a:p>
        </p:txBody>
      </p:sp>
      <p:pic>
        <p:nvPicPr>
          <p:cNvPr id="4" name="Obrázek 3" descr="Logo PowerPointu"/>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907283" y="5209538"/>
            <a:ext cx="2474189"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EDDB93-62EF-426B-AC3A-002DAB79797A}"/>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VROZENÉ VÝVOJOVÉ VADY</a:t>
            </a:r>
          </a:p>
        </p:txBody>
      </p:sp>
      <p:sp>
        <p:nvSpPr>
          <p:cNvPr id="3" name="Zástupný symbol pro obsah 2">
            <a:extLst>
              <a:ext uri="{FF2B5EF4-FFF2-40B4-BE49-F238E27FC236}">
                <a16:creationId xmlns:a16="http://schemas.microsoft.com/office/drawing/2014/main" id="{DFB20F36-A2C6-4768-8B9B-9164E9BDBEA4}"/>
              </a:ext>
            </a:extLst>
          </p:cNvPr>
          <p:cNvSpPr>
            <a:spLocks noGrp="1"/>
          </p:cNvSpPr>
          <p:nvPr>
            <p:ph sz="quarter" idx="10"/>
          </p:nvPr>
        </p:nvSpPr>
        <p:spPr>
          <a:xfrm>
            <a:off x="448056" y="1429004"/>
            <a:ext cx="10839704" cy="3999992"/>
          </a:xfrm>
        </p:spPr>
        <p:txBody>
          <a:bodyPr>
            <a:normAutofit/>
          </a:bodyPr>
          <a:lstStyle/>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Anomálie vulvy a stydkých pysků</a:t>
            </a:r>
          </a:p>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Transverzální vaginální septum</a:t>
            </a:r>
          </a:p>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Vady s patologickým karyotypem, nejčastěji 45,X,     </a:t>
            </a:r>
            <a:r>
              <a:rPr lang="cs-CZ" sz="2400" b="1" dirty="0" err="1">
                <a:latin typeface="Times New Roman" panose="02020603050405020304" pitchFamily="18" charset="0"/>
                <a:cs typeface="Times New Roman" panose="02020603050405020304" pitchFamily="18" charset="0"/>
              </a:rPr>
              <a:t>Turnerův</a:t>
            </a:r>
            <a:r>
              <a:rPr lang="cs-CZ" sz="2400" b="1" dirty="0">
                <a:latin typeface="Times New Roman" panose="02020603050405020304" pitchFamily="18" charset="0"/>
                <a:cs typeface="Times New Roman" panose="02020603050405020304" pitchFamily="18" charset="0"/>
              </a:rPr>
              <a:t> syndrom</a:t>
            </a:r>
          </a:p>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Ageneze pochvy</a:t>
            </a:r>
          </a:p>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Mayerův-</a:t>
            </a:r>
            <a:r>
              <a:rPr lang="cs-CZ" sz="2400" b="1" dirty="0" err="1">
                <a:latin typeface="Times New Roman" panose="02020603050405020304" pitchFamily="18" charset="0"/>
                <a:cs typeface="Times New Roman" panose="02020603050405020304" pitchFamily="18" charset="0"/>
              </a:rPr>
              <a:t>Rokitanského</a:t>
            </a:r>
            <a:r>
              <a:rPr lang="cs-CZ" sz="2400" b="1" dirty="0">
                <a:latin typeface="Times New Roman" panose="02020603050405020304" pitchFamily="18" charset="0"/>
                <a:cs typeface="Times New Roman" panose="02020603050405020304" pitchFamily="18" charset="0"/>
              </a:rPr>
              <a:t>-</a:t>
            </a:r>
            <a:r>
              <a:rPr lang="cs-CZ" sz="2400" b="1" dirty="0" err="1">
                <a:latin typeface="Times New Roman" panose="02020603050405020304" pitchFamily="18" charset="0"/>
                <a:cs typeface="Times New Roman" panose="02020603050405020304" pitchFamily="18" charset="0"/>
              </a:rPr>
              <a:t>Kusterův</a:t>
            </a:r>
            <a:r>
              <a:rPr lang="cs-CZ" sz="2400" b="1" dirty="0">
                <a:latin typeface="Times New Roman" panose="02020603050405020304" pitchFamily="18" charset="0"/>
                <a:cs typeface="Times New Roman" panose="02020603050405020304" pitchFamily="18" charset="0"/>
              </a:rPr>
              <a:t>-Hauserův syndrom</a:t>
            </a:r>
          </a:p>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Anomálie dělohy – jednorohá děloha, dvourohá děloha</a:t>
            </a:r>
          </a:p>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Anomálie vaječníků</a:t>
            </a:r>
          </a:p>
          <a:p>
            <a:pPr>
              <a:lnSpc>
                <a:spcPct val="100000"/>
              </a:lnSpc>
              <a:spcBef>
                <a:spcPts val="0"/>
              </a:spcBef>
              <a:spcAft>
                <a:spcPts val="0"/>
              </a:spcAft>
            </a:pPr>
            <a:r>
              <a:rPr lang="cs-CZ" sz="2400" b="1" dirty="0" err="1">
                <a:latin typeface="Times New Roman" panose="02020603050405020304" pitchFamily="18" charset="0"/>
                <a:cs typeface="Times New Roman" panose="02020603050405020304" pitchFamily="18" charset="0"/>
              </a:rPr>
              <a:t>Hypogonádismus</a:t>
            </a:r>
            <a:endParaRPr lang="cs-CZ" sz="2400" b="1"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cs-CZ" sz="2400" b="1" dirty="0">
                <a:latin typeface="Times New Roman" panose="02020603050405020304" pitchFamily="18" charset="0"/>
                <a:cs typeface="Times New Roman" panose="02020603050405020304" pitchFamily="18" charset="0"/>
              </a:rPr>
              <a:t>Syndrom rezistentního </a:t>
            </a:r>
            <a:r>
              <a:rPr lang="cs-CZ" sz="2400" b="1" dirty="0" err="1">
                <a:latin typeface="Times New Roman" panose="02020603050405020304" pitchFamily="18" charset="0"/>
                <a:cs typeface="Times New Roman" panose="02020603050405020304" pitchFamily="18" charset="0"/>
              </a:rPr>
              <a:t>ovária</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841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21208" y="448056"/>
            <a:ext cx="9391806" cy="640080"/>
          </a:xfrm>
        </p:spPr>
        <p:txBody>
          <a:bodyPr>
            <a:normAutofit/>
          </a:bodyPr>
          <a:lstStyle/>
          <a:p>
            <a:r>
              <a:rPr lang="cs-CZ" sz="2400" b="1" cap="all" dirty="0">
                <a:solidFill>
                  <a:srgbClr val="FF0000"/>
                </a:solidFill>
                <a:latin typeface="Times New Roman" panose="02020603050405020304" pitchFamily="18" charset="0"/>
                <a:cs typeface="Times New Roman" panose="02020603050405020304" pitchFamily="18" charset="0"/>
              </a:rPr>
              <a:t>Vady při normálním ženském karyotypu 46,XX</a:t>
            </a:r>
          </a:p>
        </p:txBody>
      </p:sp>
      <p:sp>
        <p:nvSpPr>
          <p:cNvPr id="3" name="Zástupný symbol pro obsah 2"/>
          <p:cNvSpPr>
            <a:spLocks noGrp="1"/>
          </p:cNvSpPr>
          <p:nvPr>
            <p:ph sz="quarter" idx="13"/>
          </p:nvPr>
        </p:nvSpPr>
        <p:spPr>
          <a:xfrm>
            <a:off x="913774" y="2367092"/>
            <a:ext cx="10363826" cy="4100210"/>
          </a:xfrm>
        </p:spPr>
        <p:txBody>
          <a:bodyPr>
            <a:normAutofit fontScale="70000" lnSpcReduction="20000"/>
          </a:bodyPr>
          <a:lstStyle/>
          <a:p>
            <a:r>
              <a:rPr lang="cs-CZ" sz="2400" b="1" dirty="0" smtClean="0"/>
              <a:t>Jde </a:t>
            </a:r>
            <a:r>
              <a:rPr lang="cs-CZ" sz="2400" b="1" dirty="0"/>
              <a:t>o tzv. čistou dysgenezi gonád. Fenotyp postižených je zcela normální ženský, s normálně konfigurovanými zevními rodidly i s normálně vyvinutými odvodnými pohlavními cestami, tedy s normální dělohou se dvěma vejcovody a s normální pochvou. </a:t>
            </a:r>
          </a:p>
          <a:p>
            <a:r>
              <a:rPr lang="cs-CZ" sz="2400" b="1" dirty="0"/>
              <a:t>Místo ovarií však nacházíme jen tzv. </a:t>
            </a:r>
            <a:r>
              <a:rPr lang="cs-CZ" sz="2400" b="1" dirty="0" err="1"/>
              <a:t>proužkovité</a:t>
            </a:r>
            <a:r>
              <a:rPr lang="cs-CZ" sz="2400" b="1" dirty="0"/>
              <a:t> gonády (</a:t>
            </a:r>
            <a:r>
              <a:rPr lang="cs-CZ" sz="2400" b="1" dirty="0" err="1"/>
              <a:t>streak</a:t>
            </a:r>
            <a:r>
              <a:rPr lang="cs-CZ" sz="2400" b="1" dirty="0"/>
              <a:t> </a:t>
            </a:r>
            <a:r>
              <a:rPr lang="cs-CZ" sz="2400" b="1" dirty="0" err="1"/>
              <a:t>gonads</a:t>
            </a:r>
            <a:r>
              <a:rPr lang="cs-CZ" sz="2400" b="1" dirty="0"/>
              <a:t>), které makroskopicky vypadají jako zápalka bez hlavičky a mikroskopicky jsou tvořeny jen </a:t>
            </a:r>
            <a:r>
              <a:rPr lang="cs-CZ" sz="2400" b="1" dirty="0" smtClean="0"/>
              <a:t>vazivem.</a:t>
            </a:r>
          </a:p>
          <a:p>
            <a:r>
              <a:rPr lang="cs-CZ" sz="2400" b="1" dirty="0" smtClean="0"/>
              <a:t>Důsledkem </a:t>
            </a:r>
            <a:r>
              <a:rPr lang="cs-CZ" sz="2400" b="1" dirty="0"/>
              <a:t>je chybění estrogenů, což se projeví zcela chybějícím pohlavním dospíváním. Těmto pacientkám musíme v období puberty zavést nejprve kontinuální </a:t>
            </a:r>
            <a:r>
              <a:rPr lang="cs-CZ" sz="2400" b="1" dirty="0" err="1"/>
              <a:t>estrogenovou</a:t>
            </a:r>
            <a:r>
              <a:rPr lang="cs-CZ" sz="2400" b="1" dirty="0"/>
              <a:t> substituci, kterou později vystřídáme </a:t>
            </a:r>
            <a:r>
              <a:rPr lang="cs-CZ" sz="2400" b="1" dirty="0" err="1"/>
              <a:t>bifázickou</a:t>
            </a:r>
            <a:r>
              <a:rPr lang="cs-CZ" sz="2400" b="1" dirty="0"/>
              <a:t> kombinovanou hormonální náhradní léčbou. </a:t>
            </a:r>
          </a:p>
          <a:p>
            <a:endParaRPr lang="cs-CZ" dirty="0"/>
          </a:p>
        </p:txBody>
      </p:sp>
    </p:spTree>
    <p:extLst>
      <p:ext uri="{BB962C8B-B14F-4D97-AF65-F5344CB8AC3E}">
        <p14:creationId xmlns:p14="http://schemas.microsoft.com/office/powerpoint/2010/main" val="321347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21208" y="448056"/>
            <a:ext cx="10298554" cy="640080"/>
          </a:xfrm>
        </p:spPr>
        <p:txBody>
          <a:bodyPr>
            <a:normAutofit fontScale="90000"/>
          </a:bodyPr>
          <a:lstStyle/>
          <a:p>
            <a:r>
              <a:rPr lang="cs-CZ" b="1" dirty="0">
                <a:solidFill>
                  <a:srgbClr val="FF0000"/>
                </a:solidFill>
                <a:latin typeface="Times "/>
              </a:rPr>
              <a:t>Vady s patologickým karyotypem, nejčastěji 45,X, tedy </a:t>
            </a:r>
            <a:r>
              <a:rPr lang="cs-CZ" b="1" dirty="0" err="1">
                <a:solidFill>
                  <a:srgbClr val="FF0000"/>
                </a:solidFill>
                <a:latin typeface="Times "/>
              </a:rPr>
              <a:t>Turnerův</a:t>
            </a:r>
            <a:r>
              <a:rPr lang="cs-CZ" b="1" dirty="0">
                <a:solidFill>
                  <a:srgbClr val="FF0000"/>
                </a:solidFill>
                <a:latin typeface="Times "/>
              </a:rPr>
              <a:t> syndrom</a:t>
            </a:r>
            <a:endParaRPr lang="cs-CZ" dirty="0">
              <a:solidFill>
                <a:srgbClr val="FF0000"/>
              </a:solidFill>
              <a:latin typeface="Times "/>
            </a:endParaRPr>
          </a:p>
        </p:txBody>
      </p:sp>
      <p:sp>
        <p:nvSpPr>
          <p:cNvPr id="3" name="Zástupný symbol pro obsah 2"/>
          <p:cNvSpPr>
            <a:spLocks noGrp="1"/>
          </p:cNvSpPr>
          <p:nvPr>
            <p:ph sz="quarter" idx="13"/>
          </p:nvPr>
        </p:nvSpPr>
        <p:spPr/>
        <p:txBody>
          <a:bodyPr>
            <a:normAutofit/>
          </a:bodyPr>
          <a:lstStyle/>
          <a:p>
            <a:r>
              <a:rPr lang="cs-CZ" sz="2400" b="1" dirty="0">
                <a:latin typeface="Arial" panose="020B0604020202020204" pitchFamily="34" charset="0"/>
                <a:cs typeface="Arial" panose="020B0604020202020204" pitchFamily="34" charset="0"/>
              </a:rPr>
              <a:t>Pacientky mají závažnou poruchu růstu (bez léčby dosahují výšky jen </a:t>
            </a:r>
            <a:r>
              <a:rPr lang="cs-CZ" sz="2400" b="1" dirty="0" smtClean="0">
                <a:latin typeface="Arial" panose="020B0604020202020204" pitchFamily="34" charset="0"/>
                <a:cs typeface="Arial" panose="020B0604020202020204" pitchFamily="34" charset="0"/>
              </a:rPr>
              <a:t>135 - 140 </a:t>
            </a:r>
            <a:r>
              <a:rPr lang="cs-CZ" sz="2400" b="1" dirty="0">
                <a:latin typeface="Arial" panose="020B0604020202020204" pitchFamily="34" charset="0"/>
                <a:cs typeface="Arial" panose="020B0604020202020204" pitchFamily="34" charset="0"/>
              </a:rPr>
              <a:t>cm) </a:t>
            </a:r>
            <a:endParaRPr lang="cs-CZ" sz="2400" b="1" dirty="0" smtClean="0">
              <a:latin typeface="Arial" panose="020B0604020202020204" pitchFamily="34" charset="0"/>
              <a:cs typeface="Arial" panose="020B0604020202020204" pitchFamily="34" charset="0"/>
            </a:endParaRPr>
          </a:p>
          <a:p>
            <a:r>
              <a:rPr lang="cs-CZ" sz="2400" b="1" dirty="0" smtClean="0">
                <a:latin typeface="Arial" panose="020B0604020202020204" pitchFamily="34" charset="0"/>
                <a:cs typeface="Arial" panose="020B0604020202020204" pitchFamily="34" charset="0"/>
              </a:rPr>
              <a:t>mají </a:t>
            </a:r>
            <a:r>
              <a:rPr lang="cs-CZ" sz="2400" b="1" dirty="0">
                <a:latin typeface="Arial" panose="020B0604020202020204" pitchFamily="34" charset="0"/>
                <a:cs typeface="Arial" panose="020B0604020202020204" pitchFamily="34" charset="0"/>
              </a:rPr>
              <a:t>řadu somatických anomálií viditelných </a:t>
            </a:r>
            <a:r>
              <a:rPr lang="cs-CZ" sz="2400" b="1" dirty="0" smtClean="0">
                <a:latin typeface="Arial" panose="020B0604020202020204" pitchFamily="34" charset="0"/>
                <a:cs typeface="Arial" panose="020B0604020202020204" pitchFamily="34" charset="0"/>
              </a:rPr>
              <a:t> -soudkovitý </a:t>
            </a:r>
            <a:r>
              <a:rPr lang="cs-CZ" sz="2400" b="1" dirty="0">
                <a:latin typeface="Arial" panose="020B0604020202020204" pitchFamily="34" charset="0"/>
                <a:cs typeface="Arial" panose="020B0604020202020204" pitchFamily="34" charset="0"/>
              </a:rPr>
              <a:t>hrudník s nápadně vzdálenými bradavkami, gotické patro aj.) i skrytých (zejména malformace </a:t>
            </a:r>
            <a:r>
              <a:rPr lang="cs-CZ" sz="2400" b="1" dirty="0" err="1">
                <a:latin typeface="Arial" panose="020B0604020202020204" pitchFamily="34" charset="0"/>
                <a:cs typeface="Arial" panose="020B0604020202020204" pitchFamily="34" charset="0"/>
              </a:rPr>
              <a:t>uropoetického</a:t>
            </a:r>
            <a:r>
              <a:rPr lang="cs-CZ" sz="2400" b="1" dirty="0">
                <a:latin typeface="Arial" panose="020B0604020202020204" pitchFamily="34" charset="0"/>
                <a:cs typeface="Arial" panose="020B0604020202020204" pitchFamily="34" charset="0"/>
              </a:rPr>
              <a:t> a kardiovaskulárního systému).</a:t>
            </a:r>
          </a:p>
        </p:txBody>
      </p:sp>
    </p:spTree>
    <p:extLst>
      <p:ext uri="{BB962C8B-B14F-4D97-AF65-F5344CB8AC3E}">
        <p14:creationId xmlns:p14="http://schemas.microsoft.com/office/powerpoint/2010/main" val="3597940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Pravý hermafroditismus</a:t>
            </a:r>
            <a:endParaRPr lang="cs-CZ" dirty="0">
              <a:solidFill>
                <a:srgbClr val="FF0000"/>
              </a:solidFill>
            </a:endParaRPr>
          </a:p>
        </p:txBody>
      </p:sp>
      <p:sp>
        <p:nvSpPr>
          <p:cNvPr id="3" name="Zástupný symbol pro obsah 2"/>
          <p:cNvSpPr>
            <a:spLocks noGrp="1"/>
          </p:cNvSpPr>
          <p:nvPr>
            <p:ph sz="quarter" idx="13"/>
          </p:nvPr>
        </p:nvSpPr>
        <p:spPr>
          <a:xfrm>
            <a:off x="677193" y="1805844"/>
            <a:ext cx="10600408" cy="3985355"/>
          </a:xfrm>
        </p:spPr>
        <p:txBody>
          <a:bodyPr>
            <a:normAutofit/>
          </a:bodyPr>
          <a:lstStyle/>
          <a:p>
            <a:r>
              <a:rPr lang="cs-CZ" sz="2400" b="1" dirty="0" smtClean="0">
                <a:latin typeface="Times New Roman" panose="02020603050405020304" pitchFamily="18" charset="0"/>
                <a:cs typeface="Times New Roman" panose="02020603050405020304" pitchFamily="18" charset="0"/>
              </a:rPr>
              <a:t>diagnostikujeme </a:t>
            </a:r>
            <a:r>
              <a:rPr lang="cs-CZ" sz="2400" b="1" dirty="0">
                <a:latin typeface="Times New Roman" panose="02020603050405020304" pitchFamily="18" charset="0"/>
                <a:cs typeface="Times New Roman" panose="02020603050405020304" pitchFamily="18" charset="0"/>
              </a:rPr>
              <a:t>mikroskopickým průkazem obou typů pohlavních žláz: buď varle na jedné straně a ovarium na straně druhé </a:t>
            </a:r>
            <a:r>
              <a:rPr lang="cs-CZ" sz="2400" b="1" dirty="0" smtClean="0">
                <a:latin typeface="Times New Roman" panose="02020603050405020304" pitchFamily="18" charset="0"/>
                <a:cs typeface="Times New Roman" panose="02020603050405020304" pitchFamily="18" charset="0"/>
              </a:rPr>
              <a:t> </a:t>
            </a:r>
          </a:p>
          <a:p>
            <a:r>
              <a:rPr lang="cs-CZ" sz="2400" b="1" dirty="0" smtClean="0">
                <a:latin typeface="Times New Roman" panose="02020603050405020304" pitchFamily="18" charset="0"/>
                <a:cs typeface="Times New Roman" panose="02020603050405020304" pitchFamily="18" charset="0"/>
              </a:rPr>
              <a:t>Karyotyp </a:t>
            </a:r>
            <a:r>
              <a:rPr lang="cs-CZ" sz="2400" b="1" dirty="0">
                <a:latin typeface="Times New Roman" panose="02020603050405020304" pitchFamily="18" charset="0"/>
                <a:cs typeface="Times New Roman" panose="02020603050405020304" pitchFamily="18" charset="0"/>
              </a:rPr>
              <a:t>může být čistý mužský (46,XY), čistý ženský (46,XX) nebo mozaiky (např. 46/XY/46,XX) </a:t>
            </a:r>
            <a:endParaRPr lang="cs-CZ" sz="2400" b="1" dirty="0" smtClean="0">
              <a:latin typeface="Times New Roman" panose="02020603050405020304" pitchFamily="18" charset="0"/>
              <a:cs typeface="Times New Roman" panose="02020603050405020304" pitchFamily="18" charset="0"/>
            </a:endParaRPr>
          </a:p>
          <a:p>
            <a:r>
              <a:rPr lang="cs-CZ" sz="2400" b="1" dirty="0" smtClean="0">
                <a:latin typeface="Times New Roman" panose="02020603050405020304" pitchFamily="18" charset="0"/>
                <a:cs typeface="Times New Roman" panose="02020603050405020304" pitchFamily="18" charset="0"/>
              </a:rPr>
              <a:t>Fenotyp </a:t>
            </a:r>
            <a:r>
              <a:rPr lang="cs-CZ" sz="2400" b="1" dirty="0">
                <a:latin typeface="Times New Roman" panose="02020603050405020304" pitchFamily="18" charset="0"/>
                <a:cs typeface="Times New Roman" panose="02020603050405020304" pitchFamily="18" charset="0"/>
              </a:rPr>
              <a:t>může být různý, od skoro normální ženy až po skoro normálního muže. </a:t>
            </a:r>
          </a:p>
          <a:p>
            <a:endParaRPr lang="cs-CZ" dirty="0"/>
          </a:p>
        </p:txBody>
      </p:sp>
    </p:spTree>
    <p:extLst>
      <p:ext uri="{BB962C8B-B14F-4D97-AF65-F5344CB8AC3E}">
        <p14:creationId xmlns:p14="http://schemas.microsoft.com/office/powerpoint/2010/main" val="189802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latin typeface="Times New Roman" panose="02020603050405020304" pitchFamily="18" charset="0"/>
                <a:cs typeface="Times New Roman" panose="02020603050405020304" pitchFamily="18" charset="0"/>
              </a:rPr>
              <a:t>Pseudohermafroditismus</a:t>
            </a:r>
            <a:endParaRPr lang="cs-CZ" dirty="0">
              <a:solidFill>
                <a:srgbClr val="FF0000"/>
              </a:solidFill>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sz="quarter" idx="13"/>
          </p:nvPr>
        </p:nvSpPr>
        <p:spPr>
          <a:xfrm>
            <a:off x="470591" y="1794368"/>
            <a:ext cx="10807009" cy="3996832"/>
          </a:xfrm>
        </p:spPr>
        <p:txBody>
          <a:bodyPr>
            <a:noAutofit/>
          </a:bodyPr>
          <a:lstStyle/>
          <a:p>
            <a:r>
              <a:rPr lang="cs-CZ" sz="2400" dirty="0">
                <a:latin typeface="Times New Roman" panose="02020603050405020304" pitchFamily="18" charset="0"/>
                <a:cs typeface="Times New Roman" panose="02020603050405020304" pitchFamily="18" charset="0"/>
              </a:rPr>
              <a:t>je stav intersexuální malformace, ale s přítomností jen jediného druhu pohlavních </a:t>
            </a:r>
            <a:r>
              <a:rPr lang="cs-CZ" sz="2400" dirty="0" smtClean="0">
                <a:latin typeface="Times New Roman" panose="02020603050405020304" pitchFamily="18" charset="0"/>
                <a:cs typeface="Times New Roman" panose="02020603050405020304" pitchFamily="18" charset="0"/>
              </a:rPr>
              <a:t>žláz</a:t>
            </a:r>
          </a:p>
          <a:p>
            <a:r>
              <a:rPr lang="cs-CZ" sz="2400" b="1" i="1" dirty="0" err="1">
                <a:latin typeface="Times New Roman" panose="02020603050405020304" pitchFamily="18" charset="0"/>
                <a:cs typeface="Times New Roman" panose="02020603050405020304" pitchFamily="18" charset="0"/>
              </a:rPr>
              <a:t>Pseudohermafroditismus</a:t>
            </a:r>
            <a:r>
              <a:rPr lang="cs-CZ" sz="2400" b="1" i="1" dirty="0">
                <a:latin typeface="Times New Roman" panose="02020603050405020304" pitchFamily="18" charset="0"/>
                <a:cs typeface="Times New Roman" panose="02020603050405020304" pitchFamily="18" charset="0"/>
              </a:rPr>
              <a:t> </a:t>
            </a:r>
            <a:r>
              <a:rPr lang="cs-CZ" sz="2400" b="1" i="1" dirty="0" err="1">
                <a:latin typeface="Times New Roman" panose="02020603050405020304" pitchFamily="18" charset="0"/>
                <a:cs typeface="Times New Roman" panose="02020603050405020304" pitchFamily="18" charset="0"/>
              </a:rPr>
              <a:t>masculinus</a:t>
            </a:r>
            <a:r>
              <a:rPr lang="cs-CZ" sz="2400" dirty="0">
                <a:latin typeface="Times New Roman" panose="02020603050405020304" pitchFamily="18" charset="0"/>
                <a:cs typeface="Times New Roman" panose="02020603050405020304" pitchFamily="18" charset="0"/>
              </a:rPr>
              <a:t> (s přítomností varlete). Jeho nejčastější formou je tzv. </a:t>
            </a:r>
            <a:r>
              <a:rPr lang="cs-CZ" sz="2400" b="1" dirty="0">
                <a:solidFill>
                  <a:srgbClr val="FF0000"/>
                </a:solidFill>
                <a:latin typeface="Times New Roman" panose="02020603050405020304" pitchFamily="18" charset="0"/>
                <a:cs typeface="Times New Roman" panose="02020603050405020304" pitchFamily="18" charset="0"/>
              </a:rPr>
              <a:t>syndrom testikulární </a:t>
            </a:r>
            <a:r>
              <a:rPr lang="cs-CZ" sz="2400" b="1" dirty="0" smtClean="0">
                <a:solidFill>
                  <a:srgbClr val="FF0000"/>
                </a:solidFill>
                <a:latin typeface="Times New Roman" panose="02020603050405020304" pitchFamily="18" charset="0"/>
                <a:cs typeface="Times New Roman" panose="02020603050405020304" pitchFamily="18" charset="0"/>
              </a:rPr>
              <a:t>feminizace</a:t>
            </a:r>
          </a:p>
          <a:p>
            <a:r>
              <a:rPr lang="cs-CZ" sz="2400" b="1" i="1" dirty="0" err="1">
                <a:latin typeface="Times New Roman" panose="02020603050405020304" pitchFamily="18" charset="0"/>
                <a:cs typeface="Times New Roman" panose="02020603050405020304" pitchFamily="18" charset="0"/>
              </a:rPr>
              <a:t>Pseudohermafroditismus</a:t>
            </a:r>
            <a:r>
              <a:rPr lang="cs-CZ" sz="2400" b="1" i="1" dirty="0">
                <a:latin typeface="Times New Roman" panose="02020603050405020304" pitchFamily="18" charset="0"/>
                <a:cs typeface="Times New Roman" panose="02020603050405020304" pitchFamily="18" charset="0"/>
              </a:rPr>
              <a:t> </a:t>
            </a:r>
            <a:r>
              <a:rPr lang="cs-CZ" sz="2400" b="1" i="1" dirty="0" err="1">
                <a:latin typeface="Times New Roman" panose="02020603050405020304" pitchFamily="18" charset="0"/>
                <a:cs typeface="Times New Roman" panose="02020603050405020304" pitchFamily="18" charset="0"/>
              </a:rPr>
              <a:t>femininus</a:t>
            </a:r>
            <a:r>
              <a:rPr lang="cs-CZ" sz="2400" b="1"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má jako nejčastější příčinu </a:t>
            </a:r>
            <a:r>
              <a:rPr lang="cs-CZ" sz="2400" dirty="0" err="1">
                <a:latin typeface="Times New Roman" panose="02020603050405020304" pitchFamily="18" charset="0"/>
                <a:cs typeface="Times New Roman" panose="02020603050405020304" pitchFamily="18" charset="0"/>
              </a:rPr>
              <a:t>adrenogenitální</a:t>
            </a:r>
            <a:r>
              <a:rPr lang="cs-CZ" sz="2400" dirty="0">
                <a:latin typeface="Times New Roman" panose="02020603050405020304" pitchFamily="18" charset="0"/>
                <a:cs typeface="Times New Roman" panose="02020603050405020304" pitchFamily="18" charset="0"/>
              </a:rPr>
              <a:t> syndrom - </a:t>
            </a:r>
            <a:r>
              <a:rPr lang="cs-CZ" sz="2400" b="1" dirty="0">
                <a:solidFill>
                  <a:srgbClr val="FF0000"/>
                </a:solidFill>
                <a:latin typeface="Times New Roman" panose="02020603050405020304" pitchFamily="18" charset="0"/>
                <a:cs typeface="Times New Roman" panose="02020603050405020304" pitchFamily="18" charset="0"/>
              </a:rPr>
              <a:t>hypertrofická až </a:t>
            </a:r>
            <a:r>
              <a:rPr lang="cs-CZ" sz="2400" b="1" dirty="0" err="1">
                <a:solidFill>
                  <a:srgbClr val="FF0000"/>
                </a:solidFill>
                <a:latin typeface="Times New Roman" panose="02020603050405020304" pitchFamily="18" charset="0"/>
                <a:cs typeface="Times New Roman" panose="02020603050405020304" pitchFamily="18" charset="0"/>
              </a:rPr>
              <a:t>peniformní</a:t>
            </a:r>
            <a:r>
              <a:rPr lang="cs-CZ" sz="2400" b="1" dirty="0">
                <a:solidFill>
                  <a:srgbClr val="FF0000"/>
                </a:solidFill>
                <a:latin typeface="Times New Roman" panose="02020603050405020304" pitchFamily="18" charset="0"/>
                <a:cs typeface="Times New Roman" panose="02020603050405020304" pitchFamily="18" charset="0"/>
              </a:rPr>
              <a:t> klitoris</a:t>
            </a:r>
          </a:p>
        </p:txBody>
      </p:sp>
    </p:spTree>
    <p:extLst>
      <p:ext uri="{BB962C8B-B14F-4D97-AF65-F5344CB8AC3E}">
        <p14:creationId xmlns:p14="http://schemas.microsoft.com/office/powerpoint/2010/main" val="340994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Aplazie dělohy a pochvy</a:t>
            </a:r>
            <a:br>
              <a:rPr lang="cs-CZ" b="1" dirty="0">
                <a:solidFill>
                  <a:srgbClr val="FF0000"/>
                </a:solidFill>
              </a:rPr>
            </a:br>
            <a:endParaRPr lang="cs-CZ" dirty="0">
              <a:solidFill>
                <a:srgbClr val="FF0000"/>
              </a:solidFill>
            </a:endParaRPr>
          </a:p>
        </p:txBody>
      </p:sp>
      <p:sp>
        <p:nvSpPr>
          <p:cNvPr id="3" name="Zástupný symbol pro obsah 2"/>
          <p:cNvSpPr>
            <a:spLocks noGrp="1"/>
          </p:cNvSpPr>
          <p:nvPr>
            <p:ph sz="quarter" idx="13"/>
          </p:nvPr>
        </p:nvSpPr>
        <p:spPr>
          <a:xfrm>
            <a:off x="423949" y="1995055"/>
            <a:ext cx="10853651" cy="4372493"/>
          </a:xfrm>
        </p:spPr>
        <p:txBody>
          <a:bodyPr>
            <a:normAutofit fontScale="92500" lnSpcReduction="10000"/>
          </a:bodyPr>
          <a:lstStyle/>
          <a:p>
            <a:r>
              <a:rPr lang="cs-CZ" sz="2400" b="1" dirty="0" smtClean="0"/>
              <a:t>V </a:t>
            </a:r>
            <a:r>
              <a:rPr lang="cs-CZ" sz="2400" b="1" dirty="0"/>
              <a:t>pubertě normálně žensky dospívají, vytvoří se jim pěkné prsy, pubické ochlupení ženského typu, celá jejich postava má obvyklou ženskou konfiguraci. Z odvodných porodních cest (tedy z derivátů Müllerových vývodů) nacházíme jen vejcovody, které směrem mediálním končí zcela slepě nebo v </a:t>
            </a:r>
            <a:r>
              <a:rPr lang="cs-CZ" sz="2400" b="1"/>
              <a:t>malém </a:t>
            </a:r>
            <a:r>
              <a:rPr lang="cs-CZ" sz="2400" b="1" smtClean="0"/>
              <a:t>svalovém </a:t>
            </a:r>
            <a:r>
              <a:rPr lang="cs-CZ" sz="2400" b="1" dirty="0"/>
              <a:t>rudimentu o průměru 1-2 cm, bez dutiny a bez endometria. </a:t>
            </a:r>
          </a:p>
          <a:p>
            <a:r>
              <a:rPr lang="cs-CZ" sz="2400" b="1" dirty="0"/>
              <a:t>Důsledkem toho je samozřejmě absence menstruace a také těhotenství je vyloučeno. Zevní pohlavní orgány jsou také normálně žensky vyvinuty, zevní </a:t>
            </a:r>
            <a:r>
              <a:rPr lang="cs-CZ" sz="2400" b="1" dirty="0" err="1"/>
              <a:t>meatus</a:t>
            </a:r>
            <a:r>
              <a:rPr lang="cs-CZ" sz="2400" b="1" dirty="0"/>
              <a:t> </a:t>
            </a:r>
            <a:r>
              <a:rPr lang="cs-CZ" sz="2400" b="1" dirty="0" err="1"/>
              <a:t>uretry</a:t>
            </a:r>
            <a:r>
              <a:rPr lang="cs-CZ" sz="2400" b="1" dirty="0"/>
              <a:t> je normálně uložen, ale bývá zřasený</a:t>
            </a:r>
            <a:r>
              <a:rPr lang="cs-CZ" dirty="0"/>
              <a:t>. </a:t>
            </a:r>
          </a:p>
          <a:p>
            <a:endParaRPr lang="cs-CZ" dirty="0"/>
          </a:p>
        </p:txBody>
      </p:sp>
    </p:spTree>
    <p:extLst>
      <p:ext uri="{BB962C8B-B14F-4D97-AF65-F5344CB8AC3E}">
        <p14:creationId xmlns:p14="http://schemas.microsoft.com/office/powerpoint/2010/main" val="3194502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F3C10C-29EB-4095-86C9-E6D65614F262}"/>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POHLAVNÍ  DOSPÍVÁNÍ</a:t>
            </a:r>
          </a:p>
        </p:txBody>
      </p:sp>
      <p:sp>
        <p:nvSpPr>
          <p:cNvPr id="3" name="Zástupný symbol pro obsah 2">
            <a:extLst>
              <a:ext uri="{FF2B5EF4-FFF2-40B4-BE49-F238E27FC236}">
                <a16:creationId xmlns:a16="http://schemas.microsoft.com/office/drawing/2014/main" id="{D5067F2B-E8C8-4D26-8E00-7A773AF12DB2}"/>
              </a:ext>
            </a:extLst>
          </p:cNvPr>
          <p:cNvSpPr>
            <a:spLocks noGrp="1"/>
          </p:cNvSpPr>
          <p:nvPr>
            <p:ph sz="quarter" idx="10"/>
          </p:nvPr>
        </p:nvSpPr>
        <p:spPr>
          <a:xfrm>
            <a:off x="294640" y="1198880"/>
            <a:ext cx="11551920" cy="5211064"/>
          </a:xfrm>
        </p:spPr>
        <p:txBody>
          <a:bodyPr>
            <a:noAutofit/>
          </a:bodyPr>
          <a:lstStyle/>
          <a:p>
            <a:r>
              <a:rPr lang="cs-CZ" sz="2400" b="1" dirty="0">
                <a:solidFill>
                  <a:srgbClr val="C00000"/>
                </a:solidFill>
                <a:latin typeface="Times New Roman" panose="02020603050405020304" pitchFamily="18" charset="0"/>
                <a:cs typeface="Times New Roman" panose="02020603050405020304" pitchFamily="18" charset="0"/>
              </a:rPr>
              <a:t>NOVOROZENEC</a:t>
            </a:r>
            <a:r>
              <a:rPr lang="cs-CZ" sz="2400" b="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 </a:t>
            </a:r>
            <a:r>
              <a:rPr lang="cs-CZ" sz="2400" b="1" dirty="0">
                <a:latin typeface="Times New Roman" panose="02020603050405020304" pitchFamily="18" charset="0"/>
                <a:cs typeface="Times New Roman" panose="02020603050405020304" pitchFamily="18" charset="0"/>
              </a:rPr>
              <a:t>na základě působení placentárně získaných mateřských hormonů. Trvá asi měsíc  - zduření prsních žláz, velké stydké pysky jsou zduřené, malé stydké pysky vyčnívají, klitoris je veliký. Panenská blána je zduřelá, fialově červená, zakrývá ústí močové trubice a vyčnívá lehce z vulvy. Výtok je běžný – hlenový. Poševní sekret je kyselý a jsou zde přítomny </a:t>
            </a:r>
            <a:r>
              <a:rPr lang="cs-CZ" sz="2400" b="1" dirty="0" err="1">
                <a:latin typeface="Times New Roman" panose="02020603050405020304" pitchFamily="18" charset="0"/>
                <a:cs typeface="Times New Roman" panose="02020603050405020304" pitchFamily="18" charset="0"/>
              </a:rPr>
              <a:t>laktobacily</a:t>
            </a:r>
            <a:r>
              <a:rPr lang="cs-CZ" sz="2400" b="1" dirty="0">
                <a:latin typeface="Times New Roman" panose="02020603050405020304" pitchFamily="18" charset="0"/>
                <a:cs typeface="Times New Roman" panose="02020603050405020304" pitchFamily="18" charset="0"/>
              </a:rPr>
              <a:t>. Děloha je zvětšená, krvácení se vyskytuje 7 – 10 den po porodu.</a:t>
            </a:r>
          </a:p>
          <a:p>
            <a:r>
              <a:rPr lang="cs-CZ" sz="2400" b="1" dirty="0">
                <a:solidFill>
                  <a:srgbClr val="C00000"/>
                </a:solidFill>
                <a:latin typeface="Times New Roman" panose="02020603050405020304" pitchFamily="18" charset="0"/>
                <a:cs typeface="Times New Roman" panose="02020603050405020304" pitchFamily="18" charset="0"/>
              </a:rPr>
              <a:t>MALÉ DĚTI </a:t>
            </a:r>
            <a:r>
              <a:rPr lang="cs-CZ" sz="2400" b="1" dirty="0">
                <a:latin typeface="Times New Roman" panose="02020603050405020304" pitchFamily="18" charset="0"/>
                <a:cs typeface="Times New Roman" panose="02020603050405020304" pitchFamily="18" charset="0"/>
              </a:rPr>
              <a:t>– do 6 let věku – malá stimulace estrogenu, zmenšení velkých stydkých pysků, ztenčení malých stydkých pysků a panenské blány. Sliznice poševního vchodu je růžová, vlhká, klitoris malý. Pochva má neutrální nebo zásadité prostředí</a:t>
            </a:r>
          </a:p>
        </p:txBody>
      </p:sp>
    </p:spTree>
    <p:extLst>
      <p:ext uri="{BB962C8B-B14F-4D97-AF65-F5344CB8AC3E}">
        <p14:creationId xmlns:p14="http://schemas.microsoft.com/office/powerpoint/2010/main" val="2625970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2C1BCB-8D34-415C-9E96-EB464D45F3A9}"/>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POHLAVNÍ  DOSPÍVÁNÍ</a:t>
            </a:r>
            <a:endParaRPr lang="cs-CZ" dirty="0"/>
          </a:p>
        </p:txBody>
      </p:sp>
      <p:sp>
        <p:nvSpPr>
          <p:cNvPr id="3" name="Zástupný symbol pro obsah 2">
            <a:extLst>
              <a:ext uri="{FF2B5EF4-FFF2-40B4-BE49-F238E27FC236}">
                <a16:creationId xmlns:a16="http://schemas.microsoft.com/office/drawing/2014/main" id="{16C160A4-2E5D-4B34-B948-DE82223C0A97}"/>
              </a:ext>
            </a:extLst>
          </p:cNvPr>
          <p:cNvSpPr>
            <a:spLocks noGrp="1"/>
          </p:cNvSpPr>
          <p:nvPr>
            <p:ph sz="quarter" idx="10"/>
          </p:nvPr>
        </p:nvSpPr>
        <p:spPr>
          <a:xfrm>
            <a:off x="539496" y="1435608"/>
            <a:ext cx="11103864" cy="4375912"/>
          </a:xfrm>
        </p:spPr>
        <p:txBody>
          <a:bodyPr/>
          <a:lstStyle/>
          <a:p>
            <a:r>
              <a:rPr lang="cs-CZ" sz="2400" b="1" dirty="0">
                <a:solidFill>
                  <a:srgbClr val="C00000"/>
                </a:solidFill>
                <a:latin typeface="Times New Roman" panose="02020603050405020304" pitchFamily="18" charset="0"/>
                <a:cs typeface="Times New Roman" panose="02020603050405020304" pitchFamily="18" charset="0"/>
              </a:rPr>
              <a:t>STARŠÍ DĚTI </a:t>
            </a:r>
            <a:r>
              <a:rPr lang="cs-CZ" sz="2400" b="1" dirty="0">
                <a:latin typeface="Times New Roman" panose="02020603050405020304" pitchFamily="18" charset="0"/>
                <a:cs typeface="Times New Roman" panose="02020603050405020304" pitchFamily="18" charset="0"/>
              </a:rPr>
              <a:t>– věk 7 – 10, stimulace estrogenem – </a:t>
            </a:r>
            <a:r>
              <a:rPr lang="cs-CZ" sz="2400" b="1" dirty="0" err="1">
                <a:latin typeface="Times New Roman" panose="02020603050405020304" pitchFamily="18" charset="0"/>
                <a:cs typeface="Times New Roman" panose="02020603050405020304" pitchFamily="18" charset="0"/>
              </a:rPr>
              <a:t>mons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pubis</a:t>
            </a:r>
            <a:r>
              <a:rPr lang="cs-CZ" sz="2400" b="1" dirty="0">
                <a:latin typeface="Times New Roman" panose="02020603050405020304" pitchFamily="18" charset="0"/>
                <a:cs typeface="Times New Roman" panose="02020603050405020304" pitchFamily="18" charset="0"/>
              </a:rPr>
              <a:t> zbytní a zesílí, malé stydké pysky se zaoblí, panenská blána zesílí, pochva se prodlužuje, poměr děložního hrdla 1:1. děložní hrdlo je v jedné rovině s děložním tělem, zrání poševního epitelu. </a:t>
            </a:r>
          </a:p>
          <a:p>
            <a:r>
              <a:rPr lang="cs-CZ" sz="2400" b="1" dirty="0">
                <a:latin typeface="Times New Roman" panose="02020603050405020304" pitchFamily="18" charset="0"/>
                <a:cs typeface="Times New Roman" panose="02020603050405020304" pitchFamily="18" charset="0"/>
              </a:rPr>
              <a:t>Mezi 9 – 10 rokem začne růst děložní tělo, mění se tvar, zvětšují se vaječníky</a:t>
            </a:r>
          </a:p>
          <a:p>
            <a:endParaRPr lang="cs-CZ" dirty="0"/>
          </a:p>
        </p:txBody>
      </p:sp>
    </p:spTree>
    <p:extLst>
      <p:ext uri="{BB962C8B-B14F-4D97-AF65-F5344CB8AC3E}">
        <p14:creationId xmlns:p14="http://schemas.microsoft.com/office/powerpoint/2010/main" val="230939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C9843D-1996-4D5B-B2B6-4F4B276C536F}"/>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POHLAVNÍ  DOSPÍVÁNÍ</a:t>
            </a:r>
            <a:endParaRPr lang="cs-CZ" dirty="0"/>
          </a:p>
        </p:txBody>
      </p:sp>
      <p:sp>
        <p:nvSpPr>
          <p:cNvPr id="3" name="Zástupný symbol pro obsah 2">
            <a:extLst>
              <a:ext uri="{FF2B5EF4-FFF2-40B4-BE49-F238E27FC236}">
                <a16:creationId xmlns:a16="http://schemas.microsoft.com/office/drawing/2014/main" id="{ED68BD76-6E61-4623-90C7-EF209A781951}"/>
              </a:ext>
            </a:extLst>
          </p:cNvPr>
          <p:cNvSpPr>
            <a:spLocks noGrp="1"/>
          </p:cNvSpPr>
          <p:nvPr>
            <p:ph sz="quarter" idx="10"/>
          </p:nvPr>
        </p:nvSpPr>
        <p:spPr>
          <a:xfrm>
            <a:off x="521206" y="1516888"/>
            <a:ext cx="11000233" cy="4091432"/>
          </a:xfrm>
        </p:spPr>
        <p:txBody>
          <a:bodyPr>
            <a:noAutofit/>
          </a:bodyPr>
          <a:lstStyle/>
          <a:p>
            <a:r>
              <a:rPr lang="cs-CZ" sz="2800" b="1" dirty="0">
                <a:solidFill>
                  <a:srgbClr val="C00000"/>
                </a:solidFill>
                <a:latin typeface="Times New Roman" panose="02020603050405020304" pitchFamily="18" charset="0"/>
                <a:cs typeface="Times New Roman" panose="02020603050405020304" pitchFamily="18" charset="0"/>
              </a:rPr>
              <a:t>RANNÁ PUBERTA </a:t>
            </a:r>
            <a:r>
              <a:rPr lang="cs-CZ" sz="2400" b="1" dirty="0">
                <a:latin typeface="Times New Roman" panose="02020603050405020304" pitchFamily="18" charset="0"/>
                <a:cs typeface="Times New Roman" panose="02020603050405020304" pitchFamily="18" charset="0"/>
              </a:rPr>
              <a:t>(10 – 13 let)  - zevní pohlavní orgány – vzhled dospělé ženy, </a:t>
            </a:r>
            <a:r>
              <a:rPr lang="cs-CZ" sz="2400" b="1" dirty="0" err="1">
                <a:latin typeface="Times New Roman" panose="02020603050405020304" pitchFamily="18" charset="0"/>
                <a:cs typeface="Times New Roman" panose="02020603050405020304" pitchFamily="18" charset="0"/>
              </a:rPr>
              <a:t>Bartoliniho</a:t>
            </a:r>
            <a:r>
              <a:rPr lang="cs-CZ" sz="2400" b="1" dirty="0">
                <a:latin typeface="Times New Roman" panose="02020603050405020304" pitchFamily="18" charset="0"/>
                <a:cs typeface="Times New Roman" panose="02020603050405020304" pitchFamily="18" charset="0"/>
              </a:rPr>
              <a:t> žlázy začnou před první menstruací produkovat hlen</a:t>
            </a:r>
          </a:p>
          <a:p>
            <a:r>
              <a:rPr lang="cs-CZ" sz="2400" b="1" dirty="0">
                <a:latin typeface="Times New Roman" panose="02020603050405020304" pitchFamily="18" charset="0"/>
                <a:cs typeface="Times New Roman" panose="02020603050405020304" pitchFamily="18" charset="0"/>
              </a:rPr>
              <a:t>- během puberty je děložní tělo již 2 × větší než hrdlo (</a:t>
            </a:r>
            <a:r>
              <a:rPr lang="cs-CZ" sz="2400" b="1" dirty="0" err="1">
                <a:latin typeface="Times New Roman" panose="02020603050405020304" pitchFamily="18" charset="0"/>
                <a:cs typeface="Times New Roman" panose="02020603050405020304" pitchFamily="18" charset="0"/>
              </a:rPr>
              <a:t>adultní</a:t>
            </a:r>
            <a:r>
              <a:rPr lang="cs-CZ" sz="2400" b="1" dirty="0">
                <a:latin typeface="Times New Roman" panose="02020603050405020304" pitchFamily="18" charset="0"/>
                <a:cs typeface="Times New Roman" panose="02020603050405020304" pitchFamily="18" charset="0"/>
              </a:rPr>
              <a:t> typ dělohy, poměr 1:2). Děloha je zprvu menší, bez flexe (uterus </a:t>
            </a:r>
            <a:r>
              <a:rPr lang="cs-CZ" sz="2400" b="1" dirty="0" err="1">
                <a:latin typeface="Times New Roman" panose="02020603050405020304" pitchFamily="18" charset="0"/>
                <a:cs typeface="Times New Roman" panose="02020603050405020304" pitchFamily="18" charset="0"/>
              </a:rPr>
              <a:t>virginalis</a:t>
            </a:r>
            <a:r>
              <a:rPr lang="cs-CZ" sz="2400" b="1" dirty="0">
                <a:latin typeface="Times New Roman" panose="02020603050405020304" pitchFamily="18" charset="0"/>
                <a:cs typeface="Times New Roman" panose="02020603050405020304" pitchFamily="18" charset="0"/>
              </a:rPr>
              <a:t>). Proporcionální přestavba dělohy probíhá mezi 8. až 18. rokem věku.  </a:t>
            </a:r>
          </a:p>
        </p:txBody>
      </p:sp>
    </p:spTree>
    <p:extLst>
      <p:ext uri="{BB962C8B-B14F-4D97-AF65-F5344CB8AC3E}">
        <p14:creationId xmlns:p14="http://schemas.microsoft.com/office/powerpoint/2010/main" val="3104973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E54F7-1FD1-4A0F-BA05-308228D662E2}"/>
              </a:ext>
            </a:extLst>
          </p:cNvPr>
          <p:cNvSpPr>
            <a:spLocks noGrp="1"/>
          </p:cNvSpPr>
          <p:nvPr>
            <p:ph type="title"/>
          </p:nvPr>
        </p:nvSpPr>
        <p:spPr/>
        <p:txBody>
          <a:bodyPr>
            <a:normAutofit/>
          </a:bodyPr>
          <a:lstStyle/>
          <a:p>
            <a:r>
              <a:rPr lang="cs-CZ" b="1" dirty="0">
                <a:solidFill>
                  <a:srgbClr val="C00000"/>
                </a:solidFill>
                <a:latin typeface="Times New Roman" panose="02020603050405020304" pitchFamily="18" charset="0"/>
                <a:cs typeface="Times New Roman" panose="02020603050405020304" pitchFamily="18" charset="0"/>
              </a:rPr>
              <a:t>PUBERTA</a:t>
            </a:r>
          </a:p>
        </p:txBody>
      </p:sp>
      <p:sp>
        <p:nvSpPr>
          <p:cNvPr id="3" name="Zástupný symbol pro obsah 2">
            <a:extLst>
              <a:ext uri="{FF2B5EF4-FFF2-40B4-BE49-F238E27FC236}">
                <a16:creationId xmlns:a16="http://schemas.microsoft.com/office/drawing/2014/main" id="{E36B1184-A2EA-4DA4-9C09-CC4F3F4445AA}"/>
              </a:ext>
            </a:extLst>
          </p:cNvPr>
          <p:cNvSpPr>
            <a:spLocks noGrp="1"/>
          </p:cNvSpPr>
          <p:nvPr>
            <p:ph sz="quarter" idx="10"/>
          </p:nvPr>
        </p:nvSpPr>
        <p:spPr>
          <a:xfrm>
            <a:off x="294640" y="1259840"/>
            <a:ext cx="5273040" cy="815848"/>
          </a:xfrm>
        </p:spPr>
        <p:txBody>
          <a:bodyPr>
            <a:normAutofit fontScale="92500"/>
          </a:bodyPr>
          <a:lstStyle/>
          <a:p>
            <a:r>
              <a:rPr lang="cs-CZ" sz="2400" b="1" dirty="0" err="1">
                <a:latin typeface="Times New Roman" panose="02020603050405020304" pitchFamily="18" charset="0"/>
                <a:cs typeface="Times New Roman" panose="02020603050405020304" pitchFamily="18" charset="0"/>
              </a:rPr>
              <a:t>Tannerova</a:t>
            </a:r>
            <a:r>
              <a:rPr lang="cs-CZ" sz="2400" b="1" dirty="0">
                <a:latin typeface="Times New Roman" panose="02020603050405020304" pitchFamily="18" charset="0"/>
                <a:cs typeface="Times New Roman" panose="02020603050405020304" pitchFamily="18" charset="0"/>
              </a:rPr>
              <a:t> stupnice pohlavního dospívání</a:t>
            </a:r>
          </a:p>
          <a:p>
            <a:endParaRPr lang="cs-CZ" sz="2400" b="1" dirty="0">
              <a:latin typeface="Times New Roman" panose="02020603050405020304" pitchFamily="18" charset="0"/>
              <a:cs typeface="Times New Roman" panose="02020603050405020304" pitchFamily="18" charset="0"/>
            </a:endParaRPr>
          </a:p>
          <a:p>
            <a:endParaRPr lang="cs-CZ" sz="2400" b="1" dirty="0">
              <a:latin typeface="Times New Roman" panose="02020603050405020304" pitchFamily="18" charset="0"/>
              <a:cs typeface="Times New Roman" panose="02020603050405020304" pitchFamily="18" charset="0"/>
            </a:endParaRPr>
          </a:p>
          <a:p>
            <a:endParaRPr lang="cs-CZ" sz="2400" b="1" dirty="0">
              <a:latin typeface="Times New Roman" panose="02020603050405020304" pitchFamily="18" charset="0"/>
              <a:cs typeface="Times New Roman" panose="02020603050405020304" pitchFamily="18" charset="0"/>
            </a:endParaRPr>
          </a:p>
        </p:txBody>
      </p:sp>
      <p:pic>
        <p:nvPicPr>
          <p:cNvPr id="1028" name="Picture 4" descr="https://upload.wikimedia.org/wikipedia/commons/thumb/0/0c/Tanner_scale-female.svg/langcs-300px-Tanner_scale-female.svg.png">
            <a:extLst>
              <a:ext uri="{FF2B5EF4-FFF2-40B4-BE49-F238E27FC236}">
                <a16:creationId xmlns:a16="http://schemas.microsoft.com/office/drawing/2014/main" id="{FD72B07E-2DE2-4F93-81C3-24670978E4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60" y="1259840"/>
            <a:ext cx="4582160" cy="485648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7">
            <a:extLst>
              <a:ext uri="{FF2B5EF4-FFF2-40B4-BE49-F238E27FC236}">
                <a16:creationId xmlns:a16="http://schemas.microsoft.com/office/drawing/2014/main" id="{B19C87F0-0AF9-4DA3-A627-DA06DBB9989F}"/>
              </a:ext>
            </a:extLst>
          </p:cNvPr>
          <p:cNvSpPr>
            <a:spLocks noChangeArrowheads="1"/>
          </p:cNvSpPr>
          <p:nvPr/>
        </p:nvSpPr>
        <p:spPr bwMode="auto">
          <a:xfrm>
            <a:off x="223520" y="2281384"/>
            <a:ext cx="4875784" cy="35548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0" rIns="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Hodnocení prsů:</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M1 – preadolescentní </a:t>
            </a:r>
            <a:r>
              <a:rPr kumimoji="0" lang="cs-CZ" altLang="cs-CZ" sz="2400" b="1" i="0" u="none" strike="noStrike" cap="none" normalizeH="0" baseline="0" dirty="0" err="1">
                <a:ln>
                  <a:noFill/>
                </a:ln>
                <a:solidFill>
                  <a:srgbClr val="212529"/>
                </a:solidFill>
                <a:effectLst/>
                <a:latin typeface="Times New Roman" panose="02020603050405020304" pitchFamily="18" charset="0"/>
                <a:cs typeface="Times New Roman" panose="02020603050405020304" pitchFamily="18" charset="0"/>
              </a:rPr>
              <a:t>mamma</a:t>
            </a: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 </a:t>
            </a:r>
            <a:r>
              <a:rPr kumimoji="0" lang="cs-CZ" altLang="cs-CZ" sz="2400" b="1" i="0" u="none" strike="noStrike" cap="none" normalizeH="0" baseline="0" dirty="0" err="1">
                <a:ln>
                  <a:noFill/>
                </a:ln>
                <a:solidFill>
                  <a:srgbClr val="212529"/>
                </a:solidFill>
                <a:effectLst/>
                <a:latin typeface="Times New Roman" panose="02020603050405020304" pitchFamily="18" charset="0"/>
                <a:cs typeface="Times New Roman" panose="02020603050405020304" pitchFamily="18" charset="0"/>
              </a:rPr>
              <a:t>puetilis</a:t>
            </a: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M2 – stádium poupěte;</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M3 – zvětšování a elevace dvorce;</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M4 – bradavka a dvorce vystupují nad úroveň prsu;</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dirty="0">
                <a:ln>
                  <a:noFill/>
                </a:ln>
                <a:solidFill>
                  <a:srgbClr val="212529"/>
                </a:solidFill>
                <a:effectLst/>
                <a:latin typeface="Times New Roman" panose="02020603050405020304" pitchFamily="18" charset="0"/>
                <a:cs typeface="Times New Roman" panose="02020603050405020304" pitchFamily="18" charset="0"/>
              </a:rPr>
              <a:t>M5 – zralé stádium.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61065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157A84-045B-469C-907A-A8539B5C889F}"/>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DĚTSKÁ  GYNEKOLOGIE</a:t>
            </a:r>
          </a:p>
        </p:txBody>
      </p:sp>
      <p:sp>
        <p:nvSpPr>
          <p:cNvPr id="3" name="Zástupný symbol pro obsah 2">
            <a:extLst>
              <a:ext uri="{FF2B5EF4-FFF2-40B4-BE49-F238E27FC236}">
                <a16:creationId xmlns:a16="http://schemas.microsoft.com/office/drawing/2014/main" id="{606C5BC6-1F7B-47C4-8509-C574B64D3B4B}"/>
              </a:ext>
            </a:extLst>
          </p:cNvPr>
          <p:cNvSpPr>
            <a:spLocks noGrp="1"/>
          </p:cNvSpPr>
          <p:nvPr>
            <p:ph sz="quarter" idx="10"/>
          </p:nvPr>
        </p:nvSpPr>
        <p:spPr>
          <a:xfrm>
            <a:off x="539496" y="1435608"/>
            <a:ext cx="10890504" cy="4233672"/>
          </a:xfrm>
        </p:spPr>
        <p:txBody>
          <a:bodyPr>
            <a:normAutofit/>
          </a:bodyPr>
          <a:lstStyle/>
          <a:p>
            <a:r>
              <a:rPr lang="cs-CZ" sz="2400" b="1" dirty="0">
                <a:latin typeface="Times New Roman" panose="02020603050405020304" pitchFamily="18" charset="0"/>
                <a:cs typeface="Times New Roman" panose="02020603050405020304" pitchFamily="18" charset="0"/>
              </a:rPr>
              <a:t>Zakladatelem dětské gynekologie jako samostatného oboru byl profesor Rudolf Peter (1900-1966). </a:t>
            </a:r>
          </a:p>
          <a:p>
            <a:r>
              <a:rPr lang="cs-CZ" sz="2400" b="1" dirty="0">
                <a:latin typeface="Times New Roman" panose="02020603050405020304" pitchFamily="18" charset="0"/>
                <a:cs typeface="Times New Roman" panose="02020603050405020304" pitchFamily="18" charset="0"/>
              </a:rPr>
              <a:t>12. září 1940 otevřel první samostatnou ambulanci pro dětskou gynekologii v České dětské nemocnici na Karlově. </a:t>
            </a:r>
          </a:p>
          <a:p>
            <a:r>
              <a:rPr lang="cs-CZ" sz="2400" b="1" dirty="0">
                <a:latin typeface="Times New Roman" panose="02020603050405020304" pitchFamily="18" charset="0"/>
                <a:cs typeface="Times New Roman" panose="02020603050405020304" pitchFamily="18" charset="0"/>
              </a:rPr>
              <a:t>Tato ambulance byla první nejen v Čechách, ale i první na světě. Prof. Peter s doc. Karlem Veselým napsal první monografii dětské gynekologie. </a:t>
            </a:r>
          </a:p>
        </p:txBody>
      </p:sp>
    </p:spTree>
    <p:extLst>
      <p:ext uri="{BB962C8B-B14F-4D97-AF65-F5344CB8AC3E}">
        <p14:creationId xmlns:p14="http://schemas.microsoft.com/office/powerpoint/2010/main" val="1666285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164795-FF1A-4509-9D83-CD0CF0F94569}"/>
              </a:ext>
            </a:extLst>
          </p:cNvPr>
          <p:cNvSpPr>
            <a:spLocks noGrp="1"/>
          </p:cNvSpPr>
          <p:nvPr>
            <p:ph type="title"/>
          </p:nvPr>
        </p:nvSpPr>
        <p:spPr/>
        <p:txBody>
          <a:bodyPr/>
          <a:lstStyle/>
          <a:p>
            <a:r>
              <a:rPr lang="cs-CZ" b="1" dirty="0" err="1">
                <a:solidFill>
                  <a:srgbClr val="C00000"/>
                </a:solidFill>
                <a:latin typeface="Times New Roman" panose="02020603050405020304" pitchFamily="18" charset="0"/>
                <a:cs typeface="Times New Roman" panose="02020603050405020304" pitchFamily="18" charset="0"/>
              </a:rPr>
              <a:t>Synechia</a:t>
            </a:r>
            <a:r>
              <a:rPr lang="cs-CZ" b="1" dirty="0">
                <a:solidFill>
                  <a:srgbClr val="C00000"/>
                </a:solidFill>
                <a:latin typeface="Times New Roman" panose="02020603050405020304" pitchFamily="18" charset="0"/>
                <a:cs typeface="Times New Roman" panose="02020603050405020304" pitchFamily="18" charset="0"/>
              </a:rPr>
              <a:t> </a:t>
            </a:r>
            <a:r>
              <a:rPr lang="cs-CZ" b="1" dirty="0" err="1">
                <a:solidFill>
                  <a:srgbClr val="C00000"/>
                </a:solidFill>
                <a:latin typeface="Times New Roman" panose="02020603050405020304" pitchFamily="18" charset="0"/>
                <a:cs typeface="Times New Roman" panose="02020603050405020304" pitchFamily="18" charset="0"/>
              </a:rPr>
              <a:t>vulvae</a:t>
            </a:r>
            <a:r>
              <a:rPr lang="cs-CZ" b="1" dirty="0">
                <a:solidFill>
                  <a:srgbClr val="C00000"/>
                </a:solidFill>
                <a:latin typeface="Times New Roman" panose="02020603050405020304" pitchFamily="18" charset="0"/>
                <a:cs typeface="Times New Roman" panose="02020603050405020304" pitchFamily="18" charset="0"/>
              </a:rPr>
              <a:t> </a:t>
            </a:r>
            <a:r>
              <a:rPr lang="cs-CZ" b="1" dirty="0" err="1">
                <a:solidFill>
                  <a:srgbClr val="C00000"/>
                </a:solidFill>
                <a:latin typeface="Times New Roman" panose="02020603050405020304" pitchFamily="18" charset="0"/>
                <a:cs typeface="Times New Roman" panose="02020603050405020304" pitchFamily="18" charset="0"/>
              </a:rPr>
              <a:t>infantum</a:t>
            </a:r>
            <a:r>
              <a:rPr lang="cs-CZ" b="1" dirty="0">
                <a:solidFill>
                  <a:srgbClr val="C00000"/>
                </a:solidFill>
                <a:latin typeface="Times New Roman" panose="02020603050405020304" pitchFamily="18" charset="0"/>
                <a:cs typeface="Times New Roman" panose="02020603050405020304" pitchFamily="18" charset="0"/>
              </a:rPr>
              <a:t> </a:t>
            </a:r>
          </a:p>
        </p:txBody>
      </p:sp>
      <p:sp>
        <p:nvSpPr>
          <p:cNvPr id="3" name="Zástupný symbol pro obsah 2">
            <a:extLst>
              <a:ext uri="{FF2B5EF4-FFF2-40B4-BE49-F238E27FC236}">
                <a16:creationId xmlns:a16="http://schemas.microsoft.com/office/drawing/2014/main" id="{C12E7257-3776-4389-B20E-C853FBDD7392}"/>
              </a:ext>
            </a:extLst>
          </p:cNvPr>
          <p:cNvSpPr>
            <a:spLocks noGrp="1"/>
          </p:cNvSpPr>
          <p:nvPr>
            <p:ph sz="quarter" idx="10"/>
          </p:nvPr>
        </p:nvSpPr>
        <p:spPr>
          <a:xfrm>
            <a:off x="396240" y="1270000"/>
            <a:ext cx="10932160" cy="4023360"/>
          </a:xfrm>
        </p:spPr>
        <p:txBody>
          <a:bodyPr>
            <a:noAutofit/>
          </a:bodyPr>
          <a:lstStyle/>
          <a:p>
            <a:r>
              <a:rPr lang="cs-CZ" sz="2400" dirty="0">
                <a:latin typeface="Times New Roman" panose="02020603050405020304" pitchFamily="18" charset="0"/>
                <a:cs typeface="Times New Roman" panose="02020603050405020304" pitchFamily="18" charset="0"/>
              </a:rPr>
              <a:t> </a:t>
            </a:r>
            <a:r>
              <a:rPr lang="cs-CZ" sz="2400" b="1" dirty="0">
                <a:latin typeface="Times New Roman" panose="02020603050405020304" pitchFamily="18" charset="0"/>
                <a:cs typeface="Times New Roman" panose="02020603050405020304" pitchFamily="18" charset="0"/>
              </a:rPr>
              <a:t>nejčastější gynekologické onemocnění dětského věku v klidovém období</a:t>
            </a:r>
          </a:p>
          <a:p>
            <a:r>
              <a:rPr lang="cs-CZ" sz="2400" b="1" dirty="0">
                <a:latin typeface="Times New Roman" panose="02020603050405020304" pitchFamily="18" charset="0"/>
                <a:cs typeface="Times New Roman" panose="02020603050405020304" pitchFamily="18" charset="0"/>
              </a:rPr>
              <a:t> nesprávně ošetřovaný zevní genitál, nečistoty, zejména smegma, sliznice nejprve slepí, vzniklé slepení postupně přeroste epitel a vytváří se vlastní srůst synechie vulvy Onemocnění se zjistí většinou náhodně při pediatrické prohlídce dítěte, ale někdy může dítěti způsobovat obtíže, děvčátka jsou vyšetřována pro pomočování, pro časté infekce močových cest nebo pro podezření na zánět vulvy a pochvy</a:t>
            </a:r>
          </a:p>
          <a:p>
            <a:r>
              <a:rPr lang="cs-CZ" sz="2400" b="1" dirty="0">
                <a:latin typeface="Times New Roman" panose="02020603050405020304" pitchFamily="18" charset="0"/>
                <a:cs typeface="Times New Roman" panose="02020603050405020304" pitchFamily="18" charset="0"/>
              </a:rPr>
              <a:t>nejdůležitější je prevence vzniku onemocnění, kterou je správná péče o zevní genitál, jež musí být prováděna nejlépe denně </a:t>
            </a:r>
          </a:p>
        </p:txBody>
      </p:sp>
    </p:spTree>
    <p:extLst>
      <p:ext uri="{BB962C8B-B14F-4D97-AF65-F5344CB8AC3E}">
        <p14:creationId xmlns:p14="http://schemas.microsoft.com/office/powerpoint/2010/main" val="1285037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53B2BE-5E9C-4D0B-A75C-8CB644705B15}"/>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GYNEKOLOGICKÉ  ZÁNĚTY U DĚTÍ</a:t>
            </a:r>
          </a:p>
        </p:txBody>
      </p:sp>
      <p:sp>
        <p:nvSpPr>
          <p:cNvPr id="3" name="Zástupný symbol pro obsah 2">
            <a:extLst>
              <a:ext uri="{FF2B5EF4-FFF2-40B4-BE49-F238E27FC236}">
                <a16:creationId xmlns:a16="http://schemas.microsoft.com/office/drawing/2014/main" id="{11DEAA26-C8AD-4F3C-832E-ED739FC43D57}"/>
              </a:ext>
            </a:extLst>
          </p:cNvPr>
          <p:cNvSpPr>
            <a:spLocks noGrp="1"/>
          </p:cNvSpPr>
          <p:nvPr>
            <p:ph sz="quarter" idx="10"/>
          </p:nvPr>
        </p:nvSpPr>
        <p:spPr>
          <a:xfrm>
            <a:off x="539496" y="1435608"/>
            <a:ext cx="10636504" cy="4690872"/>
          </a:xfrm>
        </p:spPr>
        <p:txBody>
          <a:bodyPr>
            <a:normAutofit/>
          </a:bodyPr>
          <a:lstStyle/>
          <a:p>
            <a:r>
              <a:rPr lang="cs-CZ" sz="2400" b="1" dirty="0">
                <a:latin typeface="Times New Roman" panose="02020603050405020304" pitchFamily="18" charset="0"/>
                <a:cs typeface="Times New Roman" panose="02020603050405020304" pitchFamily="18" charset="0"/>
              </a:rPr>
              <a:t>Nejčastějším gynekologickým onemocněním dětského věku je zánět zevních rodidel a pochvy, tedy </a:t>
            </a:r>
            <a:r>
              <a:rPr lang="cs-CZ" sz="2400" b="1" dirty="0" err="1">
                <a:latin typeface="Times New Roman" panose="02020603050405020304" pitchFamily="18" charset="0"/>
                <a:cs typeface="Times New Roman" panose="02020603050405020304" pitchFamily="18" charset="0"/>
              </a:rPr>
              <a:t>vulvovaginitis</a:t>
            </a:r>
            <a:r>
              <a:rPr lang="cs-CZ" sz="2400" b="1" dirty="0">
                <a:latin typeface="Times New Roman" panose="02020603050405020304" pitchFamily="18" charset="0"/>
                <a:cs typeface="Times New Roman" panose="02020603050405020304" pitchFamily="18" charset="0"/>
              </a:rPr>
              <a:t>. </a:t>
            </a:r>
          </a:p>
          <a:p>
            <a:r>
              <a:rPr lang="cs-CZ" sz="2400" b="1" dirty="0">
                <a:latin typeface="Times New Roman" panose="02020603050405020304" pitchFamily="18" charset="0"/>
                <a:cs typeface="Times New Roman" panose="02020603050405020304" pitchFamily="18" charset="0"/>
              </a:rPr>
              <a:t>Ze zánětů se dále často vyskytuje zánět děložních přívěsků, </a:t>
            </a:r>
            <a:r>
              <a:rPr lang="cs-CZ" sz="2400" b="1" dirty="0" err="1">
                <a:latin typeface="Times New Roman" panose="02020603050405020304" pitchFamily="18" charset="0"/>
                <a:cs typeface="Times New Roman" panose="02020603050405020304" pitchFamily="18" charset="0"/>
              </a:rPr>
              <a:t>adnexitis</a:t>
            </a:r>
            <a:r>
              <a:rPr lang="cs-CZ" sz="2400" b="1" dirty="0">
                <a:latin typeface="Times New Roman" panose="02020603050405020304" pitchFamily="18" charset="0"/>
                <a:cs typeface="Times New Roman" panose="02020603050405020304" pitchFamily="18" charset="0"/>
              </a:rPr>
              <a:t>. </a:t>
            </a:r>
          </a:p>
          <a:p>
            <a:r>
              <a:rPr lang="cs-CZ" sz="2400" b="1" dirty="0">
                <a:latin typeface="Times New Roman" panose="02020603050405020304" pitchFamily="18" charset="0"/>
                <a:cs typeface="Times New Roman" panose="02020603050405020304" pitchFamily="18" charset="0"/>
              </a:rPr>
              <a:t>Příznakem tohoto zánětu je výtok, fluor </a:t>
            </a:r>
            <a:r>
              <a:rPr lang="cs-CZ" sz="2400" b="1" dirty="0" err="1">
                <a:latin typeface="Times New Roman" panose="02020603050405020304" pitchFamily="18" charset="0"/>
                <a:cs typeface="Times New Roman" panose="02020603050405020304" pitchFamily="18" charset="0"/>
              </a:rPr>
              <a:t>vaginalis</a:t>
            </a:r>
            <a:r>
              <a:rPr lang="cs-CZ" sz="2400" b="1" dirty="0">
                <a:latin typeface="Times New Roman" panose="02020603050405020304" pitchFamily="18" charset="0"/>
                <a:cs typeface="Times New Roman" panose="02020603050405020304" pitchFamily="18" charset="0"/>
              </a:rPr>
              <a:t>. Vznik i druh zánětu je závislý na vývojovém období, ve kterém se děvče nachází. Některé druhy patogenů způsobující záněty jsou vázány na </a:t>
            </a:r>
            <a:r>
              <a:rPr lang="cs-CZ" sz="2400" b="1" dirty="0" err="1">
                <a:latin typeface="Times New Roman" panose="02020603050405020304" pitchFamily="18" charset="0"/>
                <a:cs typeface="Times New Roman" panose="02020603050405020304" pitchFamily="18" charset="0"/>
              </a:rPr>
              <a:t>estrogenizovaný</a:t>
            </a:r>
            <a:r>
              <a:rPr lang="cs-CZ" sz="2400" b="1" dirty="0">
                <a:latin typeface="Times New Roman" panose="02020603050405020304" pitchFamily="18" charset="0"/>
                <a:cs typeface="Times New Roman" panose="02020603050405020304" pitchFamily="18" charset="0"/>
              </a:rPr>
              <a:t> terén, jiné na terén </a:t>
            </a:r>
            <a:r>
              <a:rPr lang="cs-CZ" sz="2400" b="1" dirty="0" err="1">
                <a:latin typeface="Times New Roman" panose="02020603050405020304" pitchFamily="18" charset="0"/>
                <a:cs typeface="Times New Roman" panose="02020603050405020304" pitchFamily="18" charset="0"/>
              </a:rPr>
              <a:t>neestrogenizovaný</a:t>
            </a:r>
            <a:r>
              <a:rPr lang="cs-CZ"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49586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E34360-BB0D-4BAC-9F46-582B1A9FE2A3}"/>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GYNEKOLOGICKÉ  ZÁNĚTY U DĚTÍ</a:t>
            </a:r>
            <a:endParaRPr lang="cs-CZ" dirty="0"/>
          </a:p>
        </p:txBody>
      </p:sp>
      <p:sp>
        <p:nvSpPr>
          <p:cNvPr id="3" name="Zástupný symbol pro obsah 2">
            <a:extLst>
              <a:ext uri="{FF2B5EF4-FFF2-40B4-BE49-F238E27FC236}">
                <a16:creationId xmlns:a16="http://schemas.microsoft.com/office/drawing/2014/main" id="{E28AEC6A-8C97-4EDA-AD93-51AA9749D1AD}"/>
              </a:ext>
            </a:extLst>
          </p:cNvPr>
          <p:cNvSpPr>
            <a:spLocks noGrp="1"/>
          </p:cNvSpPr>
          <p:nvPr>
            <p:ph sz="quarter" idx="10"/>
          </p:nvPr>
        </p:nvSpPr>
        <p:spPr>
          <a:xfrm>
            <a:off x="539496" y="1435608"/>
            <a:ext cx="10626344" cy="4152392"/>
          </a:xfrm>
        </p:spPr>
        <p:txBody>
          <a:bodyPr>
            <a:noAutofit/>
          </a:bodyPr>
          <a:lstStyle/>
          <a:p>
            <a:r>
              <a:rPr lang="cs-CZ" sz="2400" b="1" dirty="0">
                <a:latin typeface="Times New Roman" panose="02020603050405020304" pitchFamily="18" charset="0"/>
                <a:cs typeface="Times New Roman" panose="02020603050405020304" pitchFamily="18" charset="0"/>
              </a:rPr>
              <a:t>Vulvovaginitida se může u dospívajících dívek vzácně rozšířit na </a:t>
            </a:r>
            <a:r>
              <a:rPr lang="cs-CZ" sz="2400" b="1" dirty="0" err="1">
                <a:latin typeface="Times New Roman" panose="02020603050405020304" pitchFamily="18" charset="0"/>
                <a:cs typeface="Times New Roman" panose="02020603050405020304" pitchFamily="18" charset="0"/>
              </a:rPr>
              <a:t>Bartholiniho</a:t>
            </a:r>
            <a:r>
              <a:rPr lang="cs-CZ" sz="2400" b="1" dirty="0">
                <a:latin typeface="Times New Roman" panose="02020603050405020304" pitchFamily="18" charset="0"/>
                <a:cs typeface="Times New Roman" panose="02020603050405020304" pitchFamily="18" charset="0"/>
              </a:rPr>
              <a:t> žlázu, zánětem se uzavře její vývod a vznikne absces. </a:t>
            </a:r>
          </a:p>
          <a:p>
            <a:r>
              <a:rPr lang="cs-CZ" sz="2400" b="1" dirty="0">
                <a:latin typeface="Times New Roman" panose="02020603050405020304" pitchFamily="18" charset="0"/>
                <a:cs typeface="Times New Roman" panose="02020603050405020304" pitchFamily="18" charset="0"/>
              </a:rPr>
              <a:t>Velký stydký pysk zduří, je rudý a nesmírně bolestivý. Dívka nemůže sedět ani chodit. Léčba je chirurgická, v celkové anestezii se provede incize a drenáž abscesu. </a:t>
            </a:r>
          </a:p>
          <a:p>
            <a:r>
              <a:rPr lang="cs-CZ" sz="2400" b="1" dirty="0">
                <a:latin typeface="Times New Roman" panose="02020603050405020304" pitchFamily="18" charset="0"/>
                <a:cs typeface="Times New Roman" panose="02020603050405020304" pitchFamily="18" charset="0"/>
              </a:rPr>
              <a:t>Onemocnění  je velmi bolestivé. Lékař by měl matce i dívce poskytnout dostatek informací o onemocnění a léčbě, uklidnit ji a zbavit případného strachu</a:t>
            </a:r>
          </a:p>
        </p:txBody>
      </p:sp>
    </p:spTree>
    <p:extLst>
      <p:ext uri="{BB962C8B-B14F-4D97-AF65-F5344CB8AC3E}">
        <p14:creationId xmlns:p14="http://schemas.microsoft.com/office/powerpoint/2010/main" val="1620365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00DA7C-4CF8-491C-BE98-1E6894BBBD66}"/>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NÁDORY RODIDEL</a:t>
            </a:r>
          </a:p>
        </p:txBody>
      </p:sp>
      <p:sp>
        <p:nvSpPr>
          <p:cNvPr id="3" name="Zástupný symbol pro obsah 2">
            <a:extLst>
              <a:ext uri="{FF2B5EF4-FFF2-40B4-BE49-F238E27FC236}">
                <a16:creationId xmlns:a16="http://schemas.microsoft.com/office/drawing/2014/main" id="{E63086FC-D904-442B-A87C-0CD08FED608F}"/>
              </a:ext>
            </a:extLst>
          </p:cNvPr>
          <p:cNvSpPr>
            <a:spLocks noGrp="1"/>
          </p:cNvSpPr>
          <p:nvPr>
            <p:ph sz="quarter" idx="10"/>
          </p:nvPr>
        </p:nvSpPr>
        <p:spPr>
          <a:xfrm>
            <a:off x="447040" y="1088136"/>
            <a:ext cx="11440160" cy="4530344"/>
          </a:xfrm>
        </p:spPr>
        <p:txBody>
          <a:bodyPr>
            <a:noAutofit/>
          </a:bodyPr>
          <a:lstStyle/>
          <a:p>
            <a:r>
              <a:rPr lang="cs-CZ" sz="2400" b="1" dirty="0">
                <a:latin typeface="Times New Roman" panose="02020603050405020304" pitchFamily="18" charset="0"/>
                <a:cs typeface="Times New Roman" panose="02020603050405020304" pitchFamily="18" charset="0"/>
              </a:rPr>
              <a:t>Nejčastějším nádorem vyskytujícím se v dětském věku je nádor ovaria. Tyto nádory mohou být jak zhoubné, tak i nezhoubné </a:t>
            </a:r>
          </a:p>
          <a:p>
            <a:r>
              <a:rPr lang="cs-CZ" sz="2400" b="1" dirty="0">
                <a:latin typeface="Times New Roman" panose="02020603050405020304" pitchFamily="18" charset="0"/>
                <a:cs typeface="Times New Roman" panose="02020603050405020304" pitchFamily="18" charset="0"/>
              </a:rPr>
              <a:t> Benigní nádory se řeší operační technikou s odstraněním poškozeného ovaria a obvykle nevyžadují onkologickou léčbu. Tyto nádory se často vyskytují na obou ovariích a je nutné dívku, která již nádor na ovariu měla, dispenzarizovat v ordinaci dětského gynekologa.</a:t>
            </a:r>
          </a:p>
          <a:p>
            <a:r>
              <a:rPr lang="cs-CZ" sz="2400" b="1" dirty="0">
                <a:latin typeface="Times New Roman" panose="02020603050405020304" pitchFamily="18" charset="0"/>
                <a:cs typeface="Times New Roman" panose="02020603050405020304" pitchFamily="18" charset="0"/>
              </a:rPr>
              <a:t>Provádí se opakované kontroly ultrazvukem a gynekologické vyšetření. Důležité je, odhalit nádorové bujení včas, aby se nádor zachytil, pokud je malý a tím bylo dívce zachráněno ovarium </a:t>
            </a:r>
          </a:p>
        </p:txBody>
      </p:sp>
    </p:spTree>
    <p:extLst>
      <p:ext uri="{BB962C8B-B14F-4D97-AF65-F5344CB8AC3E}">
        <p14:creationId xmlns:p14="http://schemas.microsoft.com/office/powerpoint/2010/main" val="713215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120F64-5CD6-4D1E-B6C0-2AEBD7559ABC}"/>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NÁDORY RODIDEL</a:t>
            </a:r>
            <a:endParaRPr lang="cs-CZ" dirty="0"/>
          </a:p>
        </p:txBody>
      </p:sp>
      <p:sp>
        <p:nvSpPr>
          <p:cNvPr id="3" name="Zástupný symbol pro obsah 2">
            <a:extLst>
              <a:ext uri="{FF2B5EF4-FFF2-40B4-BE49-F238E27FC236}">
                <a16:creationId xmlns:a16="http://schemas.microsoft.com/office/drawing/2014/main" id="{D5A64683-5C73-485E-BC23-9617FB2FD94F}"/>
              </a:ext>
            </a:extLst>
          </p:cNvPr>
          <p:cNvSpPr>
            <a:spLocks noGrp="1"/>
          </p:cNvSpPr>
          <p:nvPr>
            <p:ph sz="quarter" idx="10"/>
          </p:nvPr>
        </p:nvSpPr>
        <p:spPr>
          <a:xfrm>
            <a:off x="264160" y="1249680"/>
            <a:ext cx="11531600" cy="4135120"/>
          </a:xfrm>
        </p:spPr>
        <p:txBody>
          <a:bodyPr>
            <a:noAutofit/>
          </a:bodyPr>
          <a:lstStyle/>
          <a:p>
            <a:r>
              <a:rPr lang="cs-CZ" sz="2400" b="1" dirty="0">
                <a:latin typeface="Times New Roman" panose="02020603050405020304" pitchFamily="18" charset="0"/>
                <a:cs typeface="Times New Roman" panose="02020603050405020304" pitchFamily="18" charset="0"/>
              </a:rPr>
              <a:t>U maligních nádorů je nutné odstranění celého vaječníku s lymfatickými uzlinami a následná onkologická léčba. Pro děvče i dospívající dívku je tento způsob léčby velice stresující, ale nutný. V dnešní době se díky léčbě podaří vyléčit téměř všechny dívky u kterých se nádor lokalizoval v časném stadiu a nedošlo u nich ke generalizaci.</a:t>
            </a:r>
          </a:p>
          <a:p>
            <a:r>
              <a:rPr lang="cs-CZ" sz="2400" b="1" dirty="0">
                <a:latin typeface="Times New Roman" panose="02020603050405020304" pitchFamily="18" charset="0"/>
                <a:cs typeface="Times New Roman" panose="02020603050405020304" pitchFamily="18" charset="0"/>
              </a:rPr>
              <a:t>Příznaky nádorů vaječníku jsou dlouhou dobu němé a většinou se diagnostikují náhodně. Mohou se však u dítěte vyskytovat bolesti či pobolívání v podbřišku, zvětšování břicha neúměrné ostatním proporcím nebo známky předčasného pohlavního dospívání u hormonálně aktivních nádorů</a:t>
            </a:r>
          </a:p>
        </p:txBody>
      </p:sp>
    </p:spTree>
    <p:extLst>
      <p:ext uri="{BB962C8B-B14F-4D97-AF65-F5344CB8AC3E}">
        <p14:creationId xmlns:p14="http://schemas.microsoft.com/office/powerpoint/2010/main" val="3523693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60F46D-FF2E-4BBC-AD10-6F74C39CEB08}"/>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NÁDORY RODIDEL</a:t>
            </a:r>
            <a:endParaRPr lang="cs-CZ" dirty="0"/>
          </a:p>
        </p:txBody>
      </p:sp>
      <p:sp>
        <p:nvSpPr>
          <p:cNvPr id="3" name="Zástupný symbol pro obsah 2">
            <a:extLst>
              <a:ext uri="{FF2B5EF4-FFF2-40B4-BE49-F238E27FC236}">
                <a16:creationId xmlns:a16="http://schemas.microsoft.com/office/drawing/2014/main" id="{E1BED55F-A5A9-4461-A8DD-7ED7E99DFD01}"/>
              </a:ext>
            </a:extLst>
          </p:cNvPr>
          <p:cNvSpPr>
            <a:spLocks noGrp="1"/>
          </p:cNvSpPr>
          <p:nvPr>
            <p:ph sz="quarter" idx="10"/>
          </p:nvPr>
        </p:nvSpPr>
        <p:spPr>
          <a:xfrm>
            <a:off x="447040" y="1547368"/>
            <a:ext cx="11058652" cy="4416552"/>
          </a:xfrm>
        </p:spPr>
        <p:txBody>
          <a:bodyPr>
            <a:normAutofit/>
          </a:bodyPr>
          <a:lstStyle/>
          <a:p>
            <a:r>
              <a:rPr lang="cs-CZ" sz="2400" b="1" dirty="0">
                <a:latin typeface="Times New Roman" panose="02020603050405020304" pitchFamily="18" charset="0"/>
                <a:cs typeface="Times New Roman" panose="02020603050405020304" pitchFamily="18" charset="0"/>
              </a:rPr>
              <a:t>Následná onkologická léčba, která probíhá na již zmíněných klinikách dětské onkologie je pro dítě nesmírně psychicky náročná. Onkologická terapie má navíc mnoho nežádoucích účinků, jako je nevolnost, zvracení, porucha imunitního systému,  ztráta vlasů atd. </a:t>
            </a:r>
          </a:p>
          <a:p>
            <a:r>
              <a:rPr lang="cs-CZ" sz="2400" b="1" dirty="0">
                <a:latin typeface="Times New Roman" panose="02020603050405020304" pitchFamily="18" charset="0"/>
                <a:cs typeface="Times New Roman" panose="02020603050405020304" pitchFamily="18" charset="0"/>
              </a:rPr>
              <a:t>Na těchto odděleních je stále přítomen dětský psycholog, který dětem poskytuje odbornou pomoc a pomáhá jim zvládnout všechny aspekty léčby.</a:t>
            </a:r>
          </a:p>
        </p:txBody>
      </p:sp>
    </p:spTree>
    <p:extLst>
      <p:ext uri="{BB962C8B-B14F-4D97-AF65-F5344CB8AC3E}">
        <p14:creationId xmlns:p14="http://schemas.microsoft.com/office/powerpoint/2010/main" val="3900264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CF49B5-D731-476A-B802-86891D08E9B0}"/>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NÁDORY RODIDEL</a:t>
            </a:r>
            <a:endParaRPr lang="cs-CZ" dirty="0"/>
          </a:p>
        </p:txBody>
      </p:sp>
      <p:sp>
        <p:nvSpPr>
          <p:cNvPr id="3" name="Zástupný symbol pro obsah 2">
            <a:extLst>
              <a:ext uri="{FF2B5EF4-FFF2-40B4-BE49-F238E27FC236}">
                <a16:creationId xmlns:a16="http://schemas.microsoft.com/office/drawing/2014/main" id="{3918A44A-D027-405F-9649-8C1CB74170F5}"/>
              </a:ext>
            </a:extLst>
          </p:cNvPr>
          <p:cNvSpPr>
            <a:spLocks noGrp="1"/>
          </p:cNvSpPr>
          <p:nvPr>
            <p:ph sz="quarter" idx="10"/>
          </p:nvPr>
        </p:nvSpPr>
        <p:spPr>
          <a:xfrm>
            <a:off x="264160" y="1088136"/>
            <a:ext cx="11623040" cy="4296664"/>
          </a:xfrm>
        </p:spPr>
        <p:txBody>
          <a:bodyPr>
            <a:noAutofit/>
          </a:bodyPr>
          <a:lstStyle/>
          <a:p>
            <a:r>
              <a:rPr lang="cs-CZ" sz="2400" b="1" dirty="0">
                <a:latin typeface="Times New Roman" panose="02020603050405020304" pitchFamily="18" charset="0"/>
                <a:cs typeface="Times New Roman" panose="02020603050405020304" pitchFamily="18" charset="0"/>
              </a:rPr>
              <a:t>Po léčbě naprostá většina všech dívek normálně menstruuje, to je důležitý moment pro psychiku dívky, která to pokládá za svoje vyléčení.</a:t>
            </a:r>
          </a:p>
          <a:p>
            <a:r>
              <a:rPr lang="cs-CZ" sz="2400" b="1" dirty="0">
                <a:latin typeface="Times New Roman" panose="02020603050405020304" pitchFamily="18" charset="0"/>
                <a:cs typeface="Times New Roman" panose="02020603050405020304" pitchFamily="18" charset="0"/>
              </a:rPr>
              <a:t> Při operační léčbě maligních nádorů se ponechává děloha a druhý vaječník, je-li zdravý. Při onkologické léčbě je snaha tento vaječník chránit tím, že se u pubertálních dívek ovarium navede zpět do období prepubertálního klidu pomocí různých hormonálních přípravků, aby nedošlo k jeho poškození a dívce byla zachována fertilita.</a:t>
            </a:r>
          </a:p>
          <a:p>
            <a:r>
              <a:rPr lang="cs-CZ" sz="2400" b="1" dirty="0">
                <a:latin typeface="Times New Roman" panose="02020603050405020304" pitchFamily="18" charset="0"/>
                <a:cs typeface="Times New Roman" panose="02020603050405020304" pitchFamily="18" charset="0"/>
              </a:rPr>
              <a:t>Tím se snižuje traumatizace dívek, protože dívky jsou v budoucnu schopné fyziologického otěhotnění nebo mají alespoň dělohu a tím potencionální možnost těhotenství s darovaným </a:t>
            </a:r>
            <a:r>
              <a:rPr lang="cs-CZ" sz="2400" b="1" dirty="0" err="1">
                <a:latin typeface="Times New Roman" panose="02020603050405020304" pitchFamily="18" charset="0"/>
                <a:cs typeface="Times New Roman" panose="02020603050405020304" pitchFamily="18" charset="0"/>
              </a:rPr>
              <a:t>oocytem</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641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1371CD-9AED-4767-A7CB-1F4E87FACCCF}"/>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NÁDORY RODIDEL</a:t>
            </a:r>
            <a:endParaRPr lang="cs-CZ" dirty="0"/>
          </a:p>
        </p:txBody>
      </p:sp>
      <p:sp>
        <p:nvSpPr>
          <p:cNvPr id="3" name="Zástupný symbol pro obsah 2">
            <a:extLst>
              <a:ext uri="{FF2B5EF4-FFF2-40B4-BE49-F238E27FC236}">
                <a16:creationId xmlns:a16="http://schemas.microsoft.com/office/drawing/2014/main" id="{791DB0AD-41F7-4F21-8D21-5815737F2B1C}"/>
              </a:ext>
            </a:extLst>
          </p:cNvPr>
          <p:cNvSpPr>
            <a:spLocks noGrp="1"/>
          </p:cNvSpPr>
          <p:nvPr>
            <p:ph sz="quarter" idx="10"/>
          </p:nvPr>
        </p:nvSpPr>
        <p:spPr>
          <a:xfrm>
            <a:off x="539496" y="1435608"/>
            <a:ext cx="10900664" cy="3888232"/>
          </a:xfrm>
        </p:spPr>
        <p:txBody>
          <a:bodyPr>
            <a:normAutofit fontScale="92500" lnSpcReduction="20000"/>
          </a:bodyPr>
          <a:lstStyle/>
          <a:p>
            <a:r>
              <a:rPr lang="cs-CZ" sz="2400" b="1" dirty="0">
                <a:latin typeface="Times New Roman" panose="02020603050405020304" pitchFamily="18" charset="0"/>
                <a:cs typeface="Times New Roman" panose="02020603050405020304" pitchFamily="18" charset="0"/>
              </a:rPr>
              <a:t>U malých dětí se také může vyskytovat nádor pochvy, který se projevuje krvácením z rodidel. Tento nádor se velice rychle šíří na okolní struktury a dříve u něj bývala prognóza </a:t>
            </a:r>
            <a:r>
              <a:rPr lang="cs-CZ" sz="2400" b="1" dirty="0" err="1">
                <a:latin typeface="Times New Roman" panose="02020603050405020304" pitchFamily="18" charset="0"/>
                <a:cs typeface="Times New Roman" panose="02020603050405020304" pitchFamily="18" charset="0"/>
              </a:rPr>
              <a:t>infaustní</a:t>
            </a:r>
            <a:r>
              <a:rPr lang="cs-CZ" sz="2400" b="1" dirty="0">
                <a:latin typeface="Times New Roman" panose="02020603050405020304" pitchFamily="18" charset="0"/>
                <a:cs typeface="Times New Roman" panose="02020603050405020304" pitchFamily="18" charset="0"/>
              </a:rPr>
              <a:t>. </a:t>
            </a:r>
          </a:p>
          <a:p>
            <a:r>
              <a:rPr lang="cs-CZ" sz="2400" b="1" dirty="0">
                <a:latin typeface="Times New Roman" panose="02020603050405020304" pitchFamily="18" charset="0"/>
                <a:cs typeface="Times New Roman" panose="02020603050405020304" pitchFamily="18" charset="0"/>
              </a:rPr>
              <a:t>V dnešní době s pomocí cytostatik a operační léčby, kterou se odstraní jen nádor je prognóza vcelku příznivá, odhalí-li se nádor včas. </a:t>
            </a:r>
          </a:p>
          <a:p>
            <a:r>
              <a:rPr lang="cs-CZ" sz="2400" b="1" dirty="0" err="1">
                <a:latin typeface="Times New Roman" panose="02020603050405020304" pitchFamily="18" charset="0"/>
                <a:cs typeface="Times New Roman" panose="02020603050405020304" pitchFamily="18" charset="0"/>
              </a:rPr>
              <a:t>Sdělíli</a:t>
            </a:r>
            <a:r>
              <a:rPr lang="cs-CZ" sz="2400" b="1" dirty="0">
                <a:latin typeface="Times New Roman" panose="02020603050405020304" pitchFamily="18" charset="0"/>
                <a:cs typeface="Times New Roman" panose="02020603050405020304" pitchFamily="18" charset="0"/>
              </a:rPr>
              <a:t> matka asistentce, že její dítě krvácí z rodidel, měla by ji doporučit neprodlenou návštěvu dětského gynekologa</a:t>
            </a:r>
          </a:p>
        </p:txBody>
      </p:sp>
    </p:spTree>
    <p:extLst>
      <p:ext uri="{BB962C8B-B14F-4D97-AF65-F5344CB8AC3E}">
        <p14:creationId xmlns:p14="http://schemas.microsoft.com/office/powerpoint/2010/main" val="1787580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ADCC02-0DCB-48BD-B8AD-0D8B9985A2B5}"/>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CIZÍ TĚLESO V POCHVĚ</a:t>
            </a:r>
          </a:p>
        </p:txBody>
      </p:sp>
      <p:sp>
        <p:nvSpPr>
          <p:cNvPr id="3" name="Zástupný symbol pro obsah 2">
            <a:extLst>
              <a:ext uri="{FF2B5EF4-FFF2-40B4-BE49-F238E27FC236}">
                <a16:creationId xmlns:a16="http://schemas.microsoft.com/office/drawing/2014/main" id="{8EBF8CF4-059C-4A35-A05D-1ED54CC637FB}"/>
              </a:ext>
            </a:extLst>
          </p:cNvPr>
          <p:cNvSpPr>
            <a:spLocks noGrp="1"/>
          </p:cNvSpPr>
          <p:nvPr>
            <p:ph sz="quarter" idx="10"/>
          </p:nvPr>
        </p:nvSpPr>
        <p:spPr>
          <a:xfrm>
            <a:off x="539496" y="1435608"/>
            <a:ext cx="10880344" cy="3888232"/>
          </a:xfrm>
        </p:spPr>
        <p:txBody>
          <a:bodyPr>
            <a:noAutofit/>
          </a:bodyPr>
          <a:lstStyle/>
          <a:p>
            <a:r>
              <a:rPr lang="cs-CZ" sz="2400" b="1" dirty="0">
                <a:latin typeface="Times New Roman" panose="02020603050405020304" pitchFamily="18" charset="0"/>
                <a:cs typeface="Times New Roman" panose="02020603050405020304" pitchFamily="18" charset="0"/>
              </a:rPr>
              <a:t>Děti kolem pátého roku, si do pochvy zavádějí různé předměty, jako jsou stavebnice, kuličky, figurky, sponky, vlásenky, svíčky a různé součástky. Tyto předměty si do pochvy děti nejčastěji zavádí samy, nudí-li se nebo při masturbaci. Také mohou být zavedeny jinou osobou, a to buď jiným dítětem, nebo dospělou osobou při sexuálním zneužívání. Při zavádění si většinou nezpůsobí žádná poranění. Zjistí-li se poranění rodidel, zpravidla se jedná o sexuální zneužívání s násilným zaváděním předmětu jinou osobou. Někteří rodiče se mohou snažit těleso neodborným způsobem extrahovat a tím také dítě poraní.</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232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867804-CC48-4EFC-84AF-19617EE9F5BA}"/>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ÚRAZY GENITÁLU</a:t>
            </a:r>
          </a:p>
        </p:txBody>
      </p:sp>
      <p:sp>
        <p:nvSpPr>
          <p:cNvPr id="3" name="Zástupný symbol pro obsah 2">
            <a:extLst>
              <a:ext uri="{FF2B5EF4-FFF2-40B4-BE49-F238E27FC236}">
                <a16:creationId xmlns:a16="http://schemas.microsoft.com/office/drawing/2014/main" id="{CEE24A82-989B-418F-899A-D5B323FE7218}"/>
              </a:ext>
            </a:extLst>
          </p:cNvPr>
          <p:cNvSpPr>
            <a:spLocks noGrp="1"/>
          </p:cNvSpPr>
          <p:nvPr>
            <p:ph sz="quarter" idx="10"/>
          </p:nvPr>
        </p:nvSpPr>
        <p:spPr>
          <a:xfrm>
            <a:off x="539496" y="1435608"/>
            <a:ext cx="10656824" cy="4579112"/>
          </a:xfrm>
        </p:spPr>
        <p:txBody>
          <a:bodyPr>
            <a:normAutofit/>
          </a:bodyPr>
          <a:lstStyle/>
          <a:p>
            <a:r>
              <a:rPr lang="cs-CZ" sz="2400" b="1" dirty="0">
                <a:latin typeface="Times New Roman" panose="02020603050405020304" pitchFamily="18" charset="0"/>
                <a:cs typeface="Times New Roman" panose="02020603050405020304" pitchFamily="18" charset="0"/>
              </a:rPr>
              <a:t>Úrazy genitálu u batolat nebo předškolních dětí vznikají poměrně často jako následek pádu na ostré hrany různých předmětů (například hrana nočníku, hraček, nábytek a různé dětské prolézačky).</a:t>
            </a:r>
          </a:p>
          <a:p>
            <a:r>
              <a:rPr lang="cs-CZ" sz="2400" b="1" dirty="0">
                <a:latin typeface="Times New Roman" panose="02020603050405020304" pitchFamily="18" charset="0"/>
                <a:cs typeface="Times New Roman" panose="02020603050405020304" pitchFamily="18" charset="0"/>
              </a:rPr>
              <a:t> Ve školním věku jsou to zejména úrazy spojené s herními aktivitami dětí a sportem. Tato poranění jsou často lokalizována v oblasti přední komisury (klitoris, malá labia, zevní ústí </a:t>
            </a:r>
            <a:r>
              <a:rPr lang="cs-CZ" sz="2400" b="1" dirty="0" err="1">
                <a:latin typeface="Times New Roman" panose="02020603050405020304" pitchFamily="18" charset="0"/>
                <a:cs typeface="Times New Roman" panose="02020603050405020304" pitchFamily="18" charset="0"/>
              </a:rPr>
              <a:t>uretry</a:t>
            </a:r>
            <a:r>
              <a:rPr lang="cs-CZ" sz="2400" b="1" dirty="0">
                <a:latin typeface="Times New Roman" panose="02020603050405020304" pitchFamily="18" charset="0"/>
                <a:cs typeface="Times New Roman" panose="02020603050405020304" pitchFamily="18" charset="0"/>
              </a:rPr>
              <a:t>). Vyskytují se také poranění v souvislosti s </a:t>
            </a:r>
            <a:r>
              <a:rPr lang="cs-CZ" sz="2400" b="1" dirty="0" err="1">
                <a:latin typeface="Times New Roman" panose="02020603050405020304" pitchFamily="18" charset="0"/>
                <a:cs typeface="Times New Roman" panose="02020603050405020304" pitchFamily="18" charset="0"/>
              </a:rPr>
              <a:t>polytraumatem</a:t>
            </a:r>
            <a:r>
              <a:rPr lang="cs-CZ" sz="2400" b="1" dirty="0">
                <a:latin typeface="Times New Roman" panose="02020603050405020304" pitchFamily="18" charset="0"/>
                <a:cs typeface="Times New Roman" panose="02020603050405020304" pitchFamily="18" charset="0"/>
              </a:rPr>
              <a:t>. Traumata také vznikají jako následek pohlavního zneužívání. </a:t>
            </a:r>
          </a:p>
        </p:txBody>
      </p:sp>
    </p:spTree>
    <p:extLst>
      <p:ext uri="{BB962C8B-B14F-4D97-AF65-F5344CB8AC3E}">
        <p14:creationId xmlns:p14="http://schemas.microsoft.com/office/powerpoint/2010/main" val="177736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21ADE2-7A8A-4903-B5FC-5B756E8973A3}"/>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GYNEKOLGICKÉ VYŠETŘENÍ DÍTĚTE</a:t>
            </a:r>
          </a:p>
        </p:txBody>
      </p:sp>
      <p:sp>
        <p:nvSpPr>
          <p:cNvPr id="3" name="Zástupný symbol pro obsah 2">
            <a:extLst>
              <a:ext uri="{FF2B5EF4-FFF2-40B4-BE49-F238E27FC236}">
                <a16:creationId xmlns:a16="http://schemas.microsoft.com/office/drawing/2014/main" id="{C7349538-70D7-4261-B054-F6470A9C6EF5}"/>
              </a:ext>
            </a:extLst>
          </p:cNvPr>
          <p:cNvSpPr>
            <a:spLocks noGrp="1"/>
          </p:cNvSpPr>
          <p:nvPr>
            <p:ph sz="quarter" idx="10"/>
          </p:nvPr>
        </p:nvSpPr>
        <p:spPr>
          <a:xfrm>
            <a:off x="803656" y="1506728"/>
            <a:ext cx="10910824" cy="4436872"/>
          </a:xfrm>
        </p:spPr>
        <p:txBody>
          <a:bodyPr>
            <a:normAutofit/>
          </a:bodyPr>
          <a:lstStyle/>
          <a:p>
            <a:r>
              <a:rPr lang="cs-CZ" sz="2400" b="1" dirty="0">
                <a:latin typeface="Times New Roman" panose="02020603050405020304" pitchFamily="18" charset="0"/>
                <a:cs typeface="Times New Roman" panose="02020603050405020304" pitchFamily="18" charset="0"/>
              </a:rPr>
              <a:t>Gynekologické vyšetření dítěte či dospívající dívky musí respektovat anatomické zvláštnosti dětské reprodukční soustavy a je nezbytné jej provádět s vhodným psychologickým přístupem </a:t>
            </a:r>
          </a:p>
          <a:p>
            <a:r>
              <a:rPr lang="cs-CZ" sz="2400" b="1" dirty="0">
                <a:latin typeface="Times New Roman" panose="02020603050405020304" pitchFamily="18" charset="0"/>
                <a:cs typeface="Times New Roman" panose="02020603050405020304" pitchFamily="18" charset="0"/>
              </a:rPr>
              <a:t>Psychická příprava!!!!!!spolupráce s matkou</a:t>
            </a:r>
          </a:p>
        </p:txBody>
      </p:sp>
    </p:spTree>
    <p:extLst>
      <p:ext uri="{BB962C8B-B14F-4D97-AF65-F5344CB8AC3E}">
        <p14:creationId xmlns:p14="http://schemas.microsoft.com/office/powerpoint/2010/main" val="688896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380A9-4F9E-462D-B482-583B0BA640DE}"/>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ÚRAZY GENITÁLU</a:t>
            </a:r>
            <a:endParaRPr lang="cs-CZ" dirty="0"/>
          </a:p>
        </p:txBody>
      </p:sp>
      <p:sp>
        <p:nvSpPr>
          <p:cNvPr id="3" name="Zástupný symbol pro obsah 2">
            <a:extLst>
              <a:ext uri="{FF2B5EF4-FFF2-40B4-BE49-F238E27FC236}">
                <a16:creationId xmlns:a16="http://schemas.microsoft.com/office/drawing/2014/main" id="{2A215B30-793F-4BDF-B4E2-84EA09C97D80}"/>
              </a:ext>
            </a:extLst>
          </p:cNvPr>
          <p:cNvSpPr>
            <a:spLocks noGrp="1"/>
          </p:cNvSpPr>
          <p:nvPr>
            <p:ph sz="quarter" idx="10"/>
          </p:nvPr>
        </p:nvSpPr>
        <p:spPr>
          <a:xfrm>
            <a:off x="284480" y="1088136"/>
            <a:ext cx="11440160" cy="4449064"/>
          </a:xfrm>
        </p:spPr>
        <p:txBody>
          <a:bodyPr>
            <a:noAutofit/>
          </a:bodyPr>
          <a:lstStyle/>
          <a:p>
            <a:r>
              <a:rPr lang="cs-CZ" sz="2400" b="1" dirty="0">
                <a:latin typeface="Times New Roman" panose="02020603050405020304" pitchFamily="18" charset="0"/>
                <a:cs typeface="Times New Roman" panose="02020603050405020304" pitchFamily="18" charset="0"/>
              </a:rPr>
              <a:t>Poranění mohou být otevřená nebo krytá (hematom). Oblast genitálu je bohatě cévně zásobená a inervovaná, a proto i drobná poranění hojně krvácí a jsou velmi bolestivá. </a:t>
            </a:r>
          </a:p>
          <a:p>
            <a:r>
              <a:rPr lang="cs-CZ" sz="2400" b="1" dirty="0">
                <a:latin typeface="Times New Roman" panose="02020603050405020304" pitchFamily="18" charset="0"/>
                <a:cs typeface="Times New Roman" panose="02020603050405020304" pitchFamily="18" charset="0"/>
              </a:rPr>
              <a:t>Je-li poranění v oblasti zevního ústí </a:t>
            </a:r>
            <a:r>
              <a:rPr lang="cs-CZ" sz="2400" b="1" dirty="0" err="1">
                <a:latin typeface="Times New Roman" panose="02020603050405020304" pitchFamily="18" charset="0"/>
                <a:cs typeface="Times New Roman" panose="02020603050405020304" pitchFamily="18" charset="0"/>
              </a:rPr>
              <a:t>uretry</a:t>
            </a:r>
            <a:r>
              <a:rPr lang="cs-CZ" sz="2400" b="1" dirty="0">
                <a:latin typeface="Times New Roman" panose="02020603050405020304" pitchFamily="18" charset="0"/>
                <a:cs typeface="Times New Roman" panose="02020603050405020304" pitchFamily="18" charset="0"/>
              </a:rPr>
              <a:t>, mají děti bolesti při mikci nebo dochází k retenci moči. Děti také vzhledem k velké bolestivosti při ošetření hůře spolupracují a často je nutné přikročit k zákroku v celkové anestezii. Provádí se revize rodidel </a:t>
            </a:r>
            <a:r>
              <a:rPr lang="cs-CZ" sz="2400" b="1" dirty="0" err="1">
                <a:latin typeface="Times New Roman" panose="02020603050405020304" pitchFamily="18" charset="0"/>
                <a:cs typeface="Times New Roman" panose="02020603050405020304" pitchFamily="18" charset="0"/>
              </a:rPr>
              <a:t>vaginoskopem</a:t>
            </a:r>
            <a:r>
              <a:rPr lang="cs-CZ" sz="2400" b="1" dirty="0">
                <a:latin typeface="Times New Roman" panose="02020603050405020304" pitchFamily="18" charset="0"/>
                <a:cs typeface="Times New Roman" panose="02020603050405020304" pitchFamily="18" charset="0"/>
              </a:rPr>
              <a:t> a vyšetření per </a:t>
            </a:r>
            <a:r>
              <a:rPr lang="cs-CZ" sz="2400" b="1" dirty="0" err="1">
                <a:latin typeface="Times New Roman" panose="02020603050405020304" pitchFamily="18" charset="0"/>
                <a:cs typeface="Times New Roman" panose="02020603050405020304" pitchFamily="18" charset="0"/>
              </a:rPr>
              <a:t>rectum</a:t>
            </a:r>
            <a:r>
              <a:rPr lang="cs-CZ" sz="2400" b="1" dirty="0">
                <a:latin typeface="Times New Roman" panose="02020603050405020304" pitchFamily="18" charset="0"/>
                <a:cs typeface="Times New Roman" panose="02020603050405020304" pitchFamily="18" charset="0"/>
              </a:rPr>
              <a:t>, jelikož existuje nebezpečí penetrujících poranění. U rozsáhlých hematomů vulvy je snaha o konzervativní postup (například obklady s ledem, analgetika, gely na vstřebání hematomu)</a:t>
            </a:r>
          </a:p>
        </p:txBody>
      </p:sp>
    </p:spTree>
    <p:extLst>
      <p:ext uri="{BB962C8B-B14F-4D97-AF65-F5344CB8AC3E}">
        <p14:creationId xmlns:p14="http://schemas.microsoft.com/office/powerpoint/2010/main" val="3689381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412C7C-D230-4304-82D9-78BF8E1D1D62}"/>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ÚRAZY GENITÁLU</a:t>
            </a:r>
            <a:endParaRPr lang="cs-CZ" dirty="0"/>
          </a:p>
        </p:txBody>
      </p:sp>
      <p:sp>
        <p:nvSpPr>
          <p:cNvPr id="3" name="Zástupný symbol pro obsah 2">
            <a:extLst>
              <a:ext uri="{FF2B5EF4-FFF2-40B4-BE49-F238E27FC236}">
                <a16:creationId xmlns:a16="http://schemas.microsoft.com/office/drawing/2014/main" id="{21319972-C5A5-464B-AD3C-AC166EBFCEAC}"/>
              </a:ext>
            </a:extLst>
          </p:cNvPr>
          <p:cNvSpPr>
            <a:spLocks noGrp="1"/>
          </p:cNvSpPr>
          <p:nvPr>
            <p:ph sz="quarter" idx="10"/>
          </p:nvPr>
        </p:nvSpPr>
        <p:spPr>
          <a:xfrm>
            <a:off x="264160" y="1198880"/>
            <a:ext cx="11165840" cy="5425440"/>
          </a:xfrm>
        </p:spPr>
        <p:txBody>
          <a:bodyPr>
            <a:noAutofit/>
          </a:bodyPr>
          <a:lstStyle/>
          <a:p>
            <a:r>
              <a:rPr lang="cs-CZ" sz="2400" b="1" dirty="0">
                <a:latin typeface="Times New Roman" panose="02020603050405020304" pitchFamily="18" charset="0"/>
                <a:cs typeface="Times New Roman" panose="02020603050405020304" pitchFamily="18" charset="0"/>
              </a:rPr>
              <a:t>Před chirurgickým výkonem lékař poučí matku i dítě o průběhu zákroku, uklidní ji i dítě, umožní dítěti co nejdelší kontakt s matkou. Po zákroku porodní asistentka zajišťuje klasickou pooperační péči o dítě jako je měření fyziologických funkcí, sledování stavu vědomí, močení, tlumení bolesti a především dítě uklidňuje, protože může být velmi vyděšené cizím prostředím, bolestí a neznámými lidmi. Asistentka by také měla </a:t>
            </a:r>
            <a:r>
              <a:rPr lang="cs-CZ" sz="2400" b="1" dirty="0" err="1">
                <a:latin typeface="Times New Roman" panose="02020603050405020304" pitchFamily="18" charset="0"/>
                <a:cs typeface="Times New Roman" panose="02020603050405020304" pitchFamily="18" charset="0"/>
              </a:rPr>
              <a:t>edukovat</a:t>
            </a:r>
            <a:r>
              <a:rPr lang="cs-CZ" sz="2400" b="1" dirty="0">
                <a:latin typeface="Times New Roman" panose="02020603050405020304" pitchFamily="18" charset="0"/>
                <a:cs typeface="Times New Roman" panose="02020603050405020304" pitchFamily="18" charset="0"/>
              </a:rPr>
              <a:t> matku o péči o operační ránu jako je šetrná hygiena po každém močení (sprchování) a šetrné osušení (opakované přiložení suchého ručníku nebo pleny). Také se nesmí používat žádné zásypy na rodidla, ty zhoršují hojení</a:t>
            </a:r>
          </a:p>
        </p:txBody>
      </p:sp>
    </p:spTree>
    <p:extLst>
      <p:ext uri="{BB962C8B-B14F-4D97-AF65-F5344CB8AC3E}">
        <p14:creationId xmlns:p14="http://schemas.microsoft.com/office/powerpoint/2010/main" val="357136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FD67AC-E217-4162-9F08-A77F9F609908}"/>
              </a:ext>
            </a:extLst>
          </p:cNvPr>
          <p:cNvSpPr>
            <a:spLocks noGrp="1"/>
          </p:cNvSpPr>
          <p:nvPr>
            <p:ph type="title"/>
          </p:nvPr>
        </p:nvSpPr>
        <p:spPr/>
        <p:txBody>
          <a:bodyPr>
            <a:normAutofit fontScale="90000"/>
          </a:bodyPr>
          <a:lstStyle/>
          <a:p>
            <a:r>
              <a:rPr lang="cs-CZ" b="1" cap="all" dirty="0">
                <a:solidFill>
                  <a:srgbClr val="C00000"/>
                </a:solidFill>
                <a:latin typeface="Times New Roman" panose="02020603050405020304" pitchFamily="18" charset="0"/>
                <a:cs typeface="Times New Roman" panose="02020603050405020304" pitchFamily="18" charset="0"/>
              </a:rPr>
              <a:t>Pohlavní zneužívání a znásilnění</a:t>
            </a:r>
          </a:p>
        </p:txBody>
      </p:sp>
      <p:sp>
        <p:nvSpPr>
          <p:cNvPr id="3" name="Zástupný symbol pro obsah 2">
            <a:extLst>
              <a:ext uri="{FF2B5EF4-FFF2-40B4-BE49-F238E27FC236}">
                <a16:creationId xmlns:a16="http://schemas.microsoft.com/office/drawing/2014/main" id="{F5DA602E-0969-4B60-94D8-23FC4564D2FB}"/>
              </a:ext>
            </a:extLst>
          </p:cNvPr>
          <p:cNvSpPr>
            <a:spLocks noGrp="1"/>
          </p:cNvSpPr>
          <p:nvPr>
            <p:ph sz="quarter" idx="10"/>
          </p:nvPr>
        </p:nvSpPr>
        <p:spPr>
          <a:xfrm>
            <a:off x="539496" y="1435608"/>
            <a:ext cx="10860024" cy="4833112"/>
          </a:xfrm>
        </p:spPr>
        <p:txBody>
          <a:bodyPr>
            <a:normAutofit/>
          </a:bodyPr>
          <a:lstStyle/>
          <a:p>
            <a:r>
              <a:rPr lang="cs-CZ" sz="2400" b="1" dirty="0">
                <a:latin typeface="Times New Roman" panose="02020603050405020304" pitchFamily="18" charset="0"/>
                <a:cs typeface="Times New Roman" panose="02020603050405020304" pitchFamily="18" charset="0"/>
              </a:rPr>
              <a:t>Pohlavní zneužívání ve smyslu § 242 trestního zákona je pohlavní styk nebo jiné sexuální aktivity prováděné osobám mladším 15-ti let. </a:t>
            </a:r>
          </a:p>
          <a:p>
            <a:r>
              <a:rPr lang="cs-CZ" sz="2400" b="1" dirty="0">
                <a:latin typeface="Times New Roman" panose="02020603050405020304" pitchFamily="18" charset="0"/>
                <a:cs typeface="Times New Roman" panose="02020603050405020304" pitchFamily="18" charset="0"/>
              </a:rPr>
              <a:t>Nemusí se jednat o pohlavní styk, patří sem také pokusy o styk nebo jiné sexuální aktivity, jako je osahávání pohlavních orgánů nebo prsů, zavádění různých předmětů do rodidel, orální sex nebo nucení a přemlouvání ke styku</a:t>
            </a:r>
          </a:p>
        </p:txBody>
      </p:sp>
    </p:spTree>
    <p:extLst>
      <p:ext uri="{BB962C8B-B14F-4D97-AF65-F5344CB8AC3E}">
        <p14:creationId xmlns:p14="http://schemas.microsoft.com/office/powerpoint/2010/main" val="40650926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997ADE-B6BD-46B0-8AA8-FC105A2A18FB}"/>
              </a:ext>
            </a:extLst>
          </p:cNvPr>
          <p:cNvSpPr>
            <a:spLocks noGrp="1"/>
          </p:cNvSpPr>
          <p:nvPr>
            <p:ph type="title"/>
          </p:nvPr>
        </p:nvSpPr>
        <p:spPr/>
        <p:txBody>
          <a:bodyPr>
            <a:normAutofit fontScale="90000"/>
          </a:bodyPr>
          <a:lstStyle/>
          <a:p>
            <a:r>
              <a:rPr lang="cs-CZ" b="1" cap="all" dirty="0">
                <a:solidFill>
                  <a:srgbClr val="C00000"/>
                </a:solidFill>
                <a:latin typeface="Times New Roman" panose="02020603050405020304" pitchFamily="18" charset="0"/>
                <a:cs typeface="Times New Roman" panose="02020603050405020304" pitchFamily="18" charset="0"/>
              </a:rPr>
              <a:t>Pohlavní zneužívání a znásilnění</a:t>
            </a:r>
            <a:endParaRPr lang="cs-CZ" dirty="0"/>
          </a:p>
        </p:txBody>
      </p:sp>
      <p:sp>
        <p:nvSpPr>
          <p:cNvPr id="3" name="Zástupný symbol pro obsah 2">
            <a:extLst>
              <a:ext uri="{FF2B5EF4-FFF2-40B4-BE49-F238E27FC236}">
                <a16:creationId xmlns:a16="http://schemas.microsoft.com/office/drawing/2014/main" id="{8F9B87D3-F76F-48C6-9FAB-DF635621C304}"/>
              </a:ext>
            </a:extLst>
          </p:cNvPr>
          <p:cNvSpPr>
            <a:spLocks noGrp="1"/>
          </p:cNvSpPr>
          <p:nvPr>
            <p:ph sz="quarter" idx="10"/>
          </p:nvPr>
        </p:nvSpPr>
        <p:spPr>
          <a:xfrm>
            <a:off x="539496" y="1435608"/>
            <a:ext cx="10484104" cy="4335272"/>
          </a:xfrm>
        </p:spPr>
        <p:txBody>
          <a:bodyPr>
            <a:normAutofit/>
          </a:bodyPr>
          <a:lstStyle/>
          <a:p>
            <a:r>
              <a:rPr lang="cs-CZ" sz="2400" b="1" dirty="0">
                <a:latin typeface="Times New Roman" panose="02020603050405020304" pitchFamily="18" charset="0"/>
                <a:cs typeface="Times New Roman" panose="02020603050405020304" pitchFamily="18" charset="0"/>
              </a:rPr>
              <a:t>Sexuálním zneužíváním jsou ohrožené zejména děti, které nemají potřebné znalosti o svém těle, o sexualitě a nevědí, jak se chovat v případě sexuálního obtěžování. </a:t>
            </a:r>
          </a:p>
          <a:p>
            <a:r>
              <a:rPr lang="cs-CZ" sz="2400" b="1" dirty="0">
                <a:latin typeface="Times New Roman" panose="02020603050405020304" pitchFamily="18" charset="0"/>
                <a:cs typeface="Times New Roman" panose="02020603050405020304" pitchFamily="18" charset="0"/>
              </a:rPr>
              <a:t>Rizikovou skupinu představují děti psychicky deprivované, zanedbávané a děti se sníženým intelektem nebo mentálně postižené děti</a:t>
            </a:r>
          </a:p>
        </p:txBody>
      </p:sp>
    </p:spTree>
    <p:extLst>
      <p:ext uri="{BB962C8B-B14F-4D97-AF65-F5344CB8AC3E}">
        <p14:creationId xmlns:p14="http://schemas.microsoft.com/office/powerpoint/2010/main" val="23062522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2EEF69-C9C0-475F-B7F7-9531829A1D1D}"/>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HORMONÁLNÍ ANTIKONCEPCE</a:t>
            </a:r>
          </a:p>
        </p:txBody>
      </p:sp>
      <p:sp>
        <p:nvSpPr>
          <p:cNvPr id="3" name="Zástupný symbol pro obsah 2">
            <a:extLst>
              <a:ext uri="{FF2B5EF4-FFF2-40B4-BE49-F238E27FC236}">
                <a16:creationId xmlns:a16="http://schemas.microsoft.com/office/drawing/2014/main" id="{A23C2FA4-4AE8-4FCD-A890-64F7AFCD301B}"/>
              </a:ext>
            </a:extLst>
          </p:cNvPr>
          <p:cNvSpPr>
            <a:spLocks noGrp="1"/>
          </p:cNvSpPr>
          <p:nvPr>
            <p:ph sz="quarter" idx="10"/>
          </p:nvPr>
        </p:nvSpPr>
        <p:spPr>
          <a:xfrm>
            <a:off x="386081" y="1440180"/>
            <a:ext cx="10830560" cy="3517900"/>
          </a:xfrm>
        </p:spPr>
        <p:txBody>
          <a:bodyPr>
            <a:noAutofit/>
          </a:bodyPr>
          <a:lstStyle/>
          <a:p>
            <a:r>
              <a:rPr lang="cs-CZ" sz="2400" b="1" dirty="0">
                <a:latin typeface="Times New Roman" panose="02020603050405020304" pitchFamily="18" charset="0"/>
                <a:cs typeface="Times New Roman" panose="02020603050405020304" pitchFamily="18" charset="0"/>
              </a:rPr>
              <a:t>Před předepsáním HAK je nutno důkladně odebrat rodinnou, osobní a gynekologickou anamnézu se zaměřením na TEN, anamnézu jaterního onemocnění, kouření. Následuje gynekologické vyšetření s odběrem onkologické cytologie. U </a:t>
            </a:r>
            <a:r>
              <a:rPr lang="cs-CZ" sz="2400" b="1" dirty="0" err="1">
                <a:latin typeface="Times New Roman" panose="02020603050405020304" pitchFamily="18" charset="0"/>
                <a:cs typeface="Times New Roman" panose="02020603050405020304" pitchFamily="18" charset="0"/>
              </a:rPr>
              <a:t>virginálních</a:t>
            </a:r>
            <a:r>
              <a:rPr lang="cs-CZ" sz="2400" b="1" dirty="0">
                <a:latin typeface="Times New Roman" panose="02020603050405020304" pitchFamily="18" charset="0"/>
                <a:cs typeface="Times New Roman" panose="02020603050405020304" pitchFamily="18" charset="0"/>
              </a:rPr>
              <a:t> pacientek se vyšetřuje per </a:t>
            </a:r>
            <a:r>
              <a:rPr lang="cs-CZ" sz="2400" b="1" dirty="0" err="1">
                <a:latin typeface="Times New Roman" panose="02020603050405020304" pitchFamily="18" charset="0"/>
                <a:cs typeface="Times New Roman" panose="02020603050405020304" pitchFamily="18" charset="0"/>
              </a:rPr>
              <a:t>rectum</a:t>
            </a:r>
            <a:r>
              <a:rPr lang="cs-CZ" sz="2400" b="1" dirty="0">
                <a:latin typeface="Times New Roman" panose="02020603050405020304" pitchFamily="18" charset="0"/>
                <a:cs typeface="Times New Roman" panose="02020603050405020304" pitchFamily="18" charset="0"/>
              </a:rPr>
              <a:t> a odběr cytologie se odkládá až po </a:t>
            </a:r>
            <a:r>
              <a:rPr lang="cs-CZ" sz="2400" b="1" dirty="0" err="1">
                <a:latin typeface="Times New Roman" panose="02020603050405020304" pitchFamily="18" charset="0"/>
                <a:cs typeface="Times New Roman" panose="02020603050405020304" pitchFamily="18" charset="0"/>
              </a:rPr>
              <a:t>koitarché</a:t>
            </a:r>
            <a:r>
              <a:rPr lang="cs-CZ" sz="2400" b="1" dirty="0">
                <a:latin typeface="Times New Roman" panose="02020603050405020304" pitchFamily="18" charset="0"/>
                <a:cs typeface="Times New Roman" panose="02020603050405020304" pitchFamily="18" charset="0"/>
              </a:rPr>
              <a:t>. Rutinní provedení jaterních testů není u zdravých dívek nutné, provádí se pouze při anamnéze jaterního onemocnění, standardně se měří krevní tlak. Každou budoucí uživatelku hormonální antikoncepce je třeba důkladně poučit o způsobu užívání i o možných rizicích</a:t>
            </a:r>
          </a:p>
        </p:txBody>
      </p:sp>
    </p:spTree>
    <p:extLst>
      <p:ext uri="{BB962C8B-B14F-4D97-AF65-F5344CB8AC3E}">
        <p14:creationId xmlns:p14="http://schemas.microsoft.com/office/powerpoint/2010/main" val="3101803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328BD2-E60F-4978-BE4F-925128041F5A}"/>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GYNEKOLOGICKÉ  VYŠETŘENÍ</a:t>
            </a:r>
          </a:p>
        </p:txBody>
      </p:sp>
      <p:sp>
        <p:nvSpPr>
          <p:cNvPr id="3" name="Zástupný symbol pro obsah 2">
            <a:extLst>
              <a:ext uri="{FF2B5EF4-FFF2-40B4-BE49-F238E27FC236}">
                <a16:creationId xmlns:a16="http://schemas.microsoft.com/office/drawing/2014/main" id="{B28E58FB-A483-4C3F-AD3D-F828AF7EAF3E}"/>
              </a:ext>
            </a:extLst>
          </p:cNvPr>
          <p:cNvSpPr>
            <a:spLocks noGrp="1"/>
          </p:cNvSpPr>
          <p:nvPr>
            <p:ph sz="quarter" idx="10"/>
          </p:nvPr>
        </p:nvSpPr>
        <p:spPr>
          <a:xfrm>
            <a:off x="539496" y="1435608"/>
            <a:ext cx="11540744" cy="3928872"/>
          </a:xfrm>
        </p:spPr>
        <p:txBody>
          <a:bodyPr>
            <a:noAutofit/>
          </a:bodyPr>
          <a:lstStyle/>
          <a:p>
            <a:r>
              <a:rPr lang="cs-CZ" sz="2400" b="1" dirty="0">
                <a:latin typeface="Times New Roman" panose="02020603050405020304" pitchFamily="18" charset="0"/>
                <a:cs typeface="Times New Roman" panose="02020603050405020304" pitchFamily="18" charset="0"/>
              </a:rPr>
              <a:t>Při vyšetření pohledem si lékař všímá celkového vzhledu a utváření postavy, zejména je-li podezření na endokrinní poruchu, poruchu dospívání, poruchu cyklu, nebo na pohlavní zneužití. </a:t>
            </a:r>
          </a:p>
          <a:p>
            <a:r>
              <a:rPr lang="cs-CZ" sz="2400" b="1" dirty="0">
                <a:latin typeface="Times New Roman" panose="02020603050405020304" pitchFamily="18" charset="0"/>
                <a:cs typeface="Times New Roman" panose="02020603050405020304" pitchFamily="18" charset="0"/>
              </a:rPr>
              <a:t>Musí se také posoudit vývoj sekundárních pohlavních znaků dle </a:t>
            </a:r>
            <a:r>
              <a:rPr lang="cs-CZ" sz="2400" b="1" dirty="0" err="1">
                <a:latin typeface="Times New Roman" panose="02020603050405020304" pitchFamily="18" charset="0"/>
                <a:cs typeface="Times New Roman" panose="02020603050405020304" pitchFamily="18" charset="0"/>
              </a:rPr>
              <a:t>Tannera</a:t>
            </a:r>
            <a:r>
              <a:rPr lang="cs-CZ" sz="2400" b="1" dirty="0">
                <a:latin typeface="Times New Roman" panose="02020603050405020304" pitchFamily="18" charset="0"/>
                <a:cs typeface="Times New Roman" panose="02020603050405020304" pitchFamily="18" charset="0"/>
              </a:rPr>
              <a:t>. Dále se provádí </a:t>
            </a:r>
            <a:r>
              <a:rPr lang="cs-CZ" sz="2400" b="1" dirty="0" err="1">
                <a:latin typeface="Times New Roman" panose="02020603050405020304" pitchFamily="18" charset="0"/>
                <a:cs typeface="Times New Roman" panose="02020603050405020304" pitchFamily="18" charset="0"/>
              </a:rPr>
              <a:t>aspekce</a:t>
            </a:r>
            <a:r>
              <a:rPr lang="cs-CZ" sz="2400" b="1" dirty="0">
                <a:latin typeface="Times New Roman" panose="02020603050405020304" pitchFamily="18" charset="0"/>
                <a:cs typeface="Times New Roman" panose="02020603050405020304" pitchFamily="18" charset="0"/>
              </a:rPr>
              <a:t> zevních rodidel na gynekologickém vyšetřovacím stole. </a:t>
            </a:r>
          </a:p>
          <a:p>
            <a:r>
              <a:rPr lang="cs-CZ" sz="2400" b="1" dirty="0">
                <a:latin typeface="Times New Roman" panose="02020603050405020304" pitchFamily="18" charset="0"/>
                <a:cs typeface="Times New Roman" panose="02020603050405020304" pitchFamily="18" charset="0"/>
              </a:rPr>
              <a:t>Sleduje se čistota zevních rodidel (například výskyt zbytků stolice, fluor), krvácení, případný zápach, poranění, vzhled labií, klitorisu, ústí močové trubice, hymenu, hráze a </a:t>
            </a:r>
            <a:r>
              <a:rPr lang="cs-CZ" sz="2400" b="1" dirty="0" err="1">
                <a:latin typeface="Times New Roman" panose="02020603050405020304" pitchFamily="18" charset="0"/>
                <a:cs typeface="Times New Roman" panose="02020603050405020304" pitchFamily="18" charset="0"/>
              </a:rPr>
              <a:t>anu</a:t>
            </a:r>
            <a:r>
              <a:rPr lang="cs-CZ"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84781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788862-F797-4A41-AEF7-756DD6476060}"/>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GYNEKOLOGICKÉ  VYŠETŘENÍ</a:t>
            </a:r>
            <a:endParaRPr lang="cs-CZ" dirty="0"/>
          </a:p>
        </p:txBody>
      </p:sp>
      <p:sp>
        <p:nvSpPr>
          <p:cNvPr id="3" name="Zástupný symbol pro obsah 2">
            <a:extLst>
              <a:ext uri="{FF2B5EF4-FFF2-40B4-BE49-F238E27FC236}">
                <a16:creationId xmlns:a16="http://schemas.microsoft.com/office/drawing/2014/main" id="{B1359E92-DB25-472E-BF9F-4A183A92DD70}"/>
              </a:ext>
            </a:extLst>
          </p:cNvPr>
          <p:cNvSpPr>
            <a:spLocks noGrp="1"/>
          </p:cNvSpPr>
          <p:nvPr>
            <p:ph sz="quarter" idx="10"/>
          </p:nvPr>
        </p:nvSpPr>
        <p:spPr>
          <a:xfrm>
            <a:off x="304800" y="1435608"/>
            <a:ext cx="11115040" cy="3969512"/>
          </a:xfrm>
        </p:spPr>
        <p:txBody>
          <a:bodyPr>
            <a:noAutofit/>
          </a:bodyPr>
          <a:lstStyle/>
          <a:p>
            <a:r>
              <a:rPr lang="cs-CZ" sz="2400" b="1" dirty="0">
                <a:latin typeface="Times New Roman" panose="02020603050405020304" pitchFamily="18" charset="0"/>
                <a:cs typeface="Times New Roman" panose="02020603050405020304" pitchFamily="18" charset="0"/>
              </a:rPr>
              <a:t>Dále provádíme palpaci a perkusi oblasti podbřišku. Před gynekologickým vyšetřením je nutné, aby dítě mělo vyprázdněný močový měchýř. O tomto musí včas </a:t>
            </a:r>
            <a:r>
              <a:rPr lang="cs-CZ" sz="2400" b="1" dirty="0" err="1">
                <a:latin typeface="Times New Roman" panose="02020603050405020304" pitchFamily="18" charset="0"/>
                <a:cs typeface="Times New Roman" panose="02020603050405020304" pitchFamily="18" charset="0"/>
              </a:rPr>
              <a:t>edukovat</a:t>
            </a:r>
            <a:r>
              <a:rPr lang="cs-CZ" sz="2400" b="1" dirty="0">
                <a:latin typeface="Times New Roman" panose="02020603050405020304" pitchFamily="18" charset="0"/>
                <a:cs typeface="Times New Roman" panose="02020603050405020304" pitchFamily="18" charset="0"/>
              </a:rPr>
              <a:t> matku a dítě. </a:t>
            </a:r>
          </a:p>
          <a:p>
            <a:r>
              <a:rPr lang="cs-CZ" sz="2400" b="1" dirty="0">
                <a:latin typeface="Times New Roman" panose="02020603050405020304" pitchFamily="18" charset="0"/>
                <a:cs typeface="Times New Roman" panose="02020603050405020304" pitchFamily="18" charset="0"/>
              </a:rPr>
              <a:t>Vyšetření se provádí v gynekologické poloze, postupujeme jemně, od oblasti, kterou dítě označilo jako nebolestivou, k oblasti bolestivé. Porodní asistentka spolu s matkou dítě uklidňuje, protože pláče-li dítě, napíná se břišní stěna a palpační vyšetření nelze provést.</a:t>
            </a:r>
          </a:p>
          <a:p>
            <a:r>
              <a:rPr lang="cs-CZ" sz="2400" b="1" dirty="0">
                <a:latin typeface="Times New Roman" panose="02020603050405020304" pitchFamily="18" charset="0"/>
                <a:cs typeface="Times New Roman" panose="02020603050405020304" pitchFamily="18" charset="0"/>
              </a:rPr>
              <a:t> Asistentka také dítě změří, zváží a výsledek srovná s populační normou</a:t>
            </a:r>
          </a:p>
        </p:txBody>
      </p:sp>
    </p:spTree>
    <p:extLst>
      <p:ext uri="{BB962C8B-B14F-4D97-AF65-F5344CB8AC3E}">
        <p14:creationId xmlns:p14="http://schemas.microsoft.com/office/powerpoint/2010/main" val="666109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5A725-F024-4ED5-B8D9-DE7DAB363033}"/>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Vyšetření vaginy a cervixu u dítěte</a:t>
            </a:r>
          </a:p>
        </p:txBody>
      </p:sp>
      <p:sp>
        <p:nvSpPr>
          <p:cNvPr id="3" name="Zástupný symbol pro obsah 2">
            <a:extLst>
              <a:ext uri="{FF2B5EF4-FFF2-40B4-BE49-F238E27FC236}">
                <a16:creationId xmlns:a16="http://schemas.microsoft.com/office/drawing/2014/main" id="{F6B6B028-D7F3-420A-B4D5-9D32E910DE4C}"/>
              </a:ext>
            </a:extLst>
          </p:cNvPr>
          <p:cNvSpPr>
            <a:spLocks noGrp="1"/>
          </p:cNvSpPr>
          <p:nvPr>
            <p:ph sz="quarter" idx="10"/>
          </p:nvPr>
        </p:nvSpPr>
        <p:spPr>
          <a:xfrm>
            <a:off x="539496" y="1435608"/>
            <a:ext cx="10697464" cy="4416552"/>
          </a:xfrm>
        </p:spPr>
        <p:txBody>
          <a:bodyPr>
            <a:normAutofit/>
          </a:bodyPr>
          <a:lstStyle/>
          <a:p>
            <a:r>
              <a:rPr lang="cs-CZ" sz="2400" b="1" dirty="0">
                <a:latin typeface="Times New Roman" panose="02020603050405020304" pitchFamily="18" charset="0"/>
                <a:cs typeface="Times New Roman" panose="02020603050405020304" pitchFamily="18" charset="0"/>
              </a:rPr>
              <a:t>Vyšetření pochvy a děložního hrdla se zachováním hymenu se provádí pomocí </a:t>
            </a:r>
            <a:r>
              <a:rPr lang="cs-CZ" sz="2400" b="1" dirty="0" err="1">
                <a:latin typeface="Times New Roman" panose="02020603050405020304" pitchFamily="18" charset="0"/>
                <a:cs typeface="Times New Roman" panose="02020603050405020304" pitchFamily="18" charset="0"/>
              </a:rPr>
              <a:t>vaginoskopu</a:t>
            </a:r>
            <a:r>
              <a:rPr lang="cs-CZ" sz="2400" b="1" dirty="0">
                <a:latin typeface="Times New Roman" panose="02020603050405020304" pitchFamily="18" charset="0"/>
                <a:cs typeface="Times New Roman" panose="02020603050405020304" pitchFamily="18" charset="0"/>
              </a:rPr>
              <a:t>. </a:t>
            </a:r>
          </a:p>
          <a:p>
            <a:r>
              <a:rPr lang="cs-CZ" sz="2400" b="1" dirty="0">
                <a:latin typeface="Times New Roman" panose="02020603050405020304" pitchFamily="18" charset="0"/>
                <a:cs typeface="Times New Roman" panose="02020603050405020304" pitchFamily="18" charset="0"/>
              </a:rPr>
              <a:t>Jde o endoskopickou metodu, kdy se </a:t>
            </a:r>
            <a:r>
              <a:rPr lang="cs-CZ" sz="2400" b="1" dirty="0" err="1">
                <a:latin typeface="Times New Roman" panose="02020603050405020304" pitchFamily="18" charset="0"/>
                <a:cs typeface="Times New Roman" panose="02020603050405020304" pitchFamily="18" charset="0"/>
              </a:rPr>
              <a:t>vaginoskop</a:t>
            </a:r>
            <a:r>
              <a:rPr lang="cs-CZ" sz="2400" b="1" dirty="0">
                <a:latin typeface="Times New Roman" panose="02020603050405020304" pitchFamily="18" charset="0"/>
                <a:cs typeface="Times New Roman" panose="02020603050405020304" pitchFamily="18" charset="0"/>
              </a:rPr>
              <a:t> zavádí v gynekologické poloze otvorem v hymenu. Lze jím sledovat charakter a vzhled poševní sliznice, výskyt fluoru, odběr biologického materiálu a odstranění cizích těles pomocí klíštěk. Zavádění </a:t>
            </a:r>
            <a:r>
              <a:rPr lang="cs-CZ" sz="2400" b="1" dirty="0" err="1">
                <a:latin typeface="Times New Roman" panose="02020603050405020304" pitchFamily="18" charset="0"/>
                <a:cs typeface="Times New Roman" panose="02020603050405020304" pitchFamily="18" charset="0"/>
              </a:rPr>
              <a:t>vaginoskopu</a:t>
            </a:r>
            <a:r>
              <a:rPr lang="cs-CZ" sz="2400" b="1" dirty="0">
                <a:latin typeface="Times New Roman" panose="02020603050405020304" pitchFamily="18" charset="0"/>
                <a:cs typeface="Times New Roman" panose="02020603050405020304" pitchFamily="18" charset="0"/>
              </a:rPr>
              <a:t> není bolestivé, problémem bývá strach dítěte z vyšetření a jeho neklid.</a:t>
            </a:r>
          </a:p>
        </p:txBody>
      </p:sp>
    </p:spTree>
    <p:extLst>
      <p:ext uri="{BB962C8B-B14F-4D97-AF65-F5344CB8AC3E}">
        <p14:creationId xmlns:p14="http://schemas.microsoft.com/office/powerpoint/2010/main" val="3599425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39B41E-789A-4A14-9A2D-6833F8CD236D}"/>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BIMANUÁLNÍ VYŠETŘENÍ</a:t>
            </a:r>
          </a:p>
        </p:txBody>
      </p:sp>
      <p:sp>
        <p:nvSpPr>
          <p:cNvPr id="3" name="Zástupný symbol pro obsah 2">
            <a:extLst>
              <a:ext uri="{FF2B5EF4-FFF2-40B4-BE49-F238E27FC236}">
                <a16:creationId xmlns:a16="http://schemas.microsoft.com/office/drawing/2014/main" id="{DC7D904E-AC34-415C-A2C5-A10619A24784}"/>
              </a:ext>
            </a:extLst>
          </p:cNvPr>
          <p:cNvSpPr>
            <a:spLocks noGrp="1"/>
          </p:cNvSpPr>
          <p:nvPr>
            <p:ph sz="quarter" idx="10"/>
          </p:nvPr>
        </p:nvSpPr>
        <p:spPr>
          <a:xfrm>
            <a:off x="539496" y="1435608"/>
            <a:ext cx="10738104" cy="4253992"/>
          </a:xfrm>
        </p:spPr>
        <p:txBody>
          <a:bodyPr>
            <a:normAutofit/>
          </a:bodyPr>
          <a:lstStyle/>
          <a:p>
            <a:r>
              <a:rPr lang="cs-CZ" sz="2400" b="1" dirty="0">
                <a:latin typeface="Times New Roman" panose="02020603050405020304" pitchFamily="18" charset="0"/>
                <a:cs typeface="Times New Roman" panose="02020603050405020304" pitchFamily="18" charset="0"/>
              </a:rPr>
              <a:t>Toto vyšetření se provádí pohmatem, kdy se prst (malík, ukazovák dle stáří dítěte) zasune do rekta a druhou rukou se přes stěnu břišní vyhmatává děloha a ovaria. </a:t>
            </a:r>
          </a:p>
          <a:p>
            <a:r>
              <a:rPr lang="cs-CZ" sz="2400" b="1" dirty="0">
                <a:latin typeface="Times New Roman" panose="02020603050405020304" pitchFamily="18" charset="0"/>
                <a:cs typeface="Times New Roman" panose="02020603050405020304" pitchFamily="18" charset="0"/>
              </a:rPr>
              <a:t>Tím se zjišťuje jejich uložení, velikost a bolestivost. Vyšetřuje se v gynekologické poloze a před zavedením prstu se na rukavici nanese dostatečné množství lubrikačního gelu. Před vyšetřením je opět nutná psychická příprava</a:t>
            </a:r>
          </a:p>
        </p:txBody>
      </p:sp>
    </p:spTree>
    <p:extLst>
      <p:ext uri="{BB962C8B-B14F-4D97-AF65-F5344CB8AC3E}">
        <p14:creationId xmlns:p14="http://schemas.microsoft.com/office/powerpoint/2010/main" val="3373672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6FE2B8-4454-4C32-BF1A-AF708B27C1D3}"/>
              </a:ext>
            </a:extLst>
          </p:cNvPr>
          <p:cNvSpPr>
            <a:spLocks noGrp="1"/>
          </p:cNvSpPr>
          <p:nvPr>
            <p:ph type="title"/>
          </p:nvPr>
        </p:nvSpPr>
        <p:spPr/>
        <p:txBody>
          <a:bodyPr/>
          <a:lstStyle/>
          <a:p>
            <a:r>
              <a:rPr lang="cs-CZ" b="1" dirty="0">
                <a:solidFill>
                  <a:srgbClr val="C00000"/>
                </a:solidFill>
                <a:latin typeface="Times New Roman" panose="02020603050405020304" pitchFamily="18" charset="0"/>
                <a:cs typeface="Times New Roman" panose="02020603050405020304" pitchFamily="18" charset="0"/>
              </a:rPr>
              <a:t>ULTRAZVUKOVÉ VYŠETŘENÍ</a:t>
            </a:r>
          </a:p>
        </p:txBody>
      </p:sp>
      <p:sp>
        <p:nvSpPr>
          <p:cNvPr id="3" name="Zástupný symbol pro obsah 2">
            <a:extLst>
              <a:ext uri="{FF2B5EF4-FFF2-40B4-BE49-F238E27FC236}">
                <a16:creationId xmlns:a16="http://schemas.microsoft.com/office/drawing/2014/main" id="{B8F6250B-E19B-43C6-BC71-6E484EA0B3AC}"/>
              </a:ext>
            </a:extLst>
          </p:cNvPr>
          <p:cNvSpPr>
            <a:spLocks noGrp="1"/>
          </p:cNvSpPr>
          <p:nvPr>
            <p:ph sz="quarter" idx="10"/>
          </p:nvPr>
        </p:nvSpPr>
        <p:spPr>
          <a:xfrm>
            <a:off x="539496" y="1435608"/>
            <a:ext cx="11063224" cy="3918712"/>
          </a:xfrm>
        </p:spPr>
        <p:txBody>
          <a:bodyPr>
            <a:normAutofit/>
          </a:bodyPr>
          <a:lstStyle/>
          <a:p>
            <a:r>
              <a:rPr lang="cs-CZ" sz="2400" b="1" dirty="0">
                <a:latin typeface="Times New Roman" panose="02020603050405020304" pitchFamily="18" charset="0"/>
                <a:cs typeface="Times New Roman" panose="02020603050405020304" pitchFamily="18" charset="0"/>
              </a:rPr>
              <a:t>U dětí se provádí nejčastěji pomocí abdominální sondy a vyšetření je tedy nebolestivé. Také lze vyšetřovat </a:t>
            </a:r>
            <a:r>
              <a:rPr lang="cs-CZ" sz="2400" b="1" dirty="0" err="1">
                <a:latin typeface="Times New Roman" panose="02020603050405020304" pitchFamily="18" charset="0"/>
                <a:cs typeface="Times New Roman" panose="02020603050405020304" pitchFamily="18" charset="0"/>
              </a:rPr>
              <a:t>transperineálně</a:t>
            </a:r>
            <a:r>
              <a:rPr lang="cs-CZ" sz="2400" b="1" dirty="0">
                <a:latin typeface="Times New Roman" panose="02020603050405020304" pitchFamily="18" charset="0"/>
                <a:cs typeface="Times New Roman" panose="02020603050405020304" pitchFamily="18" charset="0"/>
              </a:rPr>
              <a:t> nebo </a:t>
            </a:r>
            <a:r>
              <a:rPr lang="cs-CZ" sz="2400" b="1" dirty="0" err="1">
                <a:latin typeface="Times New Roman" panose="02020603050405020304" pitchFamily="18" charset="0"/>
                <a:cs typeface="Times New Roman" panose="02020603050405020304" pitchFamily="18" charset="0"/>
              </a:rPr>
              <a:t>intraanálně</a:t>
            </a:r>
            <a:r>
              <a:rPr lang="cs-CZ" sz="2400" b="1" dirty="0">
                <a:latin typeface="Times New Roman" panose="02020603050405020304" pitchFamily="18" charset="0"/>
                <a:cs typeface="Times New Roman" panose="02020603050405020304" pitchFamily="18" charset="0"/>
              </a:rPr>
              <a:t>. </a:t>
            </a:r>
          </a:p>
          <a:p>
            <a:r>
              <a:rPr lang="cs-CZ" sz="2400" b="1" dirty="0">
                <a:latin typeface="Times New Roman" panose="02020603050405020304" pitchFamily="18" charset="0"/>
                <a:cs typeface="Times New Roman" panose="02020603050405020304" pitchFamily="18" charset="0"/>
              </a:rPr>
              <a:t>Ve výjimečných situacích lze provést také </a:t>
            </a:r>
            <a:r>
              <a:rPr lang="cs-CZ" sz="2400" b="1" dirty="0" err="1">
                <a:latin typeface="Times New Roman" panose="02020603050405020304" pitchFamily="18" charset="0"/>
                <a:cs typeface="Times New Roman" panose="02020603050405020304" pitchFamily="18" charset="0"/>
              </a:rPr>
              <a:t>transrektálně</a:t>
            </a:r>
            <a:r>
              <a:rPr lang="cs-CZ" sz="2400" b="1" dirty="0">
                <a:latin typeface="Times New Roman" panose="02020603050405020304" pitchFamily="18" charset="0"/>
                <a:cs typeface="Times New Roman" panose="02020603050405020304" pitchFamily="18" charset="0"/>
              </a:rPr>
              <a:t>. To je ale pro dítě velice nepříjemné a je doporučováno jen v opravdu nejnutnějších případech. Ultrazvukem se dají odhalit různé vrozené vývojové vady dělohy, velikost endometria a vzhled ovarií. </a:t>
            </a:r>
          </a:p>
        </p:txBody>
      </p:sp>
    </p:spTree>
    <p:extLst>
      <p:ext uri="{BB962C8B-B14F-4D97-AF65-F5344CB8AC3E}">
        <p14:creationId xmlns:p14="http://schemas.microsoft.com/office/powerpoint/2010/main" val="161033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9AE3C-19D4-469C-8D2B-CCA023F7055F}"/>
              </a:ext>
            </a:extLst>
          </p:cNvPr>
          <p:cNvSpPr>
            <a:spLocks noGrp="1"/>
          </p:cNvSpPr>
          <p:nvPr>
            <p:ph type="title"/>
          </p:nvPr>
        </p:nvSpPr>
        <p:spPr>
          <a:xfrm>
            <a:off x="521207" y="448056"/>
            <a:ext cx="10207753" cy="640080"/>
          </a:xfrm>
        </p:spPr>
        <p:txBody>
          <a:bodyPr>
            <a:normAutofit/>
          </a:bodyPr>
          <a:lstStyle/>
          <a:p>
            <a:r>
              <a:rPr lang="pl-PL" b="1" cap="all" dirty="0">
                <a:solidFill>
                  <a:srgbClr val="C00000"/>
                </a:solidFill>
                <a:latin typeface="Times New Roman" panose="02020603050405020304" pitchFamily="18" charset="0"/>
                <a:cs typeface="Times New Roman" panose="02020603050405020304" pitchFamily="18" charset="0"/>
              </a:rPr>
              <a:t>Odběry biologického materiálu z vaginy u dětÍ</a:t>
            </a:r>
            <a:endParaRPr lang="cs-CZ" b="1" cap="all" dirty="0">
              <a:solidFill>
                <a:srgbClr val="C00000"/>
              </a:solidFill>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2A00C0DF-FA5D-4224-9E66-AAFA25CB21F5}"/>
              </a:ext>
            </a:extLst>
          </p:cNvPr>
          <p:cNvSpPr>
            <a:spLocks noGrp="1"/>
          </p:cNvSpPr>
          <p:nvPr>
            <p:ph sz="quarter" idx="10"/>
          </p:nvPr>
        </p:nvSpPr>
        <p:spPr>
          <a:xfrm>
            <a:off x="539496" y="1435608"/>
            <a:ext cx="10748264" cy="3837432"/>
          </a:xfrm>
        </p:spPr>
        <p:txBody>
          <a:bodyPr>
            <a:normAutofit lnSpcReduction="10000"/>
          </a:bodyPr>
          <a:lstStyle/>
          <a:p>
            <a:r>
              <a:rPr lang="cs-CZ" sz="2400" b="1" dirty="0">
                <a:latin typeface="Times New Roman" panose="02020603050405020304" pitchFamily="18" charset="0"/>
                <a:cs typeface="Times New Roman" panose="02020603050405020304" pitchFamily="18" charset="0"/>
              </a:rPr>
              <a:t>Lze provádět odběry na vyšetření mikroskopické, kultivační a hormonálně cytologické. </a:t>
            </a:r>
          </a:p>
          <a:p>
            <a:r>
              <a:rPr lang="cs-CZ" sz="2400" b="1" dirty="0">
                <a:latin typeface="Times New Roman" panose="02020603050405020304" pitchFamily="18" charset="0"/>
                <a:cs typeface="Times New Roman" panose="02020603050405020304" pitchFamily="18" charset="0"/>
              </a:rPr>
              <a:t>Zejména pro mikrobiologické vyšetření je vhodné použití </a:t>
            </a:r>
            <a:r>
              <a:rPr lang="cs-CZ" sz="2400" b="1" dirty="0" err="1">
                <a:latin typeface="Times New Roman" panose="02020603050405020304" pitchFamily="18" charset="0"/>
                <a:cs typeface="Times New Roman" panose="02020603050405020304" pitchFamily="18" charset="0"/>
              </a:rPr>
              <a:t>vaginoskopu</a:t>
            </a:r>
            <a:r>
              <a:rPr lang="cs-CZ" sz="2400" b="1" dirty="0">
                <a:latin typeface="Times New Roman" panose="02020603050405020304" pitchFamily="18" charset="0"/>
                <a:cs typeface="Times New Roman" panose="02020603050405020304" pitchFamily="18" charset="0"/>
              </a:rPr>
              <a:t>, protože se odběrová štětička nekontaminuje o zevní rodidla. </a:t>
            </a:r>
          </a:p>
          <a:p>
            <a:r>
              <a:rPr lang="cs-CZ" sz="2400" b="1" dirty="0">
                <a:latin typeface="Times New Roman" panose="02020603050405020304" pitchFamily="18" charset="0"/>
                <a:cs typeface="Times New Roman" panose="02020603050405020304" pitchFamily="18" charset="0"/>
              </a:rPr>
              <a:t>Dalším důvodem je, že odběr materiálu suchou štětičkou může být pro dítě více nepříjemný než se zavedeným </a:t>
            </a:r>
            <a:r>
              <a:rPr lang="cs-CZ" sz="2400" b="1" dirty="0" err="1">
                <a:latin typeface="Times New Roman" panose="02020603050405020304" pitchFamily="18" charset="0"/>
                <a:cs typeface="Times New Roman" panose="02020603050405020304" pitchFamily="18" charset="0"/>
              </a:rPr>
              <a:t>vaginoskopem</a:t>
            </a:r>
            <a:r>
              <a:rPr lang="cs-CZ"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93531174"/>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6715134_TF10001108.potx" id="{C35F251E-EEAC-4D19-A90E-DC8D8D8C85E9}" vid="{E96B0749-4422-4691-81FD-57B51D286C0F}"/>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http://schemas.microsoft.com/office/infopath/2007/PartnerControls"/>
    <ds:schemaRef ds:uri="http://schemas.microsoft.com/office/2006/documentManagement/types"/>
    <ds:schemaRef ds:uri="http://purl.org/dc/elements/1.1/"/>
    <ds:schemaRef ds:uri="http://purl.org/dc/dcmitype/"/>
    <ds:schemaRef ds:uri="http://schemas.openxmlformats.org/package/2006/metadata/core-properties"/>
    <ds:schemaRef ds:uri="http://purl.org/dc/terms/"/>
    <ds:schemaRef ds:uri="16c05727-aa75-4e4a-9b5f-8a80a1165891"/>
    <ds:schemaRef ds:uri="71af3243-3dd4-4a8d-8c0d-dd76da1f02a5"/>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Vítá vás PowerPoint 2016</Template>
  <TotalTime>0</TotalTime>
  <Words>2559</Words>
  <Application>Microsoft Office PowerPoint</Application>
  <PresentationFormat>Širokoúhlá obrazovka</PresentationFormat>
  <Paragraphs>126</Paragraphs>
  <Slides>34</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34</vt:i4>
      </vt:variant>
    </vt:vector>
  </HeadingPairs>
  <TitlesOfParts>
    <vt:vector size="41" baseType="lpstr">
      <vt:lpstr>Arial</vt:lpstr>
      <vt:lpstr>Calibri</vt:lpstr>
      <vt:lpstr>Segoe UI</vt:lpstr>
      <vt:lpstr>Segoe UI Light</vt:lpstr>
      <vt:lpstr>Times </vt:lpstr>
      <vt:lpstr>Times New Roman</vt:lpstr>
      <vt:lpstr>WelcomeDoc</vt:lpstr>
      <vt:lpstr>DĚTSKÁ GYNEKOLOGIE</vt:lpstr>
      <vt:lpstr>DĚTSKÁ  GYNEKOLOGIE</vt:lpstr>
      <vt:lpstr>GYNEKOLGICKÉ VYŠETŘENÍ DÍTĚTE</vt:lpstr>
      <vt:lpstr>GYNEKOLOGICKÉ  VYŠETŘENÍ</vt:lpstr>
      <vt:lpstr>GYNEKOLOGICKÉ  VYŠETŘENÍ</vt:lpstr>
      <vt:lpstr>Vyšetření vaginy a cervixu u dítěte</vt:lpstr>
      <vt:lpstr>BIMANUÁLNÍ VYŠETŘENÍ</vt:lpstr>
      <vt:lpstr>ULTRAZVUKOVÉ VYŠETŘENÍ</vt:lpstr>
      <vt:lpstr>Odběry biologického materiálu z vaginy u dětÍ</vt:lpstr>
      <vt:lpstr>VROZENÉ VÝVOJOVÉ VADY</vt:lpstr>
      <vt:lpstr>Vady při normálním ženském karyotypu 46,XX</vt:lpstr>
      <vt:lpstr>Vady s patologickým karyotypem, nejčastěji 45,X, tedy Turnerův syndrom</vt:lpstr>
      <vt:lpstr>Pravý hermafroditismus</vt:lpstr>
      <vt:lpstr>Pseudohermafroditismus</vt:lpstr>
      <vt:lpstr>Aplazie dělohy a pochvy </vt:lpstr>
      <vt:lpstr>POHLAVNÍ  DOSPÍVÁNÍ</vt:lpstr>
      <vt:lpstr>POHLAVNÍ  DOSPÍVÁNÍ</vt:lpstr>
      <vt:lpstr>POHLAVNÍ  DOSPÍVÁNÍ</vt:lpstr>
      <vt:lpstr>PUBERTA</vt:lpstr>
      <vt:lpstr>Synechia vulvae infantum </vt:lpstr>
      <vt:lpstr>GYNEKOLOGICKÉ  ZÁNĚTY U DĚTÍ</vt:lpstr>
      <vt:lpstr>GYNEKOLOGICKÉ  ZÁNĚTY U DĚTÍ</vt:lpstr>
      <vt:lpstr>NÁDORY RODIDEL</vt:lpstr>
      <vt:lpstr>NÁDORY RODIDEL</vt:lpstr>
      <vt:lpstr>NÁDORY RODIDEL</vt:lpstr>
      <vt:lpstr>NÁDORY RODIDEL</vt:lpstr>
      <vt:lpstr>NÁDORY RODIDEL</vt:lpstr>
      <vt:lpstr>CIZÍ TĚLESO V POCHVĚ</vt:lpstr>
      <vt:lpstr>ÚRAZY GENITÁLU</vt:lpstr>
      <vt:lpstr>ÚRAZY GENITÁLU</vt:lpstr>
      <vt:lpstr>ÚRAZY GENITÁLU</vt:lpstr>
      <vt:lpstr>Pohlavní zneužívání a znásilnění</vt:lpstr>
      <vt:lpstr>Pohlavní zneužívání a znásilnění</vt:lpstr>
      <vt:lpstr>HORMONÁLNÍ ANTIKONCEPCE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2022-11-09T18:23:31Z</dcterms:created>
  <dcterms:modified xsi:type="dcterms:W3CDTF">2022-11-10T06:26:12Z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