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  <p:sldMasterId id="2147483660" r:id="rId5"/>
  </p:sldMasterIdLst>
  <p:notesMasterIdLst>
    <p:notesMasterId r:id="rId22"/>
  </p:notesMasterIdLst>
  <p:sldIdLst>
    <p:sldId id="262" r:id="rId6"/>
    <p:sldId id="263" r:id="rId7"/>
    <p:sldId id="346" r:id="rId8"/>
    <p:sldId id="294" r:id="rId9"/>
    <p:sldId id="296" r:id="rId10"/>
    <p:sldId id="295" r:id="rId11"/>
    <p:sldId id="347" r:id="rId12"/>
    <p:sldId id="297" r:id="rId13"/>
    <p:sldId id="299" r:id="rId14"/>
    <p:sldId id="348" r:id="rId15"/>
    <p:sldId id="350" r:id="rId16"/>
    <p:sldId id="349" r:id="rId17"/>
    <p:sldId id="291" r:id="rId18"/>
    <p:sldId id="292" r:id="rId19"/>
    <p:sldId id="293" r:id="rId20"/>
    <p:sldId id="279" r:id="rId21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8F528C80-25E6-46C8-AC53-FB4E402EE3CE}">
          <p14:sldIdLst>
            <p14:sldId id="262"/>
          </p14:sldIdLst>
        </p14:section>
        <p14:section name="Oddíl bez názvu" id="{6E8686C1-A39E-4428-A167-9C6E439DD9D9}">
          <p14:sldIdLst>
            <p14:sldId id="263"/>
            <p14:sldId id="346"/>
            <p14:sldId id="294"/>
            <p14:sldId id="296"/>
            <p14:sldId id="295"/>
            <p14:sldId id="347"/>
            <p14:sldId id="297"/>
            <p14:sldId id="299"/>
            <p14:sldId id="348"/>
            <p14:sldId id="350"/>
            <p14:sldId id="349"/>
            <p14:sldId id="291"/>
            <p14:sldId id="292"/>
            <p14:sldId id="293"/>
            <p14:sldId id="27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vetta Vrublová" initials="YV" lastIdx="0" clrIdx="0">
    <p:extLst>
      <p:ext uri="{19B8F6BF-5375-455C-9EA6-DF929625EA0E}">
        <p15:presenceInfo xmlns:p15="http://schemas.microsoft.com/office/powerpoint/2012/main" userId="S-1-5-21-2942044169-2249460406-2801671906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9F1DE9-1581-4716-AAC3-E5BD8B83EB14}" v="55" dt="2020-07-28T16:17:33.21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54" d="100"/>
          <a:sy n="54" d="100"/>
        </p:scale>
        <p:origin x="328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commentAuthors" Target="commentAuthors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FF5F9E-EDBE-4538-8CDF-CAD163B072C7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52B493-4B41-4EA1-A8A6-E4D478DF67F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904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5829F50-7ED2-4F5C-9C89-97EC7199B61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645F893-0AA4-4A14-A4F1-A674BC514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A8F76157-97D2-4A9D-B757-5DDF75784B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AC25CD4C-18DE-4E48-8CBB-6E6AB18574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D1AFC9C0-9C94-4C4F-8827-1CEEAD7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00195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D37DF29-BEA5-49D9-8022-732212CE2E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0BB92669-2C0F-40E0-82B5-169F48284FF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39EF16A6-179C-4CC0-B872-7CCE8F8B6F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CB5C89A-86C4-47E7-86BB-475D1D219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48D9217-33AF-4181-B5FD-8A0349954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882074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69C7C2B7-4E53-4E8E-A5A0-18A4FB0BC1F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4FF98D16-6896-4ED6-A2FB-E0070442703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E2CDB75-80BD-4338-95DC-5FD65B3A64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5D36148-84AF-4B28-9286-CF84FD4FEA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65E974D4-4C4A-4352-BF4E-E95A14C0E6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479771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37821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863302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5191245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22050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500094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3411314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35041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0700995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0AD462-FCD7-4432-8908-474A1991C0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39FA506-E846-4A05-82B8-276508A397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D77032D-5C9E-4501-A466-8F4975A85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71285F5E-2943-4127-87E0-83E5C0294C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2C98696-9500-4644-8382-27AB9FA17A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476620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2480454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08261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cs-CZ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7958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2DAA5FC-60DA-4D1B-8FB8-701029BB2E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9559A429-68A0-4EC8-A68E-5101A797E5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7E54D00F-C328-4C18-8AD1-3332B3F525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A196EAB-724F-4163-AE18-16F847123F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F80C3C74-E256-49C4-8403-38C29B4339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55115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ABFEBFF-97EA-4BA8-AA78-1A65231B04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9C8B9858-16EC-41C0-B99E-BAC1E0F68D7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1546F93-757C-4A5F-BFA9-267269349C5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73CEBF69-3F59-41F2-8C87-4669AB98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3D1061C5-0C31-4462-A06D-E8F7F13ACD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5E75A3E-A873-47D7-BF14-1D255A6FB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887208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786115F-A90C-47EA-9B46-C32B2F7CAE1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3F8F37F5-0A3B-4CE5-8723-36DC48314F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929338CD-15E4-4525-A9E7-B65E7501C24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CB4D3BE4-A9CB-46E7-BC74-0D9D52AE3F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Zástupný obsah 5">
            <a:extLst>
              <a:ext uri="{FF2B5EF4-FFF2-40B4-BE49-F238E27FC236}">
                <a16:creationId xmlns:a16="http://schemas.microsoft.com/office/drawing/2014/main" id="{A7E0406C-C7CA-4090-9ED5-6E5B73F668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55FA607D-0388-44BB-9C08-163DB09668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F6A93DB0-CF96-4466-ACD4-5588B8D436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A11D7395-5A7D-4ED3-82E0-1F8FFC0404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04182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2D66A69-339A-4DDD-AE11-BF9FEECD1D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8359AE74-3D48-43D9-8806-EDDA8CD899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A79F39B7-19AA-4849-85B5-9FE2CE6DF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08CE5189-DCFE-462C-B46C-731B1AC791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992723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4D0D004A-8832-48AE-81AB-DBAAFC9379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079B0C14-E5E8-4B22-9D17-ED278C0090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05847D63-B091-4889-9EEA-7E2547F938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40715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927A680-B4BD-4182-A2A9-5ECEF3EE5C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3CE82C4-C993-4EE0-889A-A6B4A7FDF3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6CBEDD0E-A6DB-4D53-9581-C34E624A71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0E15089-069E-4C8C-9E2D-732A702774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556F8CDF-1520-41DF-8396-9D63AFF4BB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CE6F2517-2447-4924-AF80-468D2F110A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59485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D967F66-1E60-4CA5-A2F2-5643E78906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FAAF4415-69E9-4F16-AAEC-3BCFA9A5E8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text 3">
            <a:extLst>
              <a:ext uri="{FF2B5EF4-FFF2-40B4-BE49-F238E27FC236}">
                <a16:creationId xmlns:a16="http://schemas.microsoft.com/office/drawing/2014/main" id="{4C484FA3-A08D-43CB-B6EF-4EEE9810ADF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B71CE8-AB32-4A3F-A92D-806ED2D632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D6CD16E1-FF5E-44E5-8422-6E2ED86961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AEBC466-4215-46A3-8D6C-5C75948955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97223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A9958EC0-D306-4B95-83A3-2F9EA309B2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83BD37A7-0101-4B25-AB29-AE3EB7BF3D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6331329C-B1E3-481F-A8C1-41A6D4AB68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AF5B8D-2B12-4C6F-8C22-D201E90FF82E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589E9A87-F44E-4650-AD79-40880D6009E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D83AA30-152E-4EF6-922B-4F7CFD3957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42454F-9BB4-4D22-B0FF-110005210C0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50073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sz="180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sz="180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80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5761A578-6C3F-4B89-8D62-215AD800C6A5}" type="datetimeFigureOut">
              <a:rPr lang="cs-CZ" smtClean="0"/>
              <a:t>15.02.2021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0B770AE5-808F-4FAA-A69D-56CE20AA2CB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120464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11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3A4813E-51ED-4012-8D78-821F6D57A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739505"/>
            <a:ext cx="9144000" cy="1366202"/>
          </a:xfrm>
        </p:spPr>
        <p:txBody>
          <a:bodyPr>
            <a:normAutofit/>
          </a:bodyPr>
          <a:lstStyle/>
          <a:p>
            <a:r>
              <a:rPr lang="cs-CZ" sz="4000" b="1" dirty="0">
                <a:solidFill>
                  <a:srgbClr val="FF0000"/>
                </a:solidFill>
              </a:rPr>
              <a:t>PREVENTIVNÍ PROHLÍDKY V GYNEKOLOGII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AA11FA9A-F513-4EE6-B798-6DC506ADAA2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790758"/>
            <a:ext cx="9144000" cy="1655762"/>
          </a:xfrm>
        </p:spPr>
        <p:txBody>
          <a:bodyPr/>
          <a:lstStyle/>
          <a:p>
            <a:r>
              <a:rPr lang="cs-CZ" dirty="0"/>
              <a:t>CZ.02.2.69/0.0/0.0/16_015/0002400</a:t>
            </a:r>
            <a:endParaRPr lang="cs-CZ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cs-CZ" dirty="0"/>
              <a:t>ROZVOJ VZDĚLÁVÁNÍ NA SLEZSKÉ UNIVERZITĚ V OPAVĚ</a:t>
            </a:r>
          </a:p>
        </p:txBody>
      </p:sp>
      <p:pic>
        <p:nvPicPr>
          <p:cNvPr id="4" name="Obrázek 3" descr="Logolink_OP_VVV_hor_barva_cz">
            <a:extLst>
              <a:ext uri="{FF2B5EF4-FFF2-40B4-BE49-F238E27FC236}">
                <a16:creationId xmlns:a16="http://schemas.microsoft.com/office/drawing/2014/main" id="{D3ECA9CD-610B-49AA-97ED-30168794AFFE}"/>
              </a:ext>
            </a:extLst>
          </p:cNvPr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22400" y="294640"/>
            <a:ext cx="9702800" cy="23012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89844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F962C0A-32BC-4773-B759-C647531347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9445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ULTRAZVUKOVÉ VYŠETŘENÍ</a:t>
            </a:r>
          </a:p>
        </p:txBody>
      </p:sp>
      <p:pic>
        <p:nvPicPr>
          <p:cNvPr id="6146" name="Picture 2" descr="Image result for obrázek ulrazvuk dělohy">
            <a:extLst>
              <a:ext uri="{FF2B5EF4-FFF2-40B4-BE49-F238E27FC236}">
                <a16:creationId xmlns:a16="http://schemas.microsoft.com/office/drawing/2014/main" id="{BD5F7303-459C-4F59-BF0F-27069AC024F4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52544" y="3904774"/>
            <a:ext cx="3484135" cy="1695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ovéPole 3">
            <a:extLst>
              <a:ext uri="{FF2B5EF4-FFF2-40B4-BE49-F238E27FC236}">
                <a16:creationId xmlns:a16="http://schemas.microsoft.com/office/drawing/2014/main" id="{CEED8101-C9CC-4979-BE48-11A4F7CD0D1D}"/>
              </a:ext>
            </a:extLst>
          </p:cNvPr>
          <p:cNvSpPr txBox="1"/>
          <p:nvPr/>
        </p:nvSpPr>
        <p:spPr>
          <a:xfrm>
            <a:off x="838200" y="2636520"/>
            <a:ext cx="101803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Vaginální sonda</a:t>
            </a:r>
          </a:p>
          <a:p>
            <a:r>
              <a:rPr lang="cs-CZ" sz="3200" b="1" dirty="0"/>
              <a:t>Vyšetření dělohy, vaječníků, </a:t>
            </a:r>
            <a:r>
              <a:rPr lang="cs-CZ" sz="3200" b="1" dirty="0" err="1"/>
              <a:t>Douglasův</a:t>
            </a:r>
            <a:r>
              <a:rPr lang="cs-CZ" sz="3200" b="1" dirty="0"/>
              <a:t> prostor  </a:t>
            </a:r>
          </a:p>
        </p:txBody>
      </p:sp>
      <p:pic>
        <p:nvPicPr>
          <p:cNvPr id="6148" name="Picture 4" descr="Image result for vaginální  ulrazvuk">
            <a:extLst>
              <a:ext uri="{FF2B5EF4-FFF2-40B4-BE49-F238E27FC236}">
                <a16:creationId xmlns:a16="http://schemas.microsoft.com/office/drawing/2014/main" id="{0845DA18-2BA3-4014-9FCC-0C966BFA66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50080" y="4404360"/>
            <a:ext cx="3602465" cy="21031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50" name="Picture 6" descr="Image result for Daglesův prostor">
            <a:extLst>
              <a:ext uri="{FF2B5EF4-FFF2-40B4-BE49-F238E27FC236}">
                <a16:creationId xmlns:a16="http://schemas.microsoft.com/office/drawing/2014/main" id="{5721A900-0445-495F-B76C-9D1C0C55EEA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322" y="3904774"/>
            <a:ext cx="3794758" cy="26027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921263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19B42DF-C65C-45AD-85B8-C95CF8D566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HORMONÁLNÍ A GENETICKÉ VYŠETŘENÍ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A5F9E2B-7746-4E91-968F-7DD39F5F2EE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2481" y="2170664"/>
            <a:ext cx="9635266" cy="4184416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Hormony, na nichž závisí menstruační cyklus:</a:t>
            </a:r>
          </a:p>
          <a:p>
            <a:pPr>
              <a:buFontTx/>
              <a:buChar char="-"/>
            </a:pPr>
            <a:r>
              <a:rPr lang="cs-CZ" sz="3200" b="1" dirty="0"/>
              <a:t>­­folikulostimulační hormon,</a:t>
            </a:r>
          </a:p>
          <a:p>
            <a:pPr>
              <a:buFontTx/>
              <a:buChar char="-"/>
            </a:pPr>
            <a:r>
              <a:rPr lang="cs-CZ" sz="3200" b="1" dirty="0"/>
              <a:t>luteinizační hormon, </a:t>
            </a:r>
          </a:p>
          <a:p>
            <a:pPr>
              <a:buFontTx/>
              <a:buChar char="-"/>
            </a:pPr>
            <a:r>
              <a:rPr lang="cs-CZ" sz="3200" b="1" dirty="0"/>
              <a:t>gonadotropin </a:t>
            </a:r>
          </a:p>
          <a:p>
            <a:pPr>
              <a:buFontTx/>
              <a:buChar char="-"/>
            </a:pPr>
            <a:r>
              <a:rPr lang="cs-CZ" sz="3200" b="1" dirty="0"/>
              <a:t>estrogen a progesteron. </a:t>
            </a:r>
          </a:p>
          <a:p>
            <a:pPr marL="68580" indent="0">
              <a:buNone/>
            </a:pPr>
            <a:r>
              <a:rPr lang="cs-CZ" sz="3200" b="1" dirty="0">
                <a:solidFill>
                  <a:srgbClr val="FF0000"/>
                </a:solidFill>
              </a:rPr>
              <a:t>Genetické vyšetření </a:t>
            </a:r>
            <a:r>
              <a:rPr lang="cs-CZ" sz="3200" b="1" dirty="0"/>
              <a:t>– BRCA 1, BRCA 2</a:t>
            </a:r>
          </a:p>
        </p:txBody>
      </p:sp>
    </p:spTree>
    <p:extLst>
      <p:ext uri="{BB962C8B-B14F-4D97-AF65-F5344CB8AC3E}">
        <p14:creationId xmlns:p14="http://schemas.microsoft.com/office/powerpoint/2010/main" val="16009940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4379C-BE51-40CE-9832-9042893AD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VYŠETŘENÍ  PRSŮ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4E17C68B-959B-428A-A2D8-86C5E99BAEA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Tx/>
              <a:buChar char="-"/>
            </a:pPr>
            <a:r>
              <a:rPr lang="cs-CZ" sz="3200" b="1" dirty="0"/>
              <a:t>Sledování  samovyšetření</a:t>
            </a:r>
          </a:p>
          <a:p>
            <a:pPr>
              <a:buFontTx/>
              <a:buChar char="-"/>
            </a:pPr>
            <a:r>
              <a:rPr lang="cs-CZ" sz="3200" b="1" dirty="0"/>
              <a:t>Mamografické vyšetření</a:t>
            </a:r>
          </a:p>
          <a:p>
            <a:pPr>
              <a:buFontTx/>
              <a:buChar char="-"/>
            </a:pPr>
            <a:r>
              <a:rPr lang="cs-CZ" sz="3200" b="1" dirty="0"/>
              <a:t>Sonografické vyšetření</a:t>
            </a:r>
          </a:p>
        </p:txBody>
      </p:sp>
    </p:spTree>
    <p:extLst>
      <p:ext uri="{BB962C8B-B14F-4D97-AF65-F5344CB8AC3E}">
        <p14:creationId xmlns:p14="http://schemas.microsoft.com/office/powerpoint/2010/main" val="128483462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2C37AF-E436-4A23-AF6E-E3CA9EA140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>
              <a:defRPr/>
            </a:pPr>
            <a:r>
              <a:rPr lang="cs-CZ" b="1" dirty="0"/>
              <a:t>DĚTSKÁ GYNEKOLOGIE-VYŠETŘENÍ</a:t>
            </a:r>
          </a:p>
        </p:txBody>
      </p:sp>
      <p:sp>
        <p:nvSpPr>
          <p:cNvPr id="37891" name="Zástupný symbol pro obsah 2">
            <a:extLst>
              <a:ext uri="{FF2B5EF4-FFF2-40B4-BE49-F238E27FC236}">
                <a16:creationId xmlns:a16="http://schemas.microsoft.com/office/drawing/2014/main" id="{EE27AE98-9569-4062-8F3B-741B665DE2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/>
              <a:t>Výška, váha</a:t>
            </a:r>
          </a:p>
          <a:p>
            <a:pPr eaLnBrk="1" hangingPunct="1"/>
            <a:r>
              <a:rPr lang="cs-CZ" altLang="cs-CZ" sz="3200" b="1" dirty="0"/>
              <a:t>Sekundární pohlavní znaky</a:t>
            </a:r>
          </a:p>
          <a:p>
            <a:pPr eaLnBrk="1" hangingPunct="1"/>
            <a:r>
              <a:rPr lang="cs-CZ" altLang="cs-CZ" sz="3200" b="1" dirty="0"/>
              <a:t>Zevní rodidla, </a:t>
            </a:r>
            <a:r>
              <a:rPr lang="cs-CZ" altLang="cs-CZ" sz="3200" b="1" dirty="0" err="1"/>
              <a:t>estrogenizace</a:t>
            </a:r>
            <a:r>
              <a:rPr lang="cs-CZ" altLang="cs-CZ" sz="3200" b="1" dirty="0"/>
              <a:t>, řitní otvor</a:t>
            </a:r>
          </a:p>
          <a:p>
            <a:pPr eaLnBrk="1" hangingPunct="1"/>
            <a:r>
              <a:rPr lang="cs-CZ" altLang="cs-CZ" sz="3200" b="1" dirty="0" err="1"/>
              <a:t>Bimanuální</a:t>
            </a:r>
            <a:r>
              <a:rPr lang="cs-CZ" altLang="cs-CZ" sz="3200" b="1" dirty="0"/>
              <a:t> vyšetření </a:t>
            </a:r>
            <a:r>
              <a:rPr lang="cs-CZ" altLang="cs-CZ" sz="3200" b="1" dirty="0" err="1"/>
              <a:t>rektoabdominálně</a:t>
            </a:r>
            <a:endParaRPr lang="cs-CZ" altLang="cs-CZ" sz="3200" b="1" dirty="0"/>
          </a:p>
          <a:p>
            <a:pPr eaLnBrk="1" hangingPunct="1"/>
            <a:r>
              <a:rPr lang="cs-CZ" altLang="cs-CZ" sz="3200" b="1" dirty="0"/>
              <a:t>Ne zrcadly, </a:t>
            </a:r>
            <a:r>
              <a:rPr lang="cs-CZ" altLang="cs-CZ" sz="3200" b="1" dirty="0" err="1"/>
              <a:t>vaginoskopie</a:t>
            </a:r>
            <a:r>
              <a:rPr lang="cs-CZ" altLang="cs-CZ" sz="3200" b="1" dirty="0"/>
              <a:t>-MOP, kultivace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BC3A527C-446A-4E2F-9BE7-4B9E2C628D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23006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DĚTSKÁ GYNEKOLOGIE-ONEMOCNĚNÍ</a:t>
            </a:r>
          </a:p>
        </p:txBody>
      </p:sp>
      <p:sp>
        <p:nvSpPr>
          <p:cNvPr id="38915" name="Zástupný symbol pro obsah 2">
            <a:extLst>
              <a:ext uri="{FF2B5EF4-FFF2-40B4-BE49-F238E27FC236}">
                <a16:creationId xmlns:a16="http://schemas.microsoft.com/office/drawing/2014/main" id="{AF87E752-A321-4C50-B1A0-B5087A4908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91320" y="1650671"/>
            <a:ext cx="9774603" cy="4179666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dirty="0"/>
              <a:t>VULVOVAGINITIS-fluor</a:t>
            </a:r>
          </a:p>
          <a:p>
            <a:pPr eaLnBrk="1" hangingPunct="1"/>
            <a:r>
              <a:rPr lang="cs-CZ" altLang="cs-CZ" sz="2800" b="1" dirty="0"/>
              <a:t>PRIMÁRNÍ AMENOREA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/>
              <a:t>		-není do l6ti let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/>
              <a:t>		- VVV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/>
              <a:t> 		-poruchy endokrinní</a:t>
            </a:r>
          </a:p>
          <a:p>
            <a:pPr eaLnBrk="1" hangingPunct="1"/>
            <a:r>
              <a:rPr lang="cs-CZ" altLang="cs-CZ" sz="2800" b="1" dirty="0"/>
              <a:t>SEKUNDÁRNÍ AMENOREA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/>
              <a:t>		-</a:t>
            </a:r>
            <a:r>
              <a:rPr lang="cs-CZ" altLang="cs-CZ" sz="2800" b="1" dirty="0" err="1"/>
              <a:t>lx</a:t>
            </a:r>
            <a:r>
              <a:rPr lang="cs-CZ" altLang="cs-CZ" sz="2800" b="1" dirty="0"/>
              <a:t> menses, pak půl roku nejsou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/>
              <a:t>		-mentální anorexie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/>
              <a:t>		-gravidita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/>
              <a:t>		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C957938-8FC2-4934-97B8-9C99ECA667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848637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cs-CZ" b="1" dirty="0"/>
              <a:t>DĚTSKÁ GYNEKOLOGIE-ONEMOCNĚNÍ</a:t>
            </a:r>
          </a:p>
        </p:txBody>
      </p:sp>
      <p:sp>
        <p:nvSpPr>
          <p:cNvPr id="39939" name="Zástupný symbol pro obsah 2">
            <a:extLst>
              <a:ext uri="{FF2B5EF4-FFF2-40B4-BE49-F238E27FC236}">
                <a16:creationId xmlns:a16="http://schemas.microsoft.com/office/drawing/2014/main" id="{DCDEA0DA-327B-4D51-BE97-D78416D6B1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1423" y="1959430"/>
            <a:ext cx="9366324" cy="3873200"/>
          </a:xfrm>
        </p:spPr>
        <p:txBody>
          <a:bodyPr>
            <a:noAutofit/>
          </a:bodyPr>
          <a:lstStyle/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KRVÁCENÍ Z RODIDEL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		-poranění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		-cizí těleso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		-předčasná puberta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		-zhoubné nádory</a:t>
            </a:r>
          </a:p>
          <a:p>
            <a:pPr eaLnBrk="1" hangingPunct="1"/>
            <a:endParaRPr lang="cs-CZ" altLang="cs-CZ" sz="2800" b="1" dirty="0">
              <a:solidFill>
                <a:schemeClr val="tx1"/>
              </a:solidFill>
            </a:endParaRPr>
          </a:p>
          <a:p>
            <a:pPr eaLnBrk="1" hangingPunct="1"/>
            <a:r>
              <a:rPr lang="cs-CZ" altLang="cs-CZ" sz="2800" b="1" dirty="0">
                <a:solidFill>
                  <a:schemeClr val="tx1"/>
                </a:solidFill>
              </a:rPr>
              <a:t>SYNECHIE VULVY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		-slepení protilehlých sliznic poševního vchodu</a:t>
            </a:r>
          </a:p>
          <a:p>
            <a:pPr eaLnBrk="1" hangingPunct="1">
              <a:buFont typeface="Wingdings 2" panose="05020102010507070707" pitchFamily="18" charset="2"/>
              <a:buNone/>
            </a:pPr>
            <a:r>
              <a:rPr lang="cs-CZ" altLang="cs-CZ" sz="2800" b="1" dirty="0">
                <a:solidFill>
                  <a:schemeClr val="tx1"/>
                </a:solidFill>
              </a:rPr>
              <a:t>		-rozruší se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  <a:p>
            <a:endParaRPr lang="cs-CZ" dirty="0"/>
          </a:p>
          <a:p>
            <a:pPr algn="ctr"/>
            <a:r>
              <a:rPr lang="cs-CZ" b="1" cap="all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19749700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43000" y="2900830"/>
            <a:ext cx="9385151" cy="1362075"/>
          </a:xfrm>
        </p:spPr>
        <p:txBody>
          <a:bodyPr/>
          <a:lstStyle/>
          <a:p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PREVENTIVNÍ PROHLÍDKY </a:t>
            </a:r>
            <a:br>
              <a:rPr lang="cs-CZ" b="1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cs-CZ" b="1" dirty="0">
                <a:solidFill>
                  <a:schemeClr val="accent1">
                    <a:lumMod val="75000"/>
                  </a:schemeClr>
                </a:solidFill>
              </a:rPr>
              <a:t>V GYNEKOLOGII</a:t>
            </a:r>
          </a:p>
        </p:txBody>
      </p:sp>
      <p:sp>
        <p:nvSpPr>
          <p:cNvPr id="3" name="Podnadpi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/>
              <a:t>Doc. PhDr. Yvetta Vrublová, Ph.D.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603170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DF34B6E1-5A16-4204-B2D0-5A7D9FF1A1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GYNEKOLOGICKÉ  VYŠETŘENÍ</a:t>
            </a:r>
            <a:endParaRPr lang="cs-CZ" dirty="0"/>
          </a:p>
        </p:txBody>
      </p:sp>
      <p:sp>
        <p:nvSpPr>
          <p:cNvPr id="5" name="Zástupný symbol pro obsah 4">
            <a:extLst>
              <a:ext uri="{FF2B5EF4-FFF2-40B4-BE49-F238E27FC236}">
                <a16:creationId xmlns:a16="http://schemas.microsoft.com/office/drawing/2014/main" id="{AC19F3E1-DDD0-4C7D-8F56-C2028F6E7F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8580" indent="0">
              <a:buNone/>
            </a:pPr>
            <a:r>
              <a:rPr lang="cs-CZ" dirty="0"/>
              <a:t>                                    </a:t>
            </a:r>
            <a:r>
              <a:rPr lang="cs-CZ" sz="3200" b="1" dirty="0"/>
              <a:t>ANAMNÉZA</a:t>
            </a:r>
          </a:p>
        </p:txBody>
      </p:sp>
      <p:sp>
        <p:nvSpPr>
          <p:cNvPr id="6" name="Ovál 5">
            <a:extLst>
              <a:ext uri="{FF2B5EF4-FFF2-40B4-BE49-F238E27FC236}">
                <a16:creationId xmlns:a16="http://schemas.microsoft.com/office/drawing/2014/main" id="{32CDBA62-99D4-46DD-97C6-B30CD3A408CC}"/>
              </a:ext>
            </a:extLst>
          </p:cNvPr>
          <p:cNvSpPr/>
          <p:nvPr/>
        </p:nvSpPr>
        <p:spPr>
          <a:xfrm>
            <a:off x="1051560" y="3200400"/>
            <a:ext cx="32766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RODINNÁ</a:t>
            </a:r>
          </a:p>
        </p:txBody>
      </p:sp>
      <p:sp>
        <p:nvSpPr>
          <p:cNvPr id="7" name="Ovál 6">
            <a:extLst>
              <a:ext uri="{FF2B5EF4-FFF2-40B4-BE49-F238E27FC236}">
                <a16:creationId xmlns:a16="http://schemas.microsoft.com/office/drawing/2014/main" id="{3251985D-3483-4882-A6E3-A82D159FBCE6}"/>
              </a:ext>
            </a:extLst>
          </p:cNvPr>
          <p:cNvSpPr/>
          <p:nvPr/>
        </p:nvSpPr>
        <p:spPr>
          <a:xfrm>
            <a:off x="1391320" y="4434840"/>
            <a:ext cx="4308440" cy="204822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SOUČASNÝ ZDRAVOTNÍ STAV</a:t>
            </a:r>
          </a:p>
        </p:txBody>
      </p:sp>
      <p:sp>
        <p:nvSpPr>
          <p:cNvPr id="8" name="Ovál 7">
            <a:extLst>
              <a:ext uri="{FF2B5EF4-FFF2-40B4-BE49-F238E27FC236}">
                <a16:creationId xmlns:a16="http://schemas.microsoft.com/office/drawing/2014/main" id="{C38F9A82-80C3-4817-ACE9-2563197D3636}"/>
              </a:ext>
            </a:extLst>
          </p:cNvPr>
          <p:cNvSpPr/>
          <p:nvPr/>
        </p:nvSpPr>
        <p:spPr>
          <a:xfrm>
            <a:off x="5410200" y="2974093"/>
            <a:ext cx="4876800" cy="114070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PORODNICKÁ</a:t>
            </a:r>
          </a:p>
        </p:txBody>
      </p:sp>
      <p:sp>
        <p:nvSpPr>
          <p:cNvPr id="9" name="Ovál 8">
            <a:extLst>
              <a:ext uri="{FF2B5EF4-FFF2-40B4-BE49-F238E27FC236}">
                <a16:creationId xmlns:a16="http://schemas.microsoft.com/office/drawing/2014/main" id="{65DCD93D-C93E-49C0-B76E-45E1075F468C}"/>
              </a:ext>
            </a:extLst>
          </p:cNvPr>
          <p:cNvSpPr/>
          <p:nvPr/>
        </p:nvSpPr>
        <p:spPr>
          <a:xfrm>
            <a:off x="5699760" y="4114800"/>
            <a:ext cx="5810026" cy="2368269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FARMAKOLOGICKÁTOXIKOLOGICKÁ SOCIÁLNÍ</a:t>
            </a:r>
          </a:p>
        </p:txBody>
      </p:sp>
    </p:spTree>
    <p:extLst>
      <p:ext uri="{BB962C8B-B14F-4D97-AF65-F5344CB8AC3E}">
        <p14:creationId xmlns:p14="http://schemas.microsoft.com/office/powerpoint/2010/main" val="13144024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/>
              <a:t>GYNEKOLOGICKÉ 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1422" y="2323652"/>
            <a:ext cx="10368577" cy="390950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3200" b="1" dirty="0" err="1"/>
              <a:t>Aspekce</a:t>
            </a:r>
            <a:r>
              <a:rPr lang="cs-CZ" sz="3200" b="1" dirty="0"/>
              <a:t> zevního genitálu</a:t>
            </a:r>
          </a:p>
          <a:p>
            <a:pPr marL="0" indent="0">
              <a:buNone/>
            </a:pPr>
            <a:endParaRPr lang="cs-CZ" sz="3200" b="1" dirty="0"/>
          </a:p>
          <a:p>
            <a:r>
              <a:rPr lang="cs-CZ" sz="3200" b="1" dirty="0"/>
              <a:t> </a:t>
            </a:r>
            <a:r>
              <a:rPr lang="cs-CZ" sz="3200" b="1" dirty="0" err="1"/>
              <a:t>Aspekce</a:t>
            </a:r>
            <a:r>
              <a:rPr lang="cs-CZ" sz="3200" b="1" dirty="0"/>
              <a:t> Venušina pahrbku (</a:t>
            </a:r>
            <a:r>
              <a:rPr lang="cs-CZ" sz="3200" b="1" dirty="0" err="1"/>
              <a:t>mons</a:t>
            </a:r>
            <a:r>
              <a:rPr lang="cs-CZ" sz="3200" b="1" dirty="0"/>
              <a:t> </a:t>
            </a:r>
            <a:r>
              <a:rPr lang="cs-CZ" sz="3200" b="1" dirty="0" err="1"/>
              <a:t>pubis</a:t>
            </a:r>
            <a:r>
              <a:rPr lang="cs-CZ" sz="3200" b="1" dirty="0"/>
              <a:t>), velkých a malých stydkých pysků, oblasti perinea, análního otvoru, </a:t>
            </a:r>
          </a:p>
          <a:p>
            <a:r>
              <a:rPr lang="cs-CZ" sz="3200" b="1" dirty="0"/>
              <a:t> </a:t>
            </a:r>
            <a:r>
              <a:rPr lang="cs-CZ" sz="3200" b="1" dirty="0" err="1"/>
              <a:t>aspekce</a:t>
            </a:r>
            <a:r>
              <a:rPr lang="cs-CZ" sz="3200" b="1" dirty="0"/>
              <a:t> slizničních změn</a:t>
            </a:r>
          </a:p>
        </p:txBody>
      </p:sp>
    </p:spTree>
    <p:extLst>
      <p:ext uri="{BB962C8B-B14F-4D97-AF65-F5344CB8AC3E}">
        <p14:creationId xmlns:p14="http://schemas.microsoft.com/office/powerpoint/2010/main" val="15932811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563880"/>
            <a:ext cx="9919445" cy="905691"/>
          </a:xfrm>
        </p:spPr>
        <p:txBody>
          <a:bodyPr/>
          <a:lstStyle/>
          <a:p>
            <a:r>
              <a:rPr lang="cs-CZ" b="1" dirty="0"/>
              <a:t>BIMANUÁLNÍ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469572"/>
            <a:ext cx="10515600" cy="4467906"/>
          </a:xfrm>
        </p:spPr>
        <p:txBody>
          <a:bodyPr>
            <a:normAutofit/>
          </a:bodyPr>
          <a:lstStyle/>
          <a:p>
            <a:r>
              <a:rPr lang="cs-CZ" sz="2800" b="1" dirty="0"/>
              <a:t>Tlak proti zadní poševní straně</a:t>
            </a:r>
          </a:p>
          <a:p>
            <a:r>
              <a:rPr lang="cs-CZ" sz="2800" b="1" dirty="0"/>
              <a:t>Zevně uložená ruka na podbřišku zatlačí směrem do malé pánve</a:t>
            </a:r>
          </a:p>
        </p:txBody>
      </p:sp>
      <p:sp>
        <p:nvSpPr>
          <p:cNvPr id="6" name="Ovál 5"/>
          <p:cNvSpPr/>
          <p:nvPr/>
        </p:nvSpPr>
        <p:spPr>
          <a:xfrm>
            <a:off x="432160" y="2910840"/>
            <a:ext cx="6542313" cy="22500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VYŠETŘENÍ DĚLOHY uložení, tvar, nádoru, konzistence, bolestivost</a:t>
            </a:r>
          </a:p>
        </p:txBody>
      </p:sp>
      <p:sp>
        <p:nvSpPr>
          <p:cNvPr id="9" name="Ovál 8"/>
          <p:cNvSpPr/>
          <p:nvPr/>
        </p:nvSpPr>
        <p:spPr>
          <a:xfrm>
            <a:off x="1970314" y="5061857"/>
            <a:ext cx="7641769" cy="18210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DĚLOŽNÍ HRDLO – velikost, konzistence, bolestivost, poševní klenby</a:t>
            </a:r>
          </a:p>
        </p:txBody>
      </p:sp>
      <p:sp>
        <p:nvSpPr>
          <p:cNvPr id="12" name="Ovál 11"/>
          <p:cNvSpPr/>
          <p:nvPr/>
        </p:nvSpPr>
        <p:spPr>
          <a:xfrm>
            <a:off x="5682341" y="3026230"/>
            <a:ext cx="5075304" cy="130152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VAJEČNÍKY</a:t>
            </a:r>
          </a:p>
          <a:p>
            <a:pPr algn="ctr"/>
            <a:endParaRPr lang="cs-CZ" dirty="0"/>
          </a:p>
        </p:txBody>
      </p:sp>
      <p:sp>
        <p:nvSpPr>
          <p:cNvPr id="15" name="Ovál 14"/>
          <p:cNvSpPr/>
          <p:nvPr/>
        </p:nvSpPr>
        <p:spPr>
          <a:xfrm>
            <a:off x="7559040" y="3951513"/>
            <a:ext cx="3936274" cy="198596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3200" b="1" dirty="0"/>
              <a:t>DOUGLASŮV PROSTOR</a:t>
            </a:r>
          </a:p>
        </p:txBody>
      </p:sp>
    </p:spTree>
    <p:extLst>
      <p:ext uri="{BB962C8B-B14F-4D97-AF65-F5344CB8AC3E}">
        <p14:creationId xmlns:p14="http://schemas.microsoft.com/office/powerpoint/2010/main" val="13780536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69445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VYŠETŘENÍ  POCHVY A DĚLOŽNÍHO HRDLA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3048000"/>
            <a:ext cx="4572000" cy="3505202"/>
          </a:xfr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0" y="3023173"/>
            <a:ext cx="5257800" cy="3270947"/>
          </a:xfrm>
          <a:prstGeom prst="rect">
            <a:avLst/>
          </a:prstGeom>
        </p:spPr>
      </p:pic>
      <p:sp>
        <p:nvSpPr>
          <p:cNvPr id="3" name="TextovéPole 2">
            <a:extLst>
              <a:ext uri="{FF2B5EF4-FFF2-40B4-BE49-F238E27FC236}">
                <a16:creationId xmlns:a16="http://schemas.microsoft.com/office/drawing/2014/main" id="{86A63A92-BA34-40E6-9DE1-907F9287DFC9}"/>
              </a:ext>
            </a:extLst>
          </p:cNvPr>
          <p:cNvSpPr txBox="1"/>
          <p:nvPr/>
        </p:nvSpPr>
        <p:spPr>
          <a:xfrm>
            <a:off x="1066800" y="2438398"/>
            <a:ext cx="84734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Vyšetření v gynekologických zrcadel</a:t>
            </a:r>
          </a:p>
        </p:txBody>
      </p:sp>
    </p:spTree>
    <p:extLst>
      <p:ext uri="{BB962C8B-B14F-4D97-AF65-F5344CB8AC3E}">
        <p14:creationId xmlns:p14="http://schemas.microsoft.com/office/powerpoint/2010/main" val="1282759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8A7F52E-935C-490D-8DF6-79E587A7B7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1320" y="1027664"/>
            <a:ext cx="10038680" cy="709696"/>
          </a:xfrm>
        </p:spPr>
        <p:txBody>
          <a:bodyPr>
            <a:normAutofit fontScale="90000"/>
          </a:bodyPr>
          <a:lstStyle/>
          <a:p>
            <a:r>
              <a:rPr lang="cs-CZ" b="1" dirty="0"/>
              <a:t>CYTOLOGICKÉ VYŠETŘENÍ DĚLOŽNÍHO ČÍPKU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0AA17FF-0AB1-4A79-815F-619F5B8123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37360"/>
            <a:ext cx="10210799" cy="3668549"/>
          </a:xfrm>
        </p:spPr>
        <p:txBody>
          <a:bodyPr>
            <a:normAutofit/>
          </a:bodyPr>
          <a:lstStyle/>
          <a:p>
            <a:pPr marL="68580" indent="0">
              <a:buNone/>
            </a:pPr>
            <a:r>
              <a:rPr lang="cs-CZ" sz="3200" b="1" dirty="0"/>
              <a:t>Odběr stěru je jednoduchá metoda, která není bolestivá a provádí se při vyšetření pochvy. Buňky z děložního čípku lékař odebere pomocí malé špachtličky či kartáčku. Odebraný vzorek pak pošle do akreditované cytologické laboratoře, kde je pod mikroskopem vyšetří</a:t>
            </a:r>
          </a:p>
        </p:txBody>
      </p:sp>
      <p:pic>
        <p:nvPicPr>
          <p:cNvPr id="1026" name="Picture 2" descr="Image result for obrázek kartáček pro cytologický odběr z čípku">
            <a:extLst>
              <a:ext uri="{FF2B5EF4-FFF2-40B4-BE49-F238E27FC236}">
                <a16:creationId xmlns:a16="http://schemas.microsoft.com/office/drawing/2014/main" id="{44BFB637-B656-453F-BDB7-361F4C5E811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1560" y="4648199"/>
            <a:ext cx="3200400" cy="1699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Image result for obrázek kartáček pro cytologický odběr z čípku">
            <a:extLst>
              <a:ext uri="{FF2B5EF4-FFF2-40B4-BE49-F238E27FC236}">
                <a16:creationId xmlns:a16="http://schemas.microsoft.com/office/drawing/2014/main" id="{6C268DFE-AB86-4C1E-9EA8-0063D4EFC67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48824" y="4281959"/>
            <a:ext cx="2038350" cy="22479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0564643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/>
              <a:t>PALPAČNÍ A REKTOVAGINÁLNÍ VYŠETŘENÍ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 err="1"/>
              <a:t>Aspekce</a:t>
            </a:r>
            <a:r>
              <a:rPr lang="cs-CZ" sz="3200" b="1" dirty="0"/>
              <a:t>  </a:t>
            </a:r>
            <a:r>
              <a:rPr lang="cs-CZ" sz="3200" b="1" dirty="0" err="1"/>
              <a:t>perianální</a:t>
            </a:r>
            <a:r>
              <a:rPr lang="cs-CZ" sz="3200" b="1" dirty="0"/>
              <a:t>, anální</a:t>
            </a:r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cs-CZ" sz="3200" b="1" dirty="0"/>
              <a:t>Rektální manuální vyšetření</a:t>
            </a:r>
          </a:p>
        </p:txBody>
      </p:sp>
      <p:pic>
        <p:nvPicPr>
          <p:cNvPr id="7170" name="Picture 2" descr="Image result for vaginální ultrazvuk">
            <a:extLst>
              <a:ext uri="{FF2B5EF4-FFF2-40B4-BE49-F238E27FC236}">
                <a16:creationId xmlns:a16="http://schemas.microsoft.com/office/drawing/2014/main" id="{0694B696-11C8-4D50-AEAC-7D17D32F71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5720" y="3429000"/>
            <a:ext cx="3825240" cy="29565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174253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65414" y="424544"/>
            <a:ext cx="9892231" cy="963386"/>
          </a:xfrm>
        </p:spPr>
        <p:txBody>
          <a:bodyPr>
            <a:normAutofit/>
          </a:bodyPr>
          <a:lstStyle/>
          <a:p>
            <a:r>
              <a:rPr lang="cs-CZ" b="1" dirty="0"/>
              <a:t>KOLKOSKOPICKÉ VYŠETŘENÍ</a:t>
            </a:r>
          </a:p>
        </p:txBody>
      </p:sp>
      <p:pic>
        <p:nvPicPr>
          <p:cNvPr id="6" name="Zástupný symbol pro obsah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03129" y="4212771"/>
            <a:ext cx="2754086" cy="2220685"/>
          </a:xfrm>
        </p:spPr>
      </p:pic>
      <p:sp>
        <p:nvSpPr>
          <p:cNvPr id="7" name="TextovéPole 6"/>
          <p:cNvSpPr txBox="1"/>
          <p:nvPr/>
        </p:nvSpPr>
        <p:spPr>
          <a:xfrm>
            <a:off x="734785" y="1714500"/>
            <a:ext cx="5394802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/>
              <a:t>gynekologická vyšetřovací metoda, </a:t>
            </a:r>
          </a:p>
          <a:p>
            <a:r>
              <a:rPr lang="cs-CZ" sz="3200" b="1" dirty="0"/>
              <a:t>prohlíží se pochva a děložní čípek pomocí </a:t>
            </a:r>
          </a:p>
          <a:p>
            <a:r>
              <a:rPr lang="cs-CZ" sz="3200" b="1" dirty="0"/>
              <a:t>speciálního mikroskopu zvětšení až 60 krát. </a:t>
            </a:r>
          </a:p>
          <a:p>
            <a:r>
              <a:rPr lang="cs-CZ" sz="3200" b="1" dirty="0"/>
              <a:t>Kyselina octová nebo </a:t>
            </a:r>
            <a:r>
              <a:rPr lang="cs-CZ" sz="3200" b="1" dirty="0" err="1"/>
              <a:t>Lugolův</a:t>
            </a:r>
            <a:r>
              <a:rPr lang="cs-CZ" sz="3200" b="1" dirty="0"/>
              <a:t> roztok reaguje</a:t>
            </a:r>
          </a:p>
          <a:p>
            <a:r>
              <a:rPr lang="cs-CZ" sz="3200" b="1" dirty="0"/>
              <a:t> s atypickými buňkami  jinak než s normálními. </a:t>
            </a:r>
          </a:p>
          <a:p>
            <a:r>
              <a:rPr lang="cs-CZ" sz="3200" b="1" dirty="0"/>
              <a:t>Místa jejich výskytu změní barvu</a:t>
            </a:r>
            <a:r>
              <a:rPr lang="cs-CZ" sz="32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18956064"/>
      </p:ext>
    </p:extLst>
  </p:cSld>
  <p:clrMapOvr>
    <a:masterClrMapping/>
  </p:clrMapOvr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23F4AECD54B67E47862AB14566E8592B" ma:contentTypeVersion="12" ma:contentTypeDescription="Vytvoří nový dokument" ma:contentTypeScope="" ma:versionID="dc05a02441763500345bc54f25ccac5e">
  <xsd:schema xmlns:xsd="http://www.w3.org/2001/XMLSchema" xmlns:xs="http://www.w3.org/2001/XMLSchema" xmlns:p="http://schemas.microsoft.com/office/2006/metadata/properties" xmlns:ns2="cbefea44-e136-4179-aaed-838712420fe3" xmlns:ns3="a5cc325b-3808-46fd-ba12-9be4b2bbba49" targetNamespace="http://schemas.microsoft.com/office/2006/metadata/properties" ma:root="true" ma:fieldsID="292d38a1adf511b0d7f3e2ead60c4386" ns2:_="" ns3:_="">
    <xsd:import namespace="cbefea44-e136-4179-aaed-838712420fe3"/>
    <xsd:import namespace="a5cc325b-3808-46fd-ba12-9be4b2bbba49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fea44-e136-4179-aaed-838712420fe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9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5cc325b-3808-46fd-ba12-9be4b2bbba49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dílí se s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dílené s podrobnostmi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4B3CD782-AD2C-464D-A595-062811EF007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befea44-e136-4179-aaed-838712420fe3"/>
    <ds:schemaRef ds:uri="a5cc325b-3808-46fd-ba12-9be4b2bbba4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3D8EA54-FCDE-4C53-BC95-F76FE7115B9B}">
  <ds:schemaRefs>
    <ds:schemaRef ds:uri="http://schemas.microsoft.com/office/2006/documentManagement/types"/>
    <ds:schemaRef ds:uri="http://www.w3.org/XML/1998/namespace"/>
    <ds:schemaRef ds:uri="http://purl.org/dc/elements/1.1/"/>
    <ds:schemaRef ds:uri="http://purl.org/dc/terms/"/>
    <ds:schemaRef ds:uri="a5cc325b-3808-46fd-ba12-9be4b2bbba49"/>
    <ds:schemaRef ds:uri="http://purl.org/dc/dcmitype/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cbefea44-e136-4179-aaed-838712420fe3"/>
  </ds:schemaRefs>
</ds:datastoreItem>
</file>

<file path=customXml/itemProps3.xml><?xml version="1.0" encoding="utf-8"?>
<ds:datastoreItem xmlns:ds="http://schemas.openxmlformats.org/officeDocument/2006/customXml" ds:itemID="{FF70A0AB-9693-4175-B1F9-F3BB842973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179</TotalTime>
  <Words>381</Words>
  <Application>Microsoft Office PowerPoint</Application>
  <PresentationFormat>Širokoúhlá obrazovka</PresentationFormat>
  <Paragraphs>81</Paragraphs>
  <Slides>16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6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16</vt:i4>
      </vt:variant>
    </vt:vector>
  </HeadingPairs>
  <TitlesOfParts>
    <vt:vector size="24" baseType="lpstr">
      <vt:lpstr>Arial</vt:lpstr>
      <vt:lpstr>Calibri</vt:lpstr>
      <vt:lpstr>Calibri Light</vt:lpstr>
      <vt:lpstr>Century Gothic</vt:lpstr>
      <vt:lpstr>Times New Roman</vt:lpstr>
      <vt:lpstr>Wingdings 2</vt:lpstr>
      <vt:lpstr>Motiv Office</vt:lpstr>
      <vt:lpstr>Austin</vt:lpstr>
      <vt:lpstr>PREVENTIVNÍ PROHLÍDKY V GYNEKOLOGII</vt:lpstr>
      <vt:lpstr>PREVENTIVNÍ PROHLÍDKY  V GYNEKOLOGII</vt:lpstr>
      <vt:lpstr>GYNEKOLOGICKÉ  VYŠETŘENÍ</vt:lpstr>
      <vt:lpstr>GYNEKOLOGICKÉ  VYŠETŘENÍ</vt:lpstr>
      <vt:lpstr>BIMANUÁLNÍ VYŠETŘENÍ</vt:lpstr>
      <vt:lpstr>VYŠETŘENÍ  POCHVY A DĚLOŽNÍHO HRDLA</vt:lpstr>
      <vt:lpstr>CYTOLOGICKÉ VYŠETŘENÍ DĚLOŽNÍHO ČÍPKU</vt:lpstr>
      <vt:lpstr>PALPAČNÍ A REKTOVAGINÁLNÍ VYŠETŘENÍ</vt:lpstr>
      <vt:lpstr>KOLKOSKOPICKÉ VYŠETŘENÍ</vt:lpstr>
      <vt:lpstr>ULTRAZVUKOVÉ VYŠETŘENÍ</vt:lpstr>
      <vt:lpstr>HORMONÁLNÍ A GENETICKÉ VYŠETŘENÍ</vt:lpstr>
      <vt:lpstr>VYŠETŘENÍ  PRSŮ</vt:lpstr>
      <vt:lpstr>DĚTSKÁ GYNEKOLOGIE-VYŠETŘENÍ</vt:lpstr>
      <vt:lpstr>DĚTSKÁ GYNEKOLOGIE-ONEMOCNĚNÍ</vt:lpstr>
      <vt:lpstr>DĚTSKÁ GYNEKOLOGIE-ONEMOCNĚNÍ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Základy politické vědy</dc:title>
  <dc:creator>zem0003</dc:creator>
  <cp:lastModifiedBy>Yvetta Vrublová</cp:lastModifiedBy>
  <cp:revision>26</cp:revision>
  <dcterms:created xsi:type="dcterms:W3CDTF">2020-07-28T16:37:17Z</dcterms:created>
  <dcterms:modified xsi:type="dcterms:W3CDTF">2021-02-15T11:08:06Z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0x01010023F4AECD54B67E47862AB14566E8592B</vt:lpwstr>
  </property>
</Properties>
</file>