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2"/>
  </p:notesMasterIdLst>
  <p:sldIdLst>
    <p:sldId id="262" r:id="rId6"/>
    <p:sldId id="263" r:id="rId7"/>
    <p:sldId id="266" r:id="rId8"/>
    <p:sldId id="406" r:id="rId9"/>
    <p:sldId id="267" r:id="rId10"/>
    <p:sldId id="292" r:id="rId11"/>
    <p:sldId id="284" r:id="rId12"/>
    <p:sldId id="407" r:id="rId13"/>
    <p:sldId id="285" r:id="rId14"/>
    <p:sldId id="269" r:id="rId15"/>
    <p:sldId id="408" r:id="rId16"/>
    <p:sldId id="281" r:id="rId17"/>
    <p:sldId id="293" r:id="rId18"/>
    <p:sldId id="272" r:id="rId19"/>
    <p:sldId id="268" r:id="rId20"/>
    <p:sldId id="273" r:id="rId21"/>
    <p:sldId id="274" r:id="rId22"/>
    <p:sldId id="275" r:id="rId23"/>
    <p:sldId id="276" r:id="rId24"/>
    <p:sldId id="384" r:id="rId25"/>
    <p:sldId id="386" r:id="rId26"/>
    <p:sldId id="387" r:id="rId27"/>
    <p:sldId id="397" r:id="rId28"/>
    <p:sldId id="400" r:id="rId29"/>
    <p:sldId id="405" r:id="rId30"/>
    <p:sldId id="279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528C80-25E6-46C8-AC53-FB4E402EE3CE}">
          <p14:sldIdLst>
            <p14:sldId id="262"/>
          </p14:sldIdLst>
        </p14:section>
        <p14:section name="Oddíl bez názvu" id="{6E8686C1-A39E-4428-A167-9C6E439DD9D9}">
          <p14:sldIdLst>
            <p14:sldId id="263"/>
            <p14:sldId id="266"/>
            <p14:sldId id="406"/>
            <p14:sldId id="267"/>
            <p14:sldId id="292"/>
            <p14:sldId id="284"/>
            <p14:sldId id="407"/>
            <p14:sldId id="285"/>
            <p14:sldId id="269"/>
            <p14:sldId id="408"/>
            <p14:sldId id="281"/>
            <p14:sldId id="293"/>
            <p14:sldId id="272"/>
            <p14:sldId id="268"/>
            <p14:sldId id="273"/>
            <p14:sldId id="274"/>
            <p14:sldId id="275"/>
            <p14:sldId id="276"/>
            <p14:sldId id="384"/>
            <p14:sldId id="386"/>
            <p14:sldId id="387"/>
            <p14:sldId id="397"/>
            <p14:sldId id="400"/>
            <p14:sldId id="405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F5F9E-EDBE-4538-8CDF-CAD163B072C7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B493-4B41-4EA1-A8A6-E4D478DF6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3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0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13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04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70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61A578-6C3F-4B89-8D62-215AD800C6A5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GYNEKOLOGICKÉ  ZÁNĚTY</a:t>
            </a:r>
            <a:br>
              <a:rPr lang="cs-CZ" sz="4000" b="1" dirty="0">
                <a:solidFill>
                  <a:srgbClr val="FF0000"/>
                </a:solidFill>
              </a:rPr>
            </a:br>
            <a:r>
              <a:rPr lang="cs-CZ" sz="4000" b="1" dirty="0">
                <a:solidFill>
                  <a:srgbClr val="FF0000"/>
                </a:solidFill>
              </a:rPr>
              <a:t>ENDOMETRIÓZA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UNIVERZITĚ V OPAVĚ</a:t>
            </a:r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18009"/>
          </a:xfrm>
        </p:spPr>
        <p:txBody>
          <a:bodyPr/>
          <a:lstStyle/>
          <a:p>
            <a:r>
              <a:rPr lang="cs-CZ" b="1" dirty="0"/>
              <a:t>ZÁNĚTY VNITŘNÍCH RODIDEL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BAKTERIÁLNÍ VAGINÓZA</a:t>
            </a:r>
          </a:p>
          <a:p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LAKTOBACILÓZA</a:t>
            </a:r>
          </a:p>
          <a:p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KANDIDÓZA</a:t>
            </a:r>
          </a:p>
          <a:p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TRICHOMONIÁZA</a:t>
            </a:r>
          </a:p>
        </p:txBody>
      </p:sp>
    </p:spTree>
    <p:extLst>
      <p:ext uri="{BB962C8B-B14F-4D97-AF65-F5344CB8AC3E}">
        <p14:creationId xmlns:p14="http://schemas.microsoft.com/office/powerpoint/2010/main" val="235607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MOP    I.     fyziologický</a:t>
            </a:r>
          </a:p>
          <a:p>
            <a:r>
              <a:rPr lang="cs-CZ" b="1" dirty="0" smtClean="0"/>
              <a:t>MOP   II.     </a:t>
            </a:r>
            <a:r>
              <a:rPr lang="cs-CZ" b="1" dirty="0"/>
              <a:t>n</a:t>
            </a:r>
            <a:r>
              <a:rPr lang="cs-CZ" b="1" dirty="0" smtClean="0"/>
              <a:t>ehnisavý – smíšený </a:t>
            </a:r>
          </a:p>
          <a:p>
            <a:r>
              <a:rPr lang="cs-CZ" b="1" dirty="0" smtClean="0"/>
              <a:t>MOP   III.    hnisavý</a:t>
            </a:r>
          </a:p>
          <a:p>
            <a:r>
              <a:rPr lang="cs-CZ" b="1" dirty="0" smtClean="0"/>
              <a:t>MOP   IV.   kapavčitý</a:t>
            </a:r>
          </a:p>
          <a:p>
            <a:r>
              <a:rPr lang="cs-CZ" b="1" dirty="0" smtClean="0"/>
              <a:t>MOP    V.   trichomonádový</a:t>
            </a:r>
          </a:p>
          <a:p>
            <a:r>
              <a:rPr lang="cs-CZ" b="1" dirty="0" smtClean="0"/>
              <a:t>MOP    VI.  kvasinkový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77515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0297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BAKTERIÁLNÍ VAGINÓZA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91323" y="1767840"/>
            <a:ext cx="9036423" cy="4541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nedráždivý, šedobílý vodnatý výtok, může zapáchat po rybině, diagnostika se opírá o pH a amin-test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není sexuálně přenosná</a:t>
            </a:r>
          </a:p>
          <a:p>
            <a:pPr marL="6858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Terapie </a:t>
            </a:r>
            <a:r>
              <a:rPr lang="cs-CZ" sz="3200" b="1" dirty="0"/>
              <a:t>-  ATB – </a:t>
            </a:r>
            <a:r>
              <a:rPr lang="cs-CZ" sz="3200" b="1" dirty="0" err="1"/>
              <a:t>Metronidazol</a:t>
            </a:r>
            <a:r>
              <a:rPr lang="cs-CZ" sz="3200" b="1" dirty="0"/>
              <a:t>, </a:t>
            </a:r>
            <a:r>
              <a:rPr lang="cs-CZ" sz="3200" b="1" dirty="0" err="1"/>
              <a:t>Clindamycin</a:t>
            </a:r>
            <a:r>
              <a:rPr lang="cs-CZ" sz="3200" b="1" dirty="0"/>
              <a:t>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zajištění acidity poševního prostředí </a:t>
            </a:r>
          </a:p>
        </p:txBody>
      </p:sp>
    </p:spTree>
    <p:extLst>
      <p:ext uri="{BB962C8B-B14F-4D97-AF65-F5344CB8AC3E}">
        <p14:creationId xmlns:p14="http://schemas.microsoft.com/office/powerpoint/2010/main" val="1759300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8A1DD-4BA1-4329-9EE5-1566E68A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33496"/>
          </a:xfrm>
        </p:spPr>
        <p:txBody>
          <a:bodyPr>
            <a:normAutofit fontScale="90000"/>
          </a:bodyPr>
          <a:lstStyle/>
          <a:p>
            <a:r>
              <a:rPr lang="cs-CZ" b="1" cap="all" dirty="0" err="1"/>
              <a:t>laktobacilóza</a:t>
            </a:r>
            <a:endParaRPr lang="cs-CZ" b="1" cap="al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A2B972-834C-4F94-8235-B3FC8963C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79320"/>
            <a:ext cx="10439399" cy="4267200"/>
          </a:xfrm>
        </p:spPr>
        <p:txBody>
          <a:bodyPr>
            <a:normAutofit/>
          </a:bodyPr>
          <a:lstStyle/>
          <a:p>
            <a:r>
              <a:rPr lang="cs-CZ" sz="3200" b="1" dirty="0"/>
              <a:t>Svědivý, nezapáchající výtok</a:t>
            </a:r>
          </a:p>
          <a:p>
            <a:r>
              <a:rPr lang="cs-CZ" sz="3200" b="1" dirty="0"/>
              <a:t>Nepřenáší se sexuálně</a:t>
            </a:r>
          </a:p>
          <a:p>
            <a:r>
              <a:rPr lang="cs-CZ" sz="3200" b="1" dirty="0"/>
              <a:t>Diagnostika – nízké pH, negativní amin-test</a:t>
            </a:r>
          </a:p>
          <a:p>
            <a:endParaRPr lang="cs-CZ" sz="3200" b="1" dirty="0"/>
          </a:p>
          <a:p>
            <a:pPr marL="68580" indent="0">
              <a:buNone/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Terapie</a:t>
            </a:r>
          </a:p>
          <a:p>
            <a:pPr marL="68580" indent="0">
              <a:buNone/>
            </a:pPr>
            <a:r>
              <a:rPr lang="cs-CZ" sz="3200" b="1" dirty="0"/>
              <a:t>Výplachy pochvy </a:t>
            </a:r>
            <a:r>
              <a:rPr lang="cs-CZ" sz="3200" b="1" dirty="0" err="1"/>
              <a:t>NaCl</a:t>
            </a:r>
            <a:r>
              <a:rPr lang="cs-CZ" sz="3200" b="1" dirty="0"/>
              <a:t> (50g/l vody 2x týdně)</a:t>
            </a:r>
          </a:p>
          <a:p>
            <a:pPr marL="68580" indent="0">
              <a:buNone/>
            </a:pPr>
            <a:r>
              <a:rPr lang="cs-CZ" sz="3200" b="1" dirty="0"/>
              <a:t>ATB výjimečně</a:t>
            </a:r>
          </a:p>
        </p:txBody>
      </p:sp>
    </p:spTree>
    <p:extLst>
      <p:ext uri="{BB962C8B-B14F-4D97-AF65-F5344CB8AC3E}">
        <p14:creationId xmlns:p14="http://schemas.microsoft.com/office/powerpoint/2010/main" val="102935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4048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KANDIDÓZA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441" y="1781299"/>
            <a:ext cx="10613239" cy="4710941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svědivý, dráždivý, nezapáchající výtok – někdy  </a:t>
            </a: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   vodnatý, </a:t>
            </a: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není sexuálně přenosná</a:t>
            </a: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mikroskopicky: zánět s leukocyty, kvasinkami</a:t>
            </a:r>
          </a:p>
          <a:p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Terapie</a:t>
            </a: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vaginální krémy, vaginální čípky, autovakcíny, dietní a hygienická opatření</a:t>
            </a:r>
          </a:p>
        </p:txBody>
      </p:sp>
    </p:spTree>
    <p:extLst>
      <p:ext uri="{BB962C8B-B14F-4D97-AF65-F5344CB8AC3E}">
        <p14:creationId xmlns:p14="http://schemas.microsoft.com/office/powerpoint/2010/main" val="61948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160" y="502920"/>
            <a:ext cx="9858485" cy="9786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TRICHOMONIÁZA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6280" y="1845734"/>
            <a:ext cx="10439400" cy="464805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Trichomoniáza se přenáší výhradně </a:t>
            </a:r>
          </a:p>
          <a:p>
            <a:pPr marL="68580" indent="0">
              <a:buNone/>
            </a:pPr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   pohlavním  stykem</a:t>
            </a:r>
          </a:p>
          <a:p>
            <a:pPr marL="68580" indent="0">
              <a:buNone/>
            </a:pP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200" b="1" dirty="0">
                <a:cs typeface="Arial" panose="020B0604020202020204" pitchFamily="34" charset="0"/>
              </a:rPr>
              <a:t>Bičenka poševní </a:t>
            </a:r>
          </a:p>
          <a:p>
            <a:r>
              <a:rPr lang="cs-CZ" sz="3200" b="1" i="1" dirty="0" err="1">
                <a:solidFill>
                  <a:srgbClr val="FF0000"/>
                </a:solidFill>
                <a:cs typeface="Arial" panose="020B0604020202020204" pitchFamily="34" charset="0"/>
              </a:rPr>
              <a:t>Trichomonas</a:t>
            </a:r>
            <a:r>
              <a:rPr lang="cs-CZ" sz="3200" b="1" i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3200" b="1" i="1" dirty="0" err="1">
                <a:solidFill>
                  <a:srgbClr val="FF0000"/>
                </a:solidFill>
                <a:cs typeface="Arial" panose="020B0604020202020204" pitchFamily="34" charset="0"/>
              </a:rPr>
              <a:t>vaginalis</a:t>
            </a:r>
            <a:endParaRPr lang="cs-CZ" sz="3200" b="1" i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cs-CZ" sz="3200" b="1" i="1" dirty="0">
                <a:solidFill>
                  <a:srgbClr val="FF0000"/>
                </a:solidFill>
                <a:cs typeface="Arial" panose="020B0604020202020204" pitchFamily="34" charset="0"/>
              </a:rPr>
              <a:t>Léčba – antibiotika, </a:t>
            </a:r>
          </a:p>
          <a:p>
            <a:r>
              <a:rPr lang="cs-CZ" sz="3200" b="1" i="1" dirty="0">
                <a:solidFill>
                  <a:srgbClr val="FF0000"/>
                </a:solidFill>
                <a:cs typeface="Arial" panose="020B0604020202020204" pitchFamily="34" charset="0"/>
              </a:rPr>
              <a:t>Sexuální </a:t>
            </a:r>
            <a:r>
              <a:rPr lang="cs-CZ" sz="3200" b="1" i="1" dirty="0" err="1">
                <a:solidFill>
                  <a:srgbClr val="FF0000"/>
                </a:solidFill>
                <a:cs typeface="Arial" panose="020B0604020202020204" pitchFamily="34" charset="0"/>
              </a:rPr>
              <a:t>abtinence</a:t>
            </a:r>
            <a:r>
              <a:rPr lang="cs-CZ" sz="3200" b="1" i="1" dirty="0">
                <a:solidFill>
                  <a:srgbClr val="FF0000"/>
                </a:solidFill>
                <a:cs typeface="Arial" panose="020B0604020202020204" pitchFamily="34" charset="0"/>
              </a:rPr>
              <a:t>,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3206" y="3316637"/>
            <a:ext cx="5279756" cy="3541363"/>
          </a:xfrm>
          <a:prstGeom prst="rect">
            <a:avLst/>
          </a:prstGeom>
        </p:spPr>
      </p:pic>
      <p:pic>
        <p:nvPicPr>
          <p:cNvPr id="5" name="Picture 4" descr="Trichomoná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07092" y="15716"/>
            <a:ext cx="3884908" cy="34432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684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1197"/>
          </a:xfrm>
        </p:spPr>
        <p:txBody>
          <a:bodyPr/>
          <a:lstStyle/>
          <a:p>
            <a:r>
              <a:rPr lang="cs-CZ" b="1" dirty="0"/>
              <a:t>ANTROPOZONÓZY V GYNEKOLOGII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6280" y="1447800"/>
            <a:ext cx="11475720" cy="541020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TOXOPLAZMÓZA</a:t>
            </a:r>
          </a:p>
          <a:p>
            <a:r>
              <a:rPr lang="cs-CZ" sz="3200" b="1" dirty="0">
                <a:cs typeface="Arial" panose="020B0604020202020204" pitchFamily="34" charset="0"/>
              </a:rPr>
              <a:t> prvok </a:t>
            </a:r>
            <a:r>
              <a:rPr lang="cs-CZ" sz="3200" b="1" dirty="0" err="1">
                <a:solidFill>
                  <a:srgbClr val="FF0000"/>
                </a:solidFill>
                <a:cs typeface="Arial" panose="020B0604020202020204" pitchFamily="34" charset="0"/>
              </a:rPr>
              <a:t>Toxoplazma</a:t>
            </a:r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0000"/>
                </a:solidFill>
                <a:cs typeface="Arial" panose="020B0604020202020204" pitchFamily="34" charset="0"/>
              </a:rPr>
              <a:t>gondií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3200" b="1" dirty="0">
                <a:solidFill>
                  <a:schemeClr val="tx1"/>
                </a:solidFill>
                <a:cs typeface="Arial" panose="020B0604020202020204" pitchFamily="34" charset="0"/>
              </a:rPr>
              <a:t>c</a:t>
            </a:r>
            <a:r>
              <a:rPr lang="cs-CZ" sz="3200" b="1" dirty="0">
                <a:cs typeface="Arial" panose="020B0604020202020204" pitchFamily="34" charset="0"/>
              </a:rPr>
              <a:t>horoba je rozšířena zvláště mezi kočkami, psy, králíky, vepři a hovězím dobytkem. </a:t>
            </a:r>
          </a:p>
          <a:p>
            <a:endParaRPr lang="cs-CZ" sz="3200" b="1" dirty="0">
              <a:cs typeface="Arial" panose="020B0604020202020204" pitchFamily="34" charset="0"/>
            </a:endParaRPr>
          </a:p>
          <a:p>
            <a:r>
              <a:rPr lang="cs-CZ" sz="3200" b="1" dirty="0">
                <a:cs typeface="Arial" panose="020B0604020202020204" pitchFamily="34" charset="0"/>
              </a:rPr>
              <a:t>Nejnebezpečnější je toxoplazmóza  </a:t>
            </a:r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V TĚHOTENSTVÍ</a:t>
            </a:r>
            <a:r>
              <a:rPr lang="cs-CZ" sz="3200" b="1" dirty="0">
                <a:cs typeface="Arial" panose="020B0604020202020204" pitchFamily="34" charset="0"/>
              </a:rPr>
              <a:t>. </a:t>
            </a:r>
          </a:p>
          <a:p>
            <a:pPr marL="68580" indent="0">
              <a:buNone/>
            </a:pPr>
            <a:endParaRPr lang="cs-CZ" sz="4100" b="1" dirty="0"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62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286604"/>
            <a:ext cx="9631680" cy="1387214"/>
          </a:xfrm>
        </p:spPr>
        <p:txBody>
          <a:bodyPr/>
          <a:lstStyle/>
          <a:p>
            <a:r>
              <a:rPr lang="cs-CZ" b="1" cap="all" dirty="0">
                <a:solidFill>
                  <a:schemeClr val="accent1">
                    <a:lumMod val="75000"/>
                  </a:schemeClr>
                </a:solidFill>
              </a:rPr>
              <a:t>Listerióza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8720" y="1783080"/>
            <a:ext cx="9966960" cy="5074920"/>
          </a:xfrm>
        </p:spPr>
        <p:txBody>
          <a:bodyPr>
            <a:normAutofit fontScale="47500" lnSpcReduction="20000"/>
          </a:bodyPr>
          <a:lstStyle/>
          <a:p>
            <a:r>
              <a:rPr lang="cs-CZ" sz="6700" b="1" dirty="0">
                <a:latin typeface="Arial" panose="020B0604020202020204" pitchFamily="34" charset="0"/>
                <a:cs typeface="Arial" panose="020B0604020202020204" pitchFamily="34" charset="0"/>
              </a:rPr>
              <a:t>Onemocnění vyvolané </a:t>
            </a:r>
            <a:r>
              <a:rPr lang="cs-CZ" sz="6700" b="1" dirty="0" err="1">
                <a:latin typeface="Arial" panose="020B0604020202020204" pitchFamily="34" charset="0"/>
                <a:cs typeface="Arial" panose="020B0604020202020204" pitchFamily="34" charset="0"/>
              </a:rPr>
              <a:t>listerií</a:t>
            </a:r>
            <a:r>
              <a:rPr lang="cs-CZ" sz="6700" b="1" dirty="0">
                <a:latin typeface="Arial" panose="020B0604020202020204" pitchFamily="34" charset="0"/>
                <a:cs typeface="Arial" panose="020B0604020202020204" pitchFamily="34" charset="0"/>
              </a:rPr>
              <a:t>, bakterií, která je přenášena přímým kontaktem s domácími zvířaty a skotem. </a:t>
            </a:r>
          </a:p>
          <a:p>
            <a:pPr marL="68580" indent="0">
              <a:buNone/>
            </a:pPr>
            <a:endParaRPr lang="cs-CZ" sz="6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700" b="1" dirty="0">
                <a:latin typeface="Arial" panose="020B0604020202020204" pitchFamily="34" charset="0"/>
                <a:cs typeface="Arial" panose="020B0604020202020204" pitchFamily="34" charset="0"/>
              </a:rPr>
              <a:t>U těhotné může být předčasný porod, rodí se často plody nitroděložně odumřelé, jindy s příznaky těžké hypoxie (dušení) v děloze s modravým zbarvením kůže a obtížným dýcháním, zvracením, křečemi, někdy s příznaky zánětu mozkových blan nebo zánětu mozku.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301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160" y="286604"/>
            <a:ext cx="10256520" cy="1108244"/>
          </a:xfrm>
        </p:spPr>
        <p:txBody>
          <a:bodyPr/>
          <a:lstStyle/>
          <a:p>
            <a:r>
              <a:rPr lang="cs-CZ" b="1" cap="all" dirty="0"/>
              <a:t>Brucelóza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444" y="1876731"/>
            <a:ext cx="10644236" cy="4023360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je onemocnění přenášené potravou nebo přímým kontaktem s nemocným skotem. </a:t>
            </a: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Infikuje-li se těhotná na začátku těhotenství, přejde mikrob placentou na plod, těhotenství obvykle skončí potratem. </a:t>
            </a: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V plodu a plodové vodě lze prokázat původce – brucely. Onemocnění probíhá u člověka jako chřipkové onemocnění, vzácněji horečnaté. Průkaz je proveden sérologicky.</a:t>
            </a:r>
          </a:p>
        </p:txBody>
      </p:sp>
    </p:spTree>
    <p:extLst>
      <p:ext uri="{BB962C8B-B14F-4D97-AF65-F5344CB8AC3E}">
        <p14:creationId xmlns:p14="http://schemas.microsoft.com/office/powerpoint/2010/main" val="1989919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0160" y="286604"/>
            <a:ext cx="9875520" cy="1077248"/>
          </a:xfrm>
        </p:spPr>
        <p:txBody>
          <a:bodyPr/>
          <a:lstStyle/>
          <a:p>
            <a:r>
              <a:rPr lang="cs-CZ" b="1" cap="all" dirty="0"/>
              <a:t>Ornitóza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24069"/>
          </a:xfrm>
        </p:spPr>
        <p:txBody>
          <a:bodyPr>
            <a:normAutofit fontScale="70000" lnSpcReduction="20000"/>
          </a:bodyPr>
          <a:lstStyle/>
          <a:p>
            <a:r>
              <a:rPr lang="cs-CZ" sz="4100" b="1" dirty="0"/>
              <a:t>je zoonóza vyvolaná virem napadajícím drůbež. Má stejný význam jako virus chřipky. Těhotným ženám je však práce v ohniscích nákazy zakázána.</a:t>
            </a:r>
          </a:p>
          <a:p>
            <a:pPr marL="68580" indent="0">
              <a:buNone/>
            </a:pPr>
            <a:endParaRPr lang="cs-CZ" sz="4100" b="1" dirty="0"/>
          </a:p>
          <a:p>
            <a:r>
              <a:rPr lang="cs-CZ" sz="4100" b="1" dirty="0"/>
              <a:t>těhotná se má úzkostlivě chránit před nákazou některým typem právě uvedených zoonóz. Měla by se tedy vyhýbat i blízkému styku s domácími zvířaty (se psy, kočkami, králíky, morčaty apod.) a při každém chřipkovém onemocnění raději vyhledat lékaře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9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0640" y="3037991"/>
            <a:ext cx="9217511" cy="107681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GYNEKOLOGICKÉ  ZÁNĚTY</a:t>
            </a:r>
            <a:br>
              <a:rPr lang="cs-CZ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ENDOMETRIÓZA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Doc. PhDr. Yvetta Vrublová,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31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A04CB26-C95A-420F-B0FD-74577A137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8240" y="1341436"/>
            <a:ext cx="9123998" cy="84296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6000" b="1" dirty="0"/>
              <a:t>Endometrióza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DD22A7DA-5306-433B-9C9D-0AA5D3C78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3500439"/>
            <a:ext cx="9797098" cy="2016125"/>
          </a:xfrm>
        </p:spPr>
        <p:txBody>
          <a:bodyPr>
            <a:normAutofit/>
          </a:bodyPr>
          <a:lstStyle/>
          <a:p>
            <a:pPr marL="68580" indent="0" eaLnBrk="1" hangingPunct="1"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Definice:  </a:t>
            </a:r>
            <a:r>
              <a:rPr lang="cs-CZ" altLang="cs-CZ" sz="3200" b="1" dirty="0"/>
              <a:t>ektopický výskyt endometria mimo   </a:t>
            </a:r>
          </a:p>
          <a:p>
            <a:pPr marL="266700" lvl="1" indent="0">
              <a:buNone/>
              <a:defRPr/>
            </a:pPr>
            <a:r>
              <a:rPr lang="cs-CZ" altLang="cs-CZ" sz="3200" b="1" dirty="0"/>
              <a:t>    dutinu děložní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0A351F3-FD47-4EAB-A3E3-9CB5957BD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10641" y="1557338"/>
            <a:ext cx="3108960" cy="627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/>
              <a:t>Lokalizace</a:t>
            </a:r>
          </a:p>
        </p:txBody>
      </p:sp>
      <p:sp>
        <p:nvSpPr>
          <p:cNvPr id="6147" name="Zástupný symbol pro obsah 1">
            <a:extLst>
              <a:ext uri="{FF2B5EF4-FFF2-40B4-BE49-F238E27FC236}">
                <a16:creationId xmlns:a16="http://schemas.microsoft.com/office/drawing/2014/main" id="{313E0137-ADBE-4E71-BC73-CD81C5150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2042161"/>
            <a:ext cx="4689475" cy="283464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 err="1"/>
              <a:t>Sakrouterinní</a:t>
            </a:r>
            <a:r>
              <a:rPr lang="cs-CZ" altLang="cs-CZ" sz="3200" b="1" dirty="0"/>
              <a:t> vaz	                63 %</a:t>
            </a:r>
          </a:p>
          <a:p>
            <a:pPr eaLnBrk="1" hangingPunct="1"/>
            <a:r>
              <a:rPr lang="cs-CZ" altLang="cs-CZ" sz="3200" b="1" dirty="0"/>
              <a:t> Ovaria		56 %</a:t>
            </a:r>
          </a:p>
          <a:p>
            <a:pPr eaLnBrk="1" hangingPunct="1"/>
            <a:r>
              <a:rPr lang="cs-CZ" altLang="cs-CZ" sz="3200" b="1" dirty="0"/>
              <a:t> </a:t>
            </a:r>
            <a:r>
              <a:rPr lang="cs-CZ" altLang="cs-CZ" sz="3200" b="1" dirty="0" err="1"/>
              <a:t>Douglas</a:t>
            </a:r>
            <a:r>
              <a:rPr lang="cs-CZ" altLang="cs-CZ" sz="3200" b="1" dirty="0"/>
              <a:t>	25 %</a:t>
            </a:r>
          </a:p>
          <a:p>
            <a:pPr eaLnBrk="1" hangingPunct="1"/>
            <a:r>
              <a:rPr lang="cs-CZ" altLang="cs-CZ" sz="3200" b="1" dirty="0"/>
              <a:t> Měchýř	20 %</a:t>
            </a:r>
          </a:p>
          <a:p>
            <a:pPr eaLnBrk="1" hangingPunct="1"/>
            <a:r>
              <a:rPr lang="cs-CZ" altLang="cs-CZ" sz="3200" b="1" dirty="0"/>
              <a:t> Střevo		6 %</a:t>
            </a:r>
          </a:p>
        </p:txBody>
      </p:sp>
      <p:pic>
        <p:nvPicPr>
          <p:cNvPr id="6148" name="Picture 3" descr="1UPRAV">
            <a:extLst>
              <a:ext uri="{FF2B5EF4-FFF2-40B4-BE49-F238E27FC236}">
                <a16:creationId xmlns:a16="http://schemas.microsoft.com/office/drawing/2014/main" id="{B91C0999-D279-4620-ADE5-2608C8B1F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9" y="1052514"/>
            <a:ext cx="5341937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2B2BD0-F27D-432C-BD9F-017DCB5E4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7761" y="670560"/>
            <a:ext cx="9371966" cy="70104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cap="all" dirty="0"/>
              <a:t>Symptomy endometriózy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D6AF58-C4D5-467E-B32C-B043528DE7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3440" y="1569721"/>
            <a:ext cx="10622280" cy="495490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bolest (</a:t>
            </a:r>
            <a:r>
              <a:rPr lang="cs-CZ" altLang="cs-CZ" sz="3200" b="1" dirty="0" err="1"/>
              <a:t>pelvalgie</a:t>
            </a:r>
            <a:r>
              <a:rPr lang="cs-CZ" altLang="cs-CZ" sz="3200" b="1" dirty="0"/>
              <a:t>, dyspareunie, </a:t>
            </a:r>
            <a:r>
              <a:rPr lang="cs-CZ" altLang="cs-CZ" sz="3200" b="1" dirty="0" err="1"/>
              <a:t>dysmenorrhoea</a:t>
            </a:r>
            <a:r>
              <a:rPr lang="cs-CZ" altLang="cs-CZ" sz="3200" b="1" dirty="0"/>
              <a:t>…)</a:t>
            </a:r>
          </a:p>
          <a:p>
            <a:pPr eaLnBrk="1" hangingPunct="1"/>
            <a:r>
              <a:rPr lang="cs-CZ" altLang="cs-CZ" sz="3200" b="1" dirty="0"/>
              <a:t>poruchy plodnosti</a:t>
            </a:r>
          </a:p>
          <a:p>
            <a:pPr eaLnBrk="1" hangingPunct="1"/>
            <a:r>
              <a:rPr lang="cs-CZ" altLang="cs-CZ" sz="3200" b="1" dirty="0"/>
              <a:t>GIT – tenesmy, obstrukce, krvácení</a:t>
            </a:r>
          </a:p>
          <a:p>
            <a:pPr eaLnBrk="1" hangingPunct="1"/>
            <a:r>
              <a:rPr lang="cs-CZ" altLang="cs-CZ" sz="3200" b="1" dirty="0" err="1"/>
              <a:t>urinární</a:t>
            </a:r>
            <a:r>
              <a:rPr lang="cs-CZ" altLang="cs-CZ" sz="3200" b="1" dirty="0"/>
              <a:t> trakt – krvácení, obstrukce</a:t>
            </a:r>
          </a:p>
          <a:p>
            <a:pPr eaLnBrk="1" hangingPunct="1"/>
            <a:r>
              <a:rPr lang="cs-CZ" altLang="cs-CZ" sz="3200" b="1" dirty="0"/>
              <a:t>operační jizvy – rezistence, krvácení, bolest</a:t>
            </a:r>
          </a:p>
          <a:p>
            <a:pPr eaLnBrk="1" hangingPunct="1"/>
            <a:r>
              <a:rPr lang="cs-CZ" altLang="cs-CZ" sz="3200" b="1" dirty="0"/>
              <a:t>plíce – hemoptýza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C89BF31-4B7C-4C6F-9D56-332D52AFD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4880" y="426721"/>
            <a:ext cx="10134798" cy="161544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cap="all" dirty="0"/>
              <a:t>Klasifikace  endometriózy podle stupně závažnosti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72AFC05-BF86-48BD-9D11-901001BF2D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4880" y="2301240"/>
            <a:ext cx="8503921" cy="3791585"/>
          </a:xfrm>
        </p:spPr>
        <p:txBody>
          <a:bodyPr/>
          <a:lstStyle/>
          <a:p>
            <a:pPr marL="68580" indent="0" eaLnBrk="1" hangingPunct="1">
              <a:buNone/>
            </a:pPr>
            <a:r>
              <a:rPr lang="cs-CZ" altLang="cs-CZ" sz="3200" b="1" dirty="0"/>
              <a:t>Stádium:</a:t>
            </a:r>
          </a:p>
          <a:p>
            <a:pPr lvl="1" eaLnBrk="1" hangingPunct="1"/>
            <a:r>
              <a:rPr lang="cs-CZ" altLang="cs-CZ" sz="3200" b="1" dirty="0"/>
              <a:t>I – minimální (1 – 5 bodů)</a:t>
            </a:r>
          </a:p>
          <a:p>
            <a:pPr lvl="1" eaLnBrk="1" hangingPunct="1"/>
            <a:r>
              <a:rPr lang="cs-CZ" altLang="cs-CZ" sz="3200" b="1" dirty="0"/>
              <a:t>II – lehké   (6 – 15 bodů)</a:t>
            </a:r>
          </a:p>
          <a:p>
            <a:pPr lvl="1" eaLnBrk="1" hangingPunct="1"/>
            <a:r>
              <a:rPr lang="cs-CZ" altLang="cs-CZ" sz="3200" b="1" dirty="0"/>
              <a:t>III – střední (16 – 30 bodů)</a:t>
            </a:r>
          </a:p>
          <a:p>
            <a:pPr lvl="1" eaLnBrk="1" hangingPunct="1"/>
            <a:r>
              <a:rPr lang="cs-CZ" altLang="cs-CZ" sz="3200" b="1" dirty="0"/>
              <a:t>IV – těžké (31 – 54  bodů)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B64C16-C0D9-4D1C-AB2C-010BD3801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4440" y="716281"/>
            <a:ext cx="8173085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cap="all" dirty="0"/>
              <a:t>Diagnostika  endometriózy 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921F849-F0E6-4607-847D-15483FB24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4440" y="1935481"/>
            <a:ext cx="9875520" cy="4444683"/>
          </a:xfrm>
        </p:spPr>
        <p:txBody>
          <a:bodyPr/>
          <a:lstStyle/>
          <a:p>
            <a:pPr eaLnBrk="1" hangingPunct="1"/>
            <a:r>
              <a:rPr lang="cs-CZ" altLang="cs-CZ" dirty="0"/>
              <a:t> </a:t>
            </a:r>
            <a:r>
              <a:rPr lang="cs-CZ" altLang="cs-CZ" sz="3200" b="1" dirty="0"/>
              <a:t>anamnéza</a:t>
            </a:r>
          </a:p>
          <a:p>
            <a:pPr eaLnBrk="1" hangingPunct="1"/>
            <a:r>
              <a:rPr lang="cs-CZ" altLang="cs-CZ" sz="3200" b="1" dirty="0"/>
              <a:t> gynekologické vyšetření</a:t>
            </a:r>
          </a:p>
          <a:p>
            <a:pPr eaLnBrk="1" hangingPunct="1"/>
            <a:r>
              <a:rPr lang="cs-CZ" altLang="cs-CZ" sz="3200" b="1" dirty="0"/>
              <a:t> UZ vyšetření </a:t>
            </a:r>
          </a:p>
          <a:p>
            <a:pPr eaLnBrk="1" hangingPunct="1"/>
            <a:r>
              <a:rPr lang="cs-CZ" altLang="cs-CZ" sz="3200" b="1" dirty="0"/>
              <a:t> ca 125</a:t>
            </a:r>
          </a:p>
          <a:p>
            <a:pPr eaLnBrk="1" hangingPunct="1"/>
            <a:r>
              <a:rPr lang="cs-CZ" altLang="cs-CZ" sz="3200" b="1" dirty="0"/>
              <a:t> laparoskopie</a:t>
            </a:r>
          </a:p>
          <a:p>
            <a:pPr eaLnBrk="1" hangingPunct="1"/>
            <a:r>
              <a:rPr lang="cs-CZ" altLang="cs-CZ" sz="3200" b="1" dirty="0"/>
              <a:t> histologie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E5BA2B1-6D47-4D12-9977-7F3879BB6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2081" y="685801"/>
            <a:ext cx="8654734" cy="111252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cap="all" dirty="0"/>
              <a:t>terapie endometriózy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sz="3200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819D34-9CA5-4A8D-BFD8-5DD5E8E5BF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86840"/>
            <a:ext cx="11277600" cy="5282248"/>
          </a:xfrm>
        </p:spPr>
        <p:txBody>
          <a:bodyPr rtlCol="0">
            <a:noAutofit/>
          </a:bodyPr>
          <a:lstStyle/>
          <a:p>
            <a:pPr marL="514350" indent="-514350">
              <a:buFont typeface="+mj-lt"/>
              <a:buAutoNum type="alphaUcPeriod"/>
              <a:defRPr/>
            </a:pPr>
            <a:r>
              <a:rPr lang="cs-CZ" sz="3200" b="1" dirty="0"/>
              <a:t>Farmakologická - hormonální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cs-CZ" sz="3200" b="1" dirty="0"/>
              <a:t>Operační - Konzervativní</a:t>
            </a:r>
          </a:p>
          <a:p>
            <a:pPr lvl="1">
              <a:defRPr/>
            </a:pP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 excise</a:t>
            </a:r>
          </a:p>
          <a:p>
            <a:pPr lvl="1">
              <a:defRPr/>
            </a:pP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 koagulace</a:t>
            </a:r>
          </a:p>
          <a:p>
            <a:pPr lvl="1">
              <a:defRPr/>
            </a:pP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 laser </a:t>
            </a:r>
            <a:r>
              <a:rPr lang="cs-CZ" sz="3200" b="1" dirty="0" err="1">
                <a:solidFill>
                  <a:schemeClr val="bg2">
                    <a:lumMod val="25000"/>
                  </a:schemeClr>
                </a:solidFill>
              </a:rPr>
              <a:t>vaporizace</a:t>
            </a:r>
            <a:endParaRPr lang="cs-CZ" sz="3200" b="1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defRPr/>
            </a:pP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 cystektomie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cs-CZ" sz="3200" b="1" dirty="0"/>
              <a:t>Operační - Radikální</a:t>
            </a:r>
          </a:p>
          <a:p>
            <a:pPr lvl="1">
              <a:defRPr/>
            </a:pP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3200" b="1" dirty="0" err="1">
                <a:solidFill>
                  <a:schemeClr val="bg2">
                    <a:lumMod val="25000"/>
                  </a:schemeClr>
                </a:solidFill>
              </a:rPr>
              <a:t>adnexektomie</a:t>
            </a:r>
            <a:endParaRPr lang="cs-CZ" sz="3200" b="1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defRPr/>
            </a:pP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 hysterektomie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68580" indent="0" algn="ctr">
              <a:buNone/>
            </a:pPr>
            <a:r>
              <a:rPr lang="cs-CZ" sz="4000" b="1" cap="all" dirty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7497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3919" y="655320"/>
            <a:ext cx="10411761" cy="108204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GYNEKOLOGICKÉ  ZÁNĚTY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935" y="1737360"/>
            <a:ext cx="10859145" cy="413173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PROJEVY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lokální  -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rubor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, tumor,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functio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laesa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systémové –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febrilie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, malátnost, únava, tachykardie,</a:t>
            </a: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tachypnoe, </a:t>
            </a: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další příznaky – výtok, krvácení mimo cyklus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51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ZÁNĚTY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Bakteriální</a:t>
            </a:r>
          </a:p>
          <a:p>
            <a:r>
              <a:rPr lang="cs-CZ" b="1" dirty="0" smtClean="0"/>
              <a:t>Mykotické</a:t>
            </a:r>
          </a:p>
          <a:p>
            <a:r>
              <a:rPr lang="cs-CZ" b="1" dirty="0" smtClean="0"/>
              <a:t>Virové – </a:t>
            </a:r>
            <a:r>
              <a:rPr lang="cs-CZ" b="1" dirty="0" err="1" smtClean="0"/>
              <a:t>condylomata</a:t>
            </a:r>
            <a:r>
              <a:rPr lang="cs-CZ" b="1" dirty="0" smtClean="0"/>
              <a:t> </a:t>
            </a:r>
            <a:r>
              <a:rPr lang="cs-CZ" b="1" dirty="0" err="1" smtClean="0"/>
              <a:t>accuminata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6862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631556"/>
            <a:ext cx="9366325" cy="747793"/>
          </a:xfrm>
        </p:spPr>
        <p:txBody>
          <a:bodyPr/>
          <a:lstStyle/>
          <a:p>
            <a:r>
              <a:rPr lang="cs-CZ" b="1" dirty="0"/>
              <a:t>ZÁNĚTY ZEVNÍCH RODIDEL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7536" y="1379349"/>
            <a:ext cx="10256520" cy="4850969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ZÁNĚTY VULVY</a:t>
            </a: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- dermatitis </a:t>
            </a:r>
            <a:r>
              <a:rPr lang="cs-CZ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seberrhoica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/>
              <a:t>je recidivující chronické onemocnění kůže s projevy zánětu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lichen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simplex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chronicus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lichen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sclerosus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chronická dermatóza - </a:t>
            </a:r>
            <a:r>
              <a:rPr lang="cs-CZ" sz="3200" dirty="0"/>
              <a:t>sekundární kožní onemocnění vyvolané chronickým škrábáním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VIROVÁ ONEMOCNĚNÍ</a:t>
            </a: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cytomegaloviróza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způsobené virem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genitální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herpes</a:t>
            </a:r>
          </a:p>
        </p:txBody>
      </p:sp>
    </p:spTree>
    <p:extLst>
      <p:ext uri="{BB962C8B-B14F-4D97-AF65-F5344CB8AC3E}">
        <p14:creationId xmlns:p14="http://schemas.microsoft.com/office/powerpoint/2010/main" val="2256409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6657" y="813908"/>
            <a:ext cx="9366325" cy="611131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Záněty rodidel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9640" y="1935480"/>
            <a:ext cx="10500360" cy="4373880"/>
          </a:xfrm>
        </p:spPr>
        <p:txBody>
          <a:bodyPr>
            <a:normAutofit fontScale="92500" lnSpcReduction="10000"/>
          </a:bodyPr>
          <a:lstStyle/>
          <a:p>
            <a:r>
              <a:rPr lang="cs-CZ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Vulvitis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 - zarudnutí, zduření, pocity horka, pálením </a:t>
            </a:r>
          </a:p>
          <a:p>
            <a:pPr marL="68580" indent="0">
              <a:buNone/>
            </a:pP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  (i při močení), úporné svědění a dyspareunie. </a:t>
            </a:r>
          </a:p>
          <a:p>
            <a:pPr marL="68580" indent="0">
              <a:buNone/>
            </a:pP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  Na povrchu vulvy se tvoří bělavé povlaky. </a:t>
            </a:r>
          </a:p>
          <a:p>
            <a:pPr marL="68580" indent="0">
              <a:buNone/>
            </a:pP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  Léčba probíhá antimykotickými a antibakteriálními,</a:t>
            </a:r>
          </a:p>
          <a:p>
            <a:pPr marL="68580" indent="0">
              <a:buNone/>
            </a:pP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  ve většině případů lokálními přípravky. </a:t>
            </a:r>
          </a:p>
          <a:p>
            <a:r>
              <a:rPr lang="cs-CZ" sz="35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Condylomata</a:t>
            </a:r>
            <a:r>
              <a:rPr lang="cs-CZ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accuminata</a:t>
            </a:r>
            <a:r>
              <a:rPr lang="cs-CZ" sz="3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genitální bradavice</a:t>
            </a:r>
            <a:endParaRPr lang="cs-CZ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Herpetická vulvitida</a:t>
            </a:r>
          </a:p>
          <a:p>
            <a:r>
              <a:rPr lang="cs-CZ" sz="35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Bartholinitida</a:t>
            </a:r>
            <a:endParaRPr lang="cs-CZ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55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6461" y="286603"/>
            <a:ext cx="10799219" cy="1046251"/>
          </a:xfrm>
        </p:spPr>
        <p:txBody>
          <a:bodyPr/>
          <a:lstStyle/>
          <a:p>
            <a:r>
              <a:rPr lang="cs-CZ" b="1" cap="all" dirty="0">
                <a:solidFill>
                  <a:srgbClr val="FF0000"/>
                </a:solidFill>
              </a:rPr>
              <a:t>    </a:t>
            </a:r>
            <a:r>
              <a:rPr lang="cs-CZ" b="1" cap="all" dirty="0"/>
              <a:t>Poševní sekret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441" y="1845734"/>
            <a:ext cx="10613239" cy="402336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poševní sekret kromě 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Döderleinova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laktobacila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obsahuje pestrou směs bakteriálních kmenů patogenních i nepatogenních v počtu 105–106/g 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Escherichia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coli, enterokoky, stafylokoky, streptokoky, 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listerie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klebsiely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gardnerely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Bacteroides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aj.)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, které jsou za normálních podmínek limitované v růstu lokálním imunitním systémem.</a:t>
            </a:r>
          </a:p>
        </p:txBody>
      </p:sp>
    </p:spTree>
    <p:extLst>
      <p:ext uri="{BB962C8B-B14F-4D97-AF65-F5344CB8AC3E}">
        <p14:creationId xmlns:p14="http://schemas.microsoft.com/office/powerpoint/2010/main" val="287181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70139"/>
          </a:xfrm>
        </p:spPr>
        <p:txBody>
          <a:bodyPr/>
          <a:lstStyle/>
          <a:p>
            <a:r>
              <a:rPr lang="cs-CZ" b="1" dirty="0" smtClean="0"/>
              <a:t>FYZIOLOGIE POŠEVNÍHO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91320" y="2021436"/>
            <a:ext cx="9036423" cy="3508977"/>
          </a:xfrm>
        </p:spPr>
        <p:txBody>
          <a:bodyPr/>
          <a:lstStyle/>
          <a:p>
            <a:r>
              <a:rPr lang="cs-CZ" b="1" dirty="0" smtClean="0"/>
              <a:t>Slizniční imunitní systém</a:t>
            </a:r>
          </a:p>
          <a:p>
            <a:r>
              <a:rPr lang="cs-CZ" b="1" dirty="0" smtClean="0"/>
              <a:t>Hormonální hladiny menstruačního cyklu</a:t>
            </a:r>
          </a:p>
          <a:p>
            <a:r>
              <a:rPr lang="cs-CZ" b="1" dirty="0" smtClean="0"/>
              <a:t>Endogenní poševní flóra </a:t>
            </a:r>
          </a:p>
          <a:p>
            <a:r>
              <a:rPr lang="cs-CZ" b="1" dirty="0" smtClean="0"/>
              <a:t>Kyselé PH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7051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920" y="579119"/>
            <a:ext cx="9873725" cy="1036321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Rovnovážný </a:t>
            </a:r>
            <a:r>
              <a:rPr lang="cs-CZ" b="1" cap="all" dirty="0" err="1"/>
              <a:t>mikroekosystém</a:t>
            </a:r>
            <a:r>
              <a:rPr lang="cs-CZ" b="1" cap="all" dirty="0"/>
              <a:t> pochvy může být narušen: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976" y="1615441"/>
            <a:ext cx="11546238" cy="481635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  </a:t>
            </a:r>
            <a:r>
              <a:rPr lang="cs-CZ" sz="4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hormonálními vlivy (menstruace, těhotenství,</a:t>
            </a:r>
          </a:p>
          <a:p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   klimakterium</a:t>
            </a:r>
            <a:r>
              <a:rPr lang="cs-CZ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užívání 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hormonální antikoncepce), </a:t>
            </a:r>
          </a:p>
          <a:p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-  užíváním širokospektrých antibiotik,</a:t>
            </a:r>
          </a:p>
          <a:p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 - používáním poševních tampónů, </a:t>
            </a:r>
          </a:p>
          <a:p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 - operačními zákroky v pochvě,</a:t>
            </a:r>
          </a:p>
          <a:p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 - celkovými chorobami (především diabetes),</a:t>
            </a:r>
          </a:p>
          <a:p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 - nadměrným příjmem sladkostí, </a:t>
            </a:r>
          </a:p>
          <a:p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 - sexuálním excesem</a:t>
            </a:r>
          </a:p>
        </p:txBody>
      </p:sp>
    </p:spTree>
    <p:extLst>
      <p:ext uri="{BB962C8B-B14F-4D97-AF65-F5344CB8AC3E}">
        <p14:creationId xmlns:p14="http://schemas.microsoft.com/office/powerpoint/2010/main" val="78119334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D8EA54-FCDE-4C53-BC95-F76FE7115B9B}">
  <ds:schemaRefs>
    <ds:schemaRef ds:uri="http://schemas.microsoft.com/office/2006/metadata/properties"/>
    <ds:schemaRef ds:uri="http://purl.org/dc/dcmitype/"/>
    <ds:schemaRef ds:uri="cbefea44-e136-4179-aaed-838712420fe3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a5cc325b-3808-46fd-ba12-9be4b2bbba49"/>
  </ds:schemaRefs>
</ds:datastoreItem>
</file>

<file path=customXml/itemProps2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3CD782-AD2C-464D-A595-062811EF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840</Words>
  <Application>Microsoft Office PowerPoint</Application>
  <PresentationFormat>Širokoúhlá obrazovka</PresentationFormat>
  <Paragraphs>155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Times New Roman</vt:lpstr>
      <vt:lpstr>Wingdings 2</vt:lpstr>
      <vt:lpstr>Motiv Office</vt:lpstr>
      <vt:lpstr>Austin</vt:lpstr>
      <vt:lpstr>GYNEKOLOGICKÉ  ZÁNĚTY ENDOMETRIÓZA</vt:lpstr>
      <vt:lpstr>GYNEKOLOGICKÉ  ZÁNĚTY ENDOMETRIÓZA</vt:lpstr>
      <vt:lpstr>GYNEKOLOGICKÉ  ZÁNĚTY </vt:lpstr>
      <vt:lpstr>NEJČASTĚJŠÍ ZÁNĚTY</vt:lpstr>
      <vt:lpstr>ZÁNĚTY ZEVNÍCH RODIDEL</vt:lpstr>
      <vt:lpstr>Záněty rodidel</vt:lpstr>
      <vt:lpstr>    Poševní sekret</vt:lpstr>
      <vt:lpstr>FYZIOLOGIE POŠEVNÍHO SYSTÉMU</vt:lpstr>
      <vt:lpstr>Rovnovážný mikroekosystém pochvy může být narušen:</vt:lpstr>
      <vt:lpstr>ZÁNĚTY VNITŘNÍCH RODIDEL</vt:lpstr>
      <vt:lpstr>MOP</vt:lpstr>
      <vt:lpstr>BAKTERIÁLNÍ VAGINÓZA </vt:lpstr>
      <vt:lpstr>laktobacilóza</vt:lpstr>
      <vt:lpstr>KANDIDÓZA</vt:lpstr>
      <vt:lpstr>TRICHOMONIÁZA</vt:lpstr>
      <vt:lpstr>ANTROPOZONÓZY V GYNEKOLOGII</vt:lpstr>
      <vt:lpstr>Listerióza  </vt:lpstr>
      <vt:lpstr>Brucelóza</vt:lpstr>
      <vt:lpstr>Ornitóza</vt:lpstr>
      <vt:lpstr>Endometrióza</vt:lpstr>
      <vt:lpstr>Lokalizace</vt:lpstr>
      <vt:lpstr>Symptomy endometriózy</vt:lpstr>
      <vt:lpstr>Klasifikace  endometriózy podle stupně závažnosti</vt:lpstr>
      <vt:lpstr>Diagnostika  endometriózy  </vt:lpstr>
      <vt:lpstr>terapie endometriózy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Administrator</cp:lastModifiedBy>
  <cp:revision>28</cp:revision>
  <dcterms:created xsi:type="dcterms:W3CDTF">2020-07-28T16:37:17Z</dcterms:created>
  <dcterms:modified xsi:type="dcterms:W3CDTF">2021-11-08T07:46:38Z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