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62" r:id="rId6"/>
    <p:sldId id="263" r:id="rId7"/>
    <p:sldId id="257" r:id="rId8"/>
    <p:sldId id="469" r:id="rId9"/>
    <p:sldId id="470" r:id="rId10"/>
    <p:sldId id="471" r:id="rId11"/>
    <p:sldId id="472" r:id="rId12"/>
    <p:sldId id="467" r:id="rId13"/>
    <p:sldId id="315" r:id="rId14"/>
    <p:sldId id="468" r:id="rId15"/>
    <p:sldId id="316" r:id="rId16"/>
    <p:sldId id="317" r:id="rId17"/>
    <p:sldId id="318" r:id="rId18"/>
    <p:sldId id="319" r:id="rId19"/>
    <p:sldId id="292" r:id="rId20"/>
    <p:sldId id="27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257"/>
            <p14:sldId id="469"/>
            <p14:sldId id="470"/>
            <p14:sldId id="471"/>
            <p14:sldId id="472"/>
            <p14:sldId id="467"/>
            <p14:sldId id="315"/>
            <p14:sldId id="468"/>
            <p14:sldId id="316"/>
            <p14:sldId id="317"/>
            <p14:sldId id="318"/>
            <p14:sldId id="319"/>
            <p14:sldId id="292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MALÉ GYNEKOLOGICKÉ ZÁKROKY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UROGYNEKOLOGIE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7E13E-B925-4DA6-983D-041C23D1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467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INKONTINENCE-RIZIKOVÉ FAKTORY</a:t>
            </a:r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84670307-6EDA-4876-BAC5-3FD49949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316" y="2502569"/>
            <a:ext cx="9609599" cy="299987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/>
              <a:t> Genetická vloha</a:t>
            </a:r>
          </a:p>
          <a:p>
            <a:pPr eaLnBrk="1" hangingPunct="1"/>
            <a:r>
              <a:rPr lang="cs-CZ" altLang="cs-CZ" sz="3200" b="1" dirty="0"/>
              <a:t> Spontánní porod</a:t>
            </a:r>
          </a:p>
          <a:p>
            <a:pPr eaLnBrk="1" hangingPunct="1"/>
            <a:r>
              <a:rPr lang="cs-CZ" altLang="cs-CZ" sz="3200" b="1" dirty="0"/>
              <a:t> Obezita </a:t>
            </a:r>
          </a:p>
          <a:p>
            <a:pPr eaLnBrk="1" hangingPunct="1"/>
            <a:r>
              <a:rPr lang="cs-CZ" altLang="cs-CZ" sz="3200" b="1" dirty="0"/>
              <a:t> Hysterektomie</a:t>
            </a:r>
          </a:p>
          <a:p>
            <a:pPr eaLnBrk="1" hangingPunct="1"/>
            <a:r>
              <a:rPr lang="cs-CZ" altLang="cs-CZ" sz="3200" b="1" dirty="0"/>
              <a:t> Nedostatek estrogenů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10797-34DC-4A20-95C5-04ACB016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567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b="1" dirty="0"/>
            </a:br>
            <a:r>
              <a:rPr lang="cs-CZ" b="1" dirty="0"/>
              <a:t>ROZDĚLENÍ INKONTINENCE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F8C98358-55C7-4F15-A000-85475E874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459832"/>
            <a:ext cx="10716126" cy="506930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500" b="1" dirty="0">
                <a:solidFill>
                  <a:srgbClr val="FF0000"/>
                </a:solidFill>
              </a:rPr>
              <a:t>EXTRAURETRÁLNÍ INKONTINENCE</a:t>
            </a:r>
          </a:p>
          <a:p>
            <a:pPr eaLnBrk="1" hangingPunct="1"/>
            <a:r>
              <a:rPr lang="cs-CZ" altLang="cs-CZ" sz="3500" b="1" dirty="0"/>
              <a:t>odtok moči jinudy než </a:t>
            </a:r>
            <a:r>
              <a:rPr lang="cs-CZ" altLang="cs-CZ" sz="3500" b="1" dirty="0" err="1"/>
              <a:t>uretrou</a:t>
            </a:r>
            <a:r>
              <a:rPr lang="cs-CZ" altLang="cs-CZ" sz="3500" b="1" dirty="0"/>
              <a:t> (VVV, píštěle)</a:t>
            </a:r>
          </a:p>
          <a:p>
            <a:pPr eaLnBrk="1" hangingPunct="1"/>
            <a:endParaRPr lang="cs-CZ" altLang="cs-CZ" sz="3500" b="1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500" b="1" dirty="0">
                <a:solidFill>
                  <a:srgbClr val="FF0000"/>
                </a:solidFill>
              </a:rPr>
              <a:t>STRESOVÁ INKONTINENCE</a:t>
            </a:r>
          </a:p>
          <a:p>
            <a:pPr eaLnBrk="1" hangingPunct="1"/>
            <a:r>
              <a:rPr lang="cs-CZ" altLang="cs-CZ" sz="3500" b="1" dirty="0" err="1"/>
              <a:t>intravesikálníí</a:t>
            </a:r>
            <a:r>
              <a:rPr lang="cs-CZ" altLang="cs-CZ" sz="3500" b="1" dirty="0"/>
              <a:t>,  intraabdominální tlak převýší </a:t>
            </a:r>
            <a:r>
              <a:rPr lang="cs-CZ" altLang="cs-CZ" sz="3500" b="1" dirty="0" err="1"/>
              <a:t>intrauretrální</a:t>
            </a:r>
            <a:r>
              <a:rPr lang="cs-CZ" altLang="cs-CZ" sz="3500" b="1" dirty="0"/>
              <a:t> bez stahu svalstva močového měchýře</a:t>
            </a:r>
          </a:p>
          <a:p>
            <a:pPr eaLnBrk="1" hangingPunct="1"/>
            <a:r>
              <a:rPr lang="cs-CZ" altLang="cs-CZ" sz="3500" b="1" dirty="0"/>
              <a:t>nedostatečnost uzavíracího mechanismu </a:t>
            </a:r>
            <a:r>
              <a:rPr lang="cs-CZ" altLang="cs-CZ" sz="3500" b="1" dirty="0" err="1"/>
              <a:t>m.m</a:t>
            </a:r>
            <a:r>
              <a:rPr lang="cs-CZ" altLang="cs-CZ" sz="3500" b="1" dirty="0"/>
              <a:t>. a trubice</a:t>
            </a:r>
          </a:p>
          <a:p>
            <a:pPr eaLnBrk="1" hangingPunct="1"/>
            <a:r>
              <a:rPr lang="cs-CZ" altLang="cs-CZ" sz="3500" b="1" dirty="0"/>
              <a:t>u pohybu, kašel, zvedání břemen, skákání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E57FE-73A9-43C7-8036-CAC745F5B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93558"/>
            <a:ext cx="9366325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b="1" dirty="0"/>
            </a:br>
            <a:r>
              <a:rPr lang="cs-CZ" b="1" dirty="0"/>
              <a:t>ROZDĚLENÍ INKONTINENCE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7136B-F0C7-4789-B2D5-8AB0EEF6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2170664"/>
            <a:ext cx="11085094" cy="3661965"/>
          </a:xfrm>
        </p:spPr>
        <p:txBody>
          <a:bodyPr>
            <a:noAutofit/>
          </a:bodyPr>
          <a:lstStyle/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URGENTNÍ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Náhlé a neovladatelné nucení z větším únikem</a:t>
            </a:r>
          </a:p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REFLEXNÍ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Následkem poranění či neurologického onemocnění</a:t>
            </a:r>
          </a:p>
          <a:p>
            <a:pPr marL="290399" indent="-225059">
              <a:spcBef>
                <a:spcPts val="477"/>
              </a:spcBef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PARADOXNÍ INKONTINENCE</a:t>
            </a:r>
          </a:p>
          <a:p>
            <a:pPr marL="290399" indent="-225059">
              <a:spcBef>
                <a:spcPts val="477"/>
              </a:spcBef>
              <a:buFont typeface="Wingdings 2"/>
              <a:buChar char=""/>
              <a:defRPr/>
            </a:pPr>
            <a:r>
              <a:rPr lang="cs-CZ" sz="3200" b="1" dirty="0"/>
              <a:t>Z přetékání, slabost svaloviny m.m., neúplné vyprázdnění a zvětšující se zůstatek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27DF4-CF8F-4BF6-B9AE-E32DB2B5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884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UROGYNEKOLOGIE-DIAGNOSTIKA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3C0D05B7-20FD-4763-B0B2-213D928FF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1716506"/>
            <a:ext cx="9593557" cy="4116124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/>
              <a:t>Anamnéza, dotazníky</a:t>
            </a:r>
          </a:p>
          <a:p>
            <a:pPr eaLnBrk="1" hangingPunct="1"/>
            <a:r>
              <a:rPr lang="cs-CZ" altLang="cs-CZ" sz="3200" b="1" dirty="0"/>
              <a:t>Klinické, laboratorní vyšetření</a:t>
            </a:r>
          </a:p>
          <a:p>
            <a:pPr eaLnBrk="1" hangingPunct="1"/>
            <a:r>
              <a:rPr lang="cs-CZ" altLang="cs-CZ" sz="3200" b="1" dirty="0"/>
              <a:t>RTG, UZ</a:t>
            </a:r>
          </a:p>
          <a:p>
            <a:pPr eaLnBrk="1" hangingPunct="1"/>
            <a:r>
              <a:rPr lang="cs-CZ" altLang="cs-CZ" sz="3200" b="1" dirty="0"/>
              <a:t>Endoskopie </a:t>
            </a:r>
            <a:r>
              <a:rPr lang="cs-CZ" altLang="cs-CZ" sz="3200" b="1" dirty="0" err="1"/>
              <a:t>uretry</a:t>
            </a:r>
            <a:r>
              <a:rPr lang="cs-CZ" altLang="cs-CZ" sz="3200" b="1" dirty="0"/>
              <a:t>, měchýře</a:t>
            </a:r>
          </a:p>
          <a:p>
            <a:pPr eaLnBrk="1" hangingPunct="1"/>
            <a:r>
              <a:rPr lang="cs-CZ" altLang="cs-CZ" sz="3200" b="1" dirty="0" err="1"/>
              <a:t>Urodynamické</a:t>
            </a:r>
            <a:r>
              <a:rPr lang="cs-CZ" altLang="cs-CZ" sz="3200" b="1" dirty="0"/>
              <a:t> vyšetření-objemy, tlaky, proud moči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A6FE8-11CA-41B8-9304-4F8B8F96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884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UROGYNEKOLOGIE-LÉČBA</a:t>
            </a:r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DFF5A898-F5D4-43BD-8E06-3613253B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790024" cy="350897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Cvičení, farmakoterapie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Operace: závěsné operace, plastiky poševní, pásky, síťky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Laser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1671F7-3969-431E-8050-FF913162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00" y="453871"/>
            <a:ext cx="9366325" cy="1143000"/>
          </a:xfrm>
        </p:spPr>
        <p:txBody>
          <a:bodyPr/>
          <a:lstStyle/>
          <a:p>
            <a:r>
              <a:rPr lang="cs-CZ" b="1" dirty="0"/>
              <a:t>UROGYNEKOLOGIE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E0C671-5CE2-48F3-800E-997D9D1D3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596872"/>
            <a:ext cx="9366324" cy="423575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  <a:defRPr/>
            </a:pPr>
            <a:r>
              <a:rPr lang="cs-CZ" altLang="cs-CZ" sz="3200" b="1" dirty="0"/>
              <a:t>symptomy</a:t>
            </a:r>
          </a:p>
          <a:p>
            <a:pPr>
              <a:defRPr/>
            </a:pPr>
            <a:endParaRPr lang="cs-CZ" altLang="cs-CZ" sz="3200" b="1" dirty="0"/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Dysurie (=strangurie) 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 err="1"/>
              <a:t>Polakisurie</a:t>
            </a:r>
            <a:r>
              <a:rPr lang="cs-CZ" altLang="cs-CZ" sz="3200" b="1" dirty="0"/>
              <a:t> (=„</a:t>
            </a:r>
            <a:r>
              <a:rPr lang="cs-CZ" altLang="cs-CZ" sz="3200" b="1" dirty="0" err="1"/>
              <a:t>frekventurie</a:t>
            </a:r>
            <a:r>
              <a:rPr lang="cs-CZ" altLang="cs-CZ" sz="3200" b="1" dirty="0"/>
              <a:t>“) 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 err="1"/>
              <a:t>Nycturie</a:t>
            </a:r>
            <a:endParaRPr lang="cs-CZ" altLang="cs-CZ" sz="3200" b="1" dirty="0"/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Urgence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Retence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Anurie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9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2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MALÉ GYNEKOLOGICKÉ ZÁKROKY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UROGYNEKOLOGIE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7937" y="286603"/>
            <a:ext cx="10764252" cy="1542197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MALÉ GYNEKOLOGICKÉ  OPERACE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50232" y="1928380"/>
            <a:ext cx="11341768" cy="4355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dilatace hrdla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probatorní kyretáž hrdla a dutiny děložní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punkce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Douglasova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prostoru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ablace polypu hrdla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b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</a:b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5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9B4-CBF7-4DA3-AADA-BC212B2E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09B022-DDBF-420F-ACD3-2CA3E638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170664"/>
            <a:ext cx="9036423" cy="4326389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excize z čípku, punkce cysty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incize abscesu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Bartoliniho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žlázy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Miniinterupce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interuptio</a:t>
            </a:r>
            <a:r>
              <a:rPr lang="cs-CZ" alt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legalis</a:t>
            </a:r>
            <a:endParaRPr lang="cs-CZ" altLang="cs-CZ" sz="32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konizace</a:t>
            </a:r>
            <a:r>
              <a:rPr 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 děložního čípku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sz="3200" b="1" dirty="0" err="1">
                <a:solidFill>
                  <a:srgbClr val="000000"/>
                </a:solidFill>
                <a:cs typeface="Arial" panose="020B0604020202020204" pitchFamily="34" charset="0"/>
              </a:rPr>
              <a:t>hysteroskopie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1218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CD93F-568F-4169-B10D-CCAEAE17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5675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PŘEDOPERAČNÍ VYŠETŘENÍ + PŘÍPRAVA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15135-A84A-4E71-8FBB-822E1505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33" y="1876925"/>
            <a:ext cx="9577514" cy="4363453"/>
          </a:xfrm>
        </p:spPr>
        <p:txBody>
          <a:bodyPr>
            <a:noAutofit/>
          </a:bodyPr>
          <a:lstStyle/>
          <a:p>
            <a:r>
              <a:rPr lang="cs-CZ" sz="3200" b="1" dirty="0"/>
              <a:t>Interní předoperační vyšetření</a:t>
            </a:r>
          </a:p>
          <a:p>
            <a:r>
              <a:rPr lang="cs-CZ" sz="3200" b="1" dirty="0"/>
              <a:t>Gynekologický UZ</a:t>
            </a:r>
          </a:p>
          <a:p>
            <a:r>
              <a:rPr lang="cs-CZ" sz="3200" b="1" dirty="0"/>
              <a:t>Lačnění podle času výkonu</a:t>
            </a:r>
          </a:p>
          <a:p>
            <a:r>
              <a:rPr lang="cs-CZ" sz="3200" b="1" dirty="0"/>
              <a:t>Monitorace fyziologických funkcí</a:t>
            </a:r>
          </a:p>
          <a:p>
            <a:r>
              <a:rPr lang="cs-CZ" sz="3200" b="1" dirty="0"/>
              <a:t>Bandáž DK</a:t>
            </a:r>
          </a:p>
          <a:p>
            <a:r>
              <a:rPr lang="cs-CZ" sz="3200" b="1" dirty="0"/>
              <a:t>Podpis informovaného souhlasu</a:t>
            </a:r>
          </a:p>
          <a:p>
            <a:r>
              <a:rPr lang="cs-CZ" sz="3200" b="1" dirty="0"/>
              <a:t>Prázdný močový měchýř</a:t>
            </a:r>
          </a:p>
        </p:txBody>
      </p:sp>
    </p:spTree>
    <p:extLst>
      <p:ext uri="{BB962C8B-B14F-4D97-AF65-F5344CB8AC3E}">
        <p14:creationId xmlns:p14="http://schemas.microsoft.com/office/powerpoint/2010/main" val="310149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E4A47-5AE5-4A3E-8C07-1D399C65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4071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VÝKON + PÉČE PO VÝKONU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6C077-9800-4C07-870B-80D18BC2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28800"/>
            <a:ext cx="10347158" cy="4684295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dirty="0"/>
              <a:t>bez </a:t>
            </a:r>
            <a:r>
              <a:rPr lang="cs-CZ" sz="3200" b="1" dirty="0" err="1"/>
              <a:t>analgézie</a:t>
            </a:r>
            <a:r>
              <a:rPr lang="cs-CZ" sz="3200" b="1" dirty="0"/>
              <a:t> + analgetika, </a:t>
            </a:r>
            <a:r>
              <a:rPr lang="cs-CZ" sz="3200" b="1" dirty="0" err="1"/>
              <a:t>analgosedace</a:t>
            </a:r>
            <a:r>
              <a:rPr lang="cs-CZ" sz="3200" b="1" dirty="0"/>
              <a:t> - anxiolytikum</a:t>
            </a:r>
          </a:p>
          <a:p>
            <a:r>
              <a:rPr lang="cs-CZ" sz="3200" b="1" dirty="0"/>
              <a:t>s </a:t>
            </a:r>
            <a:r>
              <a:rPr lang="cs-CZ" sz="3200" b="1" dirty="0" err="1"/>
              <a:t>analgézií</a:t>
            </a:r>
            <a:r>
              <a:rPr lang="cs-CZ" sz="3200" b="1" dirty="0"/>
              <a:t> – </a:t>
            </a:r>
            <a:r>
              <a:rPr lang="cs-CZ" sz="3200" b="1" dirty="0" err="1"/>
              <a:t>Eutonox</a:t>
            </a:r>
            <a:endParaRPr lang="cs-CZ" sz="3200" b="1" dirty="0"/>
          </a:p>
          <a:p>
            <a:r>
              <a:rPr lang="cs-CZ" sz="3200" b="1" dirty="0"/>
              <a:t>svodná anestézie – epidurální, </a:t>
            </a:r>
            <a:r>
              <a:rPr lang="cs-CZ" sz="3200" b="1" dirty="0" err="1"/>
              <a:t>subarachnoideální</a:t>
            </a:r>
            <a:endParaRPr lang="cs-CZ" sz="3200" b="1" dirty="0"/>
          </a:p>
          <a:p>
            <a:r>
              <a:rPr lang="cs-CZ" sz="3200" b="1" dirty="0"/>
              <a:t>celková anestézie – totální </a:t>
            </a:r>
            <a:r>
              <a:rPr lang="cs-CZ" sz="3200" b="1" dirty="0" err="1"/>
              <a:t>iv</a:t>
            </a:r>
            <a:r>
              <a:rPr lang="cs-CZ" sz="3200" b="1" dirty="0"/>
              <a:t>. anestézie</a:t>
            </a:r>
          </a:p>
          <a:p>
            <a:r>
              <a:rPr lang="cs-CZ" sz="3200" b="1" dirty="0"/>
              <a:t>monitorování fyziologických funkcí</a:t>
            </a:r>
          </a:p>
          <a:p>
            <a:r>
              <a:rPr lang="cs-CZ" sz="3200" b="1" dirty="0" err="1"/>
              <a:t>vertikalizace</a:t>
            </a:r>
            <a:endParaRPr lang="cs-CZ" sz="3200" b="1" dirty="0"/>
          </a:p>
          <a:p>
            <a:r>
              <a:rPr lang="cs-CZ" sz="3200" b="1" dirty="0"/>
              <a:t>vyprázdnění močového měchýře</a:t>
            </a:r>
          </a:p>
          <a:p>
            <a:r>
              <a:rPr lang="cs-CZ" sz="3200" b="1" dirty="0" err="1"/>
              <a:t>dimise</a:t>
            </a:r>
            <a:r>
              <a:rPr lang="cs-CZ" sz="3200" b="1" dirty="0"/>
              <a:t> – dle stavu 4 – 6 hodin </a:t>
            </a:r>
          </a:p>
          <a:p>
            <a:r>
              <a:rPr lang="cs-CZ" sz="3200" b="1" dirty="0"/>
              <a:t>edukace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67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FC888-CFFA-4D8F-BF40-91B51142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EDUKACE PO  VÝKONU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74702-D7FE-49A9-8E5E-E424CD91F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10062740" cy="3508977"/>
          </a:xfrm>
        </p:spPr>
        <p:txBody>
          <a:bodyPr>
            <a:normAutofit/>
          </a:bodyPr>
          <a:lstStyle/>
          <a:p>
            <a:r>
              <a:rPr lang="cs-CZ" sz="3200" b="1" dirty="0"/>
              <a:t>vyvarovat se zvedání těžkých břemen</a:t>
            </a:r>
          </a:p>
          <a:p>
            <a:r>
              <a:rPr lang="cs-CZ" sz="3200" b="1" dirty="0"/>
              <a:t>vynechat sportovní aktivitu</a:t>
            </a:r>
          </a:p>
          <a:p>
            <a:r>
              <a:rPr lang="cs-CZ" sz="3200" b="1" dirty="0"/>
              <a:t>sexuální abstinence</a:t>
            </a:r>
          </a:p>
          <a:p>
            <a:r>
              <a:rPr lang="cs-CZ" sz="3200" b="1" dirty="0"/>
              <a:t>hygiena – zákaz koupání – pouze sprchování</a:t>
            </a:r>
          </a:p>
          <a:p>
            <a:r>
              <a:rPr lang="cs-CZ" sz="3200" b="1" dirty="0"/>
              <a:t>kontrola u gynekologa</a:t>
            </a:r>
          </a:p>
        </p:txBody>
      </p:sp>
    </p:spTree>
    <p:extLst>
      <p:ext uri="{BB962C8B-B14F-4D97-AF65-F5344CB8AC3E}">
        <p14:creationId xmlns:p14="http://schemas.microsoft.com/office/powerpoint/2010/main" val="69666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8406E-1738-4743-BE16-C53827A6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27174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UROGYNEKOLOGIE</a:t>
            </a:r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3C99E7E5-4A0E-4BCB-8471-D97E6215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6" y="1299411"/>
            <a:ext cx="10363199" cy="503722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altLang="cs-CZ" sz="4100" b="1" dirty="0"/>
              <a:t>Inkontinence-nechtěné odtékání moči způsobující hygienický nebo sociální problém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 err="1"/>
              <a:t>Intravesikální</a:t>
            </a:r>
            <a:r>
              <a:rPr lang="cs-CZ" altLang="cs-CZ" sz="4100" b="1" dirty="0"/>
              <a:t> tlak převýší </a:t>
            </a:r>
            <a:r>
              <a:rPr lang="cs-CZ" altLang="cs-CZ" sz="4100" b="1" dirty="0" err="1"/>
              <a:t>intrauretrální</a:t>
            </a:r>
            <a:r>
              <a:rPr lang="cs-CZ" altLang="cs-CZ" sz="4100" b="1" dirty="0"/>
              <a:t>-odtok moči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/>
              <a:t>Spojitost se sestupem rodidel</a:t>
            </a:r>
          </a:p>
          <a:p>
            <a:pPr eaLnBrk="1" hangingPunct="1"/>
            <a:endParaRPr lang="cs-CZ" altLang="cs-CZ" sz="4100" b="1" dirty="0"/>
          </a:p>
          <a:p>
            <a:pPr eaLnBrk="1" hangingPunct="1"/>
            <a:r>
              <a:rPr lang="cs-CZ" altLang="cs-CZ" sz="4100" b="1" dirty="0"/>
              <a:t>Ztráta pružnosti </a:t>
            </a:r>
            <a:r>
              <a:rPr lang="cs-CZ" altLang="cs-CZ" sz="4100" b="1" dirty="0" err="1"/>
              <a:t>m.m</a:t>
            </a:r>
            <a:r>
              <a:rPr lang="cs-CZ" altLang="cs-CZ" sz="4100" b="1" dirty="0"/>
              <a:t>., převod změn </a:t>
            </a:r>
            <a:r>
              <a:rPr lang="cs-CZ" altLang="cs-CZ" sz="4100" b="1" dirty="0" err="1"/>
              <a:t>intraadbominálního</a:t>
            </a:r>
            <a:r>
              <a:rPr lang="cs-CZ" altLang="cs-CZ" sz="4100" b="1" dirty="0"/>
              <a:t> tlaku na horní třetinu </a:t>
            </a:r>
            <a:r>
              <a:rPr lang="cs-CZ" altLang="cs-CZ" sz="4100" b="1" dirty="0" err="1"/>
              <a:t>uretry</a:t>
            </a:r>
            <a:r>
              <a:rPr lang="cs-CZ" altLang="cs-CZ" sz="4100" b="1" dirty="0"/>
              <a:t>, porušené pánevní dno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9C5A8-3F2D-4AFE-8392-686781CDF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481264"/>
            <a:ext cx="9366325" cy="89835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b="1" dirty="0"/>
            </a:br>
            <a:r>
              <a:rPr lang="cs-CZ" b="1" dirty="0"/>
              <a:t>PŘÍČINY INKONTINENCE</a:t>
            </a:r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E3E71A30-2110-4352-8430-58C62B72D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379622"/>
            <a:ext cx="10071798" cy="445300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err="1"/>
              <a:t>Intravesikální</a:t>
            </a:r>
            <a:r>
              <a:rPr lang="cs-CZ" altLang="cs-CZ" sz="3200" b="1" dirty="0"/>
              <a:t> obstrukce, tumor </a:t>
            </a:r>
            <a:r>
              <a:rPr lang="cs-CZ" altLang="cs-CZ" sz="3200" b="1" dirty="0" err="1"/>
              <a:t>m.m</a:t>
            </a:r>
            <a:r>
              <a:rPr lang="cs-CZ" altLang="cs-CZ" sz="3200" b="1" dirty="0"/>
              <a:t>., </a:t>
            </a:r>
            <a:r>
              <a:rPr lang="cs-CZ" altLang="cs-CZ" sz="3200" b="1" dirty="0" err="1"/>
              <a:t>cystolitiáza</a:t>
            </a:r>
            <a:r>
              <a:rPr lang="cs-CZ" altLang="cs-CZ" sz="3200" b="1" dirty="0"/>
              <a:t>, píštěl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Trauma-úraz, operace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Nádory, infekce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Vliv léků-diuretika, </a:t>
            </a:r>
            <a:r>
              <a:rPr lang="cs-CZ" altLang="cs-CZ" sz="3200" b="1" dirty="0" err="1"/>
              <a:t>spazmolytika</a:t>
            </a:r>
            <a:r>
              <a:rPr lang="cs-CZ" altLang="cs-CZ" sz="3200" b="1" dirty="0"/>
              <a:t>, imobilizace pacienta-přechodné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a5cc325b-3808-46fd-ba12-9be4b2bbba49"/>
    <ds:schemaRef ds:uri="http://purl.org/dc/elements/1.1/"/>
    <ds:schemaRef ds:uri="http://schemas.openxmlformats.org/package/2006/metadata/core-properties"/>
    <ds:schemaRef ds:uri="cbefea44-e136-4179-aaed-838712420fe3"/>
  </ds:schemaRefs>
</ds:datastoreItem>
</file>

<file path=customXml/itemProps2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378</Words>
  <Application>Microsoft Office PowerPoint</Application>
  <PresentationFormat>Širokoúhlá obrazovka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Tahoma</vt:lpstr>
      <vt:lpstr>Times New Roman</vt:lpstr>
      <vt:lpstr>Wingdings 2</vt:lpstr>
      <vt:lpstr>Motiv Office</vt:lpstr>
      <vt:lpstr>Austin</vt:lpstr>
      <vt:lpstr>MALÉ GYNEKOLOGICKÉ ZÁKROKY UROGYNEKOLOGIE</vt:lpstr>
      <vt:lpstr>MALÉ GYNEKOLOGICKÉ ZÁKROKY UROGYNEKOLOGIE</vt:lpstr>
      <vt:lpstr>MALÉ GYNEKOLOGICKÉ  OPERACE</vt:lpstr>
      <vt:lpstr>Prezentace aplikace PowerPoint</vt:lpstr>
      <vt:lpstr>PŘEDOPERAČNÍ VYŠETŘENÍ + PŘÍPRAVA</vt:lpstr>
      <vt:lpstr>VÝKON + PÉČE PO VÝKONU</vt:lpstr>
      <vt:lpstr>EDUKACE PO  VÝKONU</vt:lpstr>
      <vt:lpstr>UROGYNEKOLOGIE</vt:lpstr>
      <vt:lpstr> PŘÍČINY INKONTINENCE</vt:lpstr>
      <vt:lpstr>INKONTINENCE-RIZIKOVÉ FAKTORY</vt:lpstr>
      <vt:lpstr> ROZDĚLENÍ INKONTINENCE</vt:lpstr>
      <vt:lpstr> ROZDĚLENÍ INKONTINENCE</vt:lpstr>
      <vt:lpstr>UROGYNEKOLOGIE-DIAGNOSTIKA</vt:lpstr>
      <vt:lpstr>UROGYNEKOLOGIE-LÉČBA</vt:lpstr>
      <vt:lpstr>UROGYNEKOLOGIE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23</cp:revision>
  <dcterms:created xsi:type="dcterms:W3CDTF">2020-07-28T16:37:17Z</dcterms:created>
  <dcterms:modified xsi:type="dcterms:W3CDTF">2021-02-14T19:58:56Z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