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1" r:id="rId2"/>
    <p:sldId id="260" r:id="rId3"/>
    <p:sldId id="325" r:id="rId4"/>
    <p:sldId id="337" r:id="rId5"/>
    <p:sldId id="309" r:id="rId6"/>
    <p:sldId id="302" r:id="rId7"/>
    <p:sldId id="336" r:id="rId8"/>
    <p:sldId id="256" r:id="rId9"/>
    <p:sldId id="339" r:id="rId10"/>
    <p:sldId id="259" r:id="rId11"/>
    <p:sldId id="340" r:id="rId12"/>
    <p:sldId id="261" r:id="rId13"/>
    <p:sldId id="262" r:id="rId14"/>
    <p:sldId id="263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FCA4F8-9DF7-441B-890B-466457B0A7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090CD54-1644-4BA3-B779-8F32DAB2B9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681F62C-1012-4BA2-B86B-19E942DAA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97A0E-69E4-474F-BB0C-5F072A055675}" type="datetimeFigureOut">
              <a:rPr lang="cs-CZ" smtClean="0"/>
              <a:t>24.10.2022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6991DFA-A65F-4309-84A8-1196C5197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DBAE5FB-3ED5-47DF-8609-B99907FF5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75D25-640A-4BC7-949A-AF1ABC9B99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7712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D7EEBC-9FAE-4D20-9212-A937A0843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8F51336-B0D8-4C3E-8126-78BC6E795E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9C0AF69-0A94-44ED-8F24-0585D9350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97A0E-69E4-474F-BB0C-5F072A055675}" type="datetimeFigureOut">
              <a:rPr lang="cs-CZ" smtClean="0"/>
              <a:t>24.10.2022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908352-E06D-4AE3-8355-A24C36229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F2E8BDE-1E31-4EA6-B59A-8B399472B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75D25-640A-4BC7-949A-AF1ABC9B99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7919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7EFB47E-5B4C-4905-9C2A-EE99AEE3E8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76D8CF1-600D-4D87-AF9B-C4DF9E8089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7502D99-FC7C-4C86-938E-A7F44979B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97A0E-69E4-474F-BB0C-5F072A055675}" type="datetimeFigureOut">
              <a:rPr lang="cs-CZ" smtClean="0"/>
              <a:t>24.10.2022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26F5FE7-53FE-4166-8629-A097CC174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09DD874-3986-4D03-A154-CFADD17D2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75D25-640A-4BC7-949A-AF1ABC9B99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364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BF572B-F5F6-41D6-A450-8CCA72916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316B2AC-CD86-4F25-AFE3-1C512031C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FD6C433-6BE3-42DC-9436-3537E3AB2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97A0E-69E4-474F-BB0C-5F072A055675}" type="datetimeFigureOut">
              <a:rPr lang="cs-CZ" smtClean="0"/>
              <a:t>24.10.2022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2EBBEE-7F54-4C0E-9822-AFEE10CE9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752288-2834-4257-9535-31A56BFEA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75D25-640A-4BC7-949A-AF1ABC9B99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0606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28C596-817A-4C59-B7A3-C40F7CA60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514B149-AB9F-4706-B0EB-B2DEF84C7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53DD3CA-4D17-4A04-A97A-EF3A73E46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97A0E-69E4-474F-BB0C-5F072A055675}" type="datetimeFigureOut">
              <a:rPr lang="cs-CZ" smtClean="0"/>
              <a:t>24.10.2022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093D1A2-0B9E-41DF-8A88-F291F21E5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08B5A4F-2703-490D-92FB-A6984A92F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75D25-640A-4BC7-949A-AF1ABC9B99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1778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B9B1F4-802D-4184-A89B-1FFAB0B5F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CD8A47F-B8E4-44FF-AEE0-AD1D5E75C2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41601B4F-0CAF-476A-8F97-07B4DAEEC2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DFA2877-2533-4587-833E-2F8793C68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97A0E-69E4-474F-BB0C-5F072A055675}" type="datetimeFigureOut">
              <a:rPr lang="cs-CZ" smtClean="0"/>
              <a:t>24.10.2022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EAAAC3E-ED36-4783-A628-C2EF0061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6A3CD60-C97E-4BD1-8D30-A2ABA5C3E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75D25-640A-4BC7-949A-AF1ABC9B99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176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FAA468-661A-4057-A07C-79F7F8733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73A2AC5-7D43-4C7B-AFDA-94E6FAEF5E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FBACE78-FCA3-4C5B-AB0E-BA243FB4E2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E30F9BF1-202D-4CE2-B9E0-C35F57D0E7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BBA1D9F2-3577-4034-AF37-43E369A2FA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5283BF6-03C6-4289-9118-1DE088317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97A0E-69E4-474F-BB0C-5F072A055675}" type="datetimeFigureOut">
              <a:rPr lang="cs-CZ" smtClean="0"/>
              <a:t>24.10.2022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1DC13EE-8C7D-406C-B6F6-538505E9E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6D4EBB6-B0DB-4B2E-B687-A969F895C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75D25-640A-4BC7-949A-AF1ABC9B99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3332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E3419D-7396-4C0A-898C-FEDA32919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747692C-4161-40BD-A4FE-E1B7E491C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97A0E-69E4-474F-BB0C-5F072A055675}" type="datetimeFigureOut">
              <a:rPr lang="cs-CZ" smtClean="0"/>
              <a:t>24.10.2022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D78005C-FE3C-41DD-81A5-D59FC31D0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4FBA9FD-6A7A-4B40-8062-683D03AD6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75D25-640A-4BC7-949A-AF1ABC9B99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411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5216BC0-70B6-47AC-830E-B2A7786B8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97A0E-69E4-474F-BB0C-5F072A055675}" type="datetimeFigureOut">
              <a:rPr lang="cs-CZ" smtClean="0"/>
              <a:t>24.10.2022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0F4FB5F-CE39-4287-8F70-256CCC875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239DB5E-55D5-4094-AF6D-CC4DEEB33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75D25-640A-4BC7-949A-AF1ABC9B99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8349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38133B-CEAF-4E22-B26B-B36CF4B14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DF3591-47EE-49E1-83A3-3252F1CE7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42AA70D-E37F-4773-8324-65E73FFDD7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97CAB26-C768-42C3-AE40-2C860EA12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97A0E-69E4-474F-BB0C-5F072A055675}" type="datetimeFigureOut">
              <a:rPr lang="cs-CZ" smtClean="0"/>
              <a:t>24.10.2022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B4568D5-3897-44A9-9E48-1167AEF7D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84FD97F-02D5-4EAC-89C9-1BA6A460A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75D25-640A-4BC7-949A-AF1ABC9B99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4660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4F3F22-35CE-41A7-9784-225050895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9DA305F-D025-4A20-B04B-BA9C556D0A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688554E-436F-44DF-B666-32912639F3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77E61F8-9F31-451B-9D28-62EAD30D2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97A0E-69E4-474F-BB0C-5F072A055675}" type="datetimeFigureOut">
              <a:rPr lang="cs-CZ" smtClean="0"/>
              <a:t>24.10.2022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9FA9096-7C73-4FFF-A3D0-EE7BF31CB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66E4ECA-2FFA-4A70-8E8F-7E302F080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75D25-640A-4BC7-949A-AF1ABC9B99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5080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5387A7A-4624-40B9-85C2-CAB9C06CD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6A0B149-F6B6-4458-8580-CD01B7864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B294B6E-F50B-40A6-B97F-CCE2302682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97A0E-69E4-474F-BB0C-5F072A055675}" type="datetimeFigureOut">
              <a:rPr lang="cs-CZ" smtClean="0"/>
              <a:t>24.10.2022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A6A5BA4-24BD-4BDA-9DE6-8CB8775107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06822E6-9503-453D-AF8C-98000DF787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75D25-640A-4BC7-949A-AF1ABC9B99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112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2PCgztYXnxk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jOp_6-HvH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A48420-624F-4B6D-8224-05B3AFC06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505" y="1122363"/>
            <a:ext cx="11316748" cy="1805395"/>
          </a:xfrm>
        </p:spPr>
        <p:txBody>
          <a:bodyPr>
            <a:normAutofit/>
          </a:bodyPr>
          <a:lstStyle/>
          <a:p>
            <a:r>
              <a:rPr lang="cs-CZ" sz="5400" dirty="0"/>
              <a:t>UNZSRP067 General </a:t>
            </a:r>
            <a:r>
              <a:rPr lang="cs-CZ" sz="5400" dirty="0" err="1"/>
              <a:t>nursing</a:t>
            </a:r>
            <a:r>
              <a:rPr lang="cs-CZ" sz="5400" dirty="0"/>
              <a:t> </a:t>
            </a:r>
            <a:r>
              <a:rPr lang="cs-CZ" sz="5400" dirty="0" err="1"/>
              <a:t>studies</a:t>
            </a:r>
            <a:r>
              <a:rPr lang="cs-CZ" sz="5400" dirty="0"/>
              <a:t> 1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822223-083B-4CD2-85BA-F9D68F5C25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Markéta Skalná</a:t>
            </a:r>
          </a:p>
          <a:p>
            <a:endParaRPr lang="cs-CZ" dirty="0"/>
          </a:p>
          <a:p>
            <a:r>
              <a:rPr lang="cs-CZ" dirty="0"/>
              <a:t>Seminář 3</a:t>
            </a:r>
          </a:p>
        </p:txBody>
      </p:sp>
    </p:spTree>
    <p:extLst>
      <p:ext uri="{BB962C8B-B14F-4D97-AF65-F5344CB8AC3E}">
        <p14:creationId xmlns:p14="http://schemas.microsoft.com/office/powerpoint/2010/main" val="1651214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ADBCAD-1EB9-4511-AF05-E89A1074F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Types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Admission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D582AAE-6CCE-4054-828E-F116015D7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6519" y="1557988"/>
            <a:ext cx="4800600" cy="632529"/>
          </a:xfrm>
        </p:spPr>
        <p:txBody>
          <a:bodyPr/>
          <a:lstStyle/>
          <a:p>
            <a:r>
              <a:rPr lang="cs-CZ" dirty="0" err="1"/>
              <a:t>Planned</a:t>
            </a:r>
            <a:r>
              <a:rPr lang="cs-CZ" dirty="0"/>
              <a:t> </a:t>
            </a:r>
            <a:r>
              <a:rPr lang="cs-CZ" dirty="0" err="1"/>
              <a:t>admission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FAFF9A5-DD85-4B7A-8D60-3DE95A6388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4277" y="2407283"/>
            <a:ext cx="4800600" cy="2996398"/>
          </a:xfrm>
        </p:spPr>
        <p:txBody>
          <a:bodyPr/>
          <a:lstStyle/>
          <a:p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client</a:t>
            </a:r>
            <a:r>
              <a:rPr lang="cs-CZ" sz="2400" dirty="0"/>
              <a:t> </a:t>
            </a:r>
            <a:r>
              <a:rPr lang="cs-CZ" sz="2400" dirty="0" err="1"/>
              <a:t>is</a:t>
            </a:r>
            <a:r>
              <a:rPr lang="cs-CZ" sz="2400" dirty="0"/>
              <a:t> </a:t>
            </a:r>
            <a:r>
              <a:rPr lang="cs-CZ" sz="2400" dirty="0" err="1"/>
              <a:t>ordered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an</a:t>
            </a:r>
            <a:r>
              <a:rPr lang="cs-CZ" sz="2400" dirty="0"/>
              <a:t> </a:t>
            </a:r>
            <a:r>
              <a:rPr lang="cs-CZ" sz="2400" dirty="0" err="1"/>
              <a:t>operation</a:t>
            </a:r>
            <a:r>
              <a:rPr lang="cs-CZ" sz="2400" dirty="0"/>
              <a:t> </a:t>
            </a:r>
            <a:r>
              <a:rPr lang="cs-CZ" sz="2400" dirty="0" err="1"/>
              <a:t>or</a:t>
            </a:r>
            <a:r>
              <a:rPr lang="cs-CZ" sz="2400" dirty="0"/>
              <a:t> </a:t>
            </a:r>
            <a:r>
              <a:rPr lang="cs-CZ" sz="2400" dirty="0" err="1"/>
              <a:t>examination</a:t>
            </a:r>
            <a:endParaRPr lang="cs-CZ" sz="2400" dirty="0"/>
          </a:p>
          <a:p>
            <a:r>
              <a:rPr lang="cs-CZ" sz="2400" dirty="0" err="1"/>
              <a:t>Commes</a:t>
            </a:r>
            <a:r>
              <a:rPr lang="cs-CZ" sz="2400" dirty="0"/>
              <a:t> on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recommendation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practitioner</a:t>
            </a:r>
            <a:r>
              <a:rPr lang="cs-CZ" sz="2400" dirty="0"/>
              <a:t> </a:t>
            </a:r>
            <a:r>
              <a:rPr lang="cs-CZ" sz="2400" dirty="0" err="1"/>
              <a:t>doctor</a:t>
            </a:r>
            <a:r>
              <a:rPr lang="cs-CZ" sz="2400" dirty="0"/>
              <a:t> </a:t>
            </a:r>
            <a:r>
              <a:rPr lang="cs-CZ" sz="2400" dirty="0" err="1"/>
              <a:t>or</a:t>
            </a:r>
            <a:r>
              <a:rPr lang="cs-CZ" sz="2400" dirty="0"/>
              <a:t> </a:t>
            </a:r>
            <a:r>
              <a:rPr lang="cs-CZ" sz="2400" dirty="0" err="1"/>
              <a:t>specialist</a:t>
            </a:r>
            <a:endParaRPr lang="cs-CZ" sz="2400" dirty="0"/>
          </a:p>
          <a:p>
            <a:r>
              <a:rPr lang="cs-CZ" sz="2400" dirty="0" err="1"/>
              <a:t>Admitted</a:t>
            </a:r>
            <a:r>
              <a:rPr lang="cs-CZ" sz="2400" dirty="0"/>
              <a:t> </a:t>
            </a:r>
            <a:r>
              <a:rPr lang="cs-CZ" sz="2400" dirty="0" err="1"/>
              <a:t>at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outpatient</a:t>
            </a:r>
            <a:r>
              <a:rPr lang="cs-CZ" sz="2400" dirty="0"/>
              <a:t> </a:t>
            </a:r>
            <a:r>
              <a:rPr lang="cs-CZ" sz="2400" dirty="0" err="1"/>
              <a:t>clinic</a:t>
            </a:r>
            <a:r>
              <a:rPr lang="cs-CZ" sz="2400" dirty="0"/>
              <a:t> </a:t>
            </a:r>
            <a:r>
              <a:rPr lang="cs-CZ" sz="2400" dirty="0" err="1"/>
              <a:t>or</a:t>
            </a:r>
            <a:r>
              <a:rPr lang="cs-CZ" sz="2400" dirty="0"/>
              <a:t> </a:t>
            </a:r>
            <a:r>
              <a:rPr lang="cs-CZ" sz="2400" dirty="0" err="1"/>
              <a:t>at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 </a:t>
            </a:r>
            <a:r>
              <a:rPr lang="cs-CZ" sz="2400" dirty="0" err="1"/>
              <a:t>central</a:t>
            </a:r>
            <a:r>
              <a:rPr lang="cs-CZ" sz="2400" dirty="0"/>
              <a:t> </a:t>
            </a:r>
            <a:r>
              <a:rPr lang="cs-CZ" sz="2400" dirty="0" err="1"/>
              <a:t>reception</a:t>
            </a:r>
            <a:endParaRPr lang="cs-CZ" sz="2400" dirty="0"/>
          </a:p>
          <a:p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F279472-B357-4BF2-AA21-2A29E3443D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24828" y="1348808"/>
            <a:ext cx="4800600" cy="632529"/>
          </a:xfrm>
        </p:spPr>
        <p:txBody>
          <a:bodyPr/>
          <a:lstStyle/>
          <a:p>
            <a:r>
              <a:rPr lang="cs-CZ" dirty="0" err="1"/>
              <a:t>Acute</a:t>
            </a:r>
            <a:r>
              <a:rPr lang="cs-CZ" dirty="0"/>
              <a:t> </a:t>
            </a:r>
            <a:r>
              <a:rPr lang="cs-CZ" dirty="0" err="1"/>
              <a:t>admission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EF8A20C-C79E-4332-B417-A93402E0C8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31022" y="1770320"/>
            <a:ext cx="4800600" cy="2996398"/>
          </a:xfrm>
        </p:spPr>
        <p:txBody>
          <a:bodyPr/>
          <a:lstStyle/>
          <a:p>
            <a:endParaRPr lang="cs-CZ" dirty="0"/>
          </a:p>
          <a:p>
            <a:r>
              <a:rPr lang="cs-CZ" sz="2400" dirty="0" err="1"/>
              <a:t>Without</a:t>
            </a:r>
            <a:r>
              <a:rPr lang="cs-CZ" sz="2400" dirty="0"/>
              <a:t> </a:t>
            </a:r>
            <a:r>
              <a:rPr lang="cs-CZ" sz="2400" dirty="0" err="1"/>
              <a:t>recommedation</a:t>
            </a:r>
            <a:r>
              <a:rPr lang="cs-CZ" sz="2400" dirty="0"/>
              <a:t> </a:t>
            </a:r>
            <a:r>
              <a:rPr lang="cs-CZ" sz="2400" dirty="0" err="1"/>
              <a:t>from</a:t>
            </a:r>
            <a:r>
              <a:rPr lang="cs-CZ" sz="2400" dirty="0"/>
              <a:t> </a:t>
            </a:r>
            <a:r>
              <a:rPr lang="cs-CZ" sz="2400" dirty="0" err="1"/>
              <a:t>doctor</a:t>
            </a:r>
            <a:endParaRPr lang="cs-CZ" sz="2400" dirty="0"/>
          </a:p>
          <a:p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client‘s</a:t>
            </a:r>
            <a:r>
              <a:rPr lang="cs-CZ" sz="2400" dirty="0"/>
              <a:t> </a:t>
            </a:r>
            <a:r>
              <a:rPr lang="cs-CZ" sz="2400" dirty="0" err="1"/>
              <a:t>health</a:t>
            </a:r>
            <a:r>
              <a:rPr lang="cs-CZ" sz="2400" dirty="0"/>
              <a:t> </a:t>
            </a:r>
            <a:r>
              <a:rPr lang="cs-CZ" sz="2400" dirty="0" err="1"/>
              <a:t>is</a:t>
            </a:r>
            <a:r>
              <a:rPr lang="cs-CZ" sz="2400" dirty="0"/>
              <a:t> in </a:t>
            </a:r>
            <a:r>
              <a:rPr lang="cs-CZ" sz="2400" dirty="0" err="1"/>
              <a:t>threat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life</a:t>
            </a:r>
            <a:r>
              <a:rPr lang="cs-CZ" sz="2400" dirty="0"/>
              <a:t> </a:t>
            </a:r>
            <a:r>
              <a:rPr lang="cs-CZ" sz="2400" dirty="0" err="1"/>
              <a:t>or</a:t>
            </a:r>
            <a:r>
              <a:rPr lang="cs-CZ" sz="2400" dirty="0"/>
              <a:t> has </a:t>
            </a:r>
            <a:r>
              <a:rPr lang="cs-CZ" sz="2400" dirty="0" err="1"/>
              <a:t>changed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worse</a:t>
            </a:r>
            <a:endParaRPr lang="cs-CZ" sz="2400" dirty="0"/>
          </a:p>
          <a:p>
            <a:r>
              <a:rPr lang="cs-CZ" sz="2400" dirty="0" err="1"/>
              <a:t>Admitted</a:t>
            </a:r>
            <a:r>
              <a:rPr lang="cs-CZ" sz="2400" dirty="0"/>
              <a:t> </a:t>
            </a:r>
            <a:r>
              <a:rPr lang="cs-CZ" sz="2400" dirty="0" err="1"/>
              <a:t>at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urgent</a:t>
            </a:r>
          </a:p>
        </p:txBody>
      </p:sp>
      <p:pic>
        <p:nvPicPr>
          <p:cNvPr id="3074" name="Picture 2" descr="Doctor Keeps a List of Prescriptions or Treatment Recommendations. Doctor  or Scientist in Medical Robe. Vector Illustration in Stock Vector -  Illustration of coronavirus, character: 179751372">
            <a:extLst>
              <a:ext uri="{FF2B5EF4-FFF2-40B4-BE49-F238E27FC236}">
                <a16:creationId xmlns:a16="http://schemas.microsoft.com/office/drawing/2014/main" id="{C05C82F6-B2C0-42EA-9074-64D2B8427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670" y="0"/>
            <a:ext cx="3224213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octor using stethoscope checking the back of patient, Graphic design  Physical examination Illustration, pattern material health check, child,  toddler, geometric Pattern png | PNGWing">
            <a:extLst>
              <a:ext uri="{FF2B5EF4-FFF2-40B4-BE49-F238E27FC236}">
                <a16:creationId xmlns:a16="http://schemas.microsoft.com/office/drawing/2014/main" id="{2FF3CCA0-AF63-48C2-82AA-C12F5BE43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059" y="3917591"/>
            <a:ext cx="2940409" cy="294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ector Flat Hospital Illustration Ambulance Vehicle Stock Vector (Royalty  Free) 424235071">
            <a:extLst>
              <a:ext uri="{FF2B5EF4-FFF2-40B4-BE49-F238E27FC236}">
                <a16:creationId xmlns:a16="http://schemas.microsoft.com/office/drawing/2014/main" id="{A47B35D7-84B5-4CEB-BFEC-AD067D9CB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352" y="4983484"/>
            <a:ext cx="3667080" cy="185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296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224BAF-AD73-4873-A3BD-3EE2865DA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799" y="804335"/>
            <a:ext cx="5095939" cy="1681709"/>
          </a:xfrm>
        </p:spPr>
        <p:txBody>
          <a:bodyPr>
            <a:normAutofit/>
          </a:bodyPr>
          <a:lstStyle/>
          <a:p>
            <a:r>
              <a:rPr lang="cs-CZ" sz="4700" err="1"/>
              <a:t>What</a:t>
            </a:r>
            <a:r>
              <a:rPr lang="cs-CZ" sz="4700"/>
              <a:t> </a:t>
            </a:r>
            <a:r>
              <a:rPr lang="cs-CZ" sz="4700" err="1"/>
              <a:t>should</a:t>
            </a:r>
            <a:r>
              <a:rPr lang="cs-CZ" sz="4700"/>
              <a:t> </a:t>
            </a:r>
            <a:r>
              <a:rPr lang="cs-CZ" sz="4700" err="1"/>
              <a:t>the</a:t>
            </a:r>
            <a:r>
              <a:rPr lang="cs-CZ" sz="4700"/>
              <a:t> </a:t>
            </a:r>
            <a:r>
              <a:rPr lang="cs-CZ" sz="4700" err="1"/>
              <a:t>client</a:t>
            </a:r>
            <a:r>
              <a:rPr lang="cs-CZ" sz="4700"/>
              <a:t> </a:t>
            </a:r>
            <a:r>
              <a:rPr lang="cs-CZ" sz="4700" err="1"/>
              <a:t>with</a:t>
            </a:r>
            <a:r>
              <a:rPr lang="cs-CZ" sz="4700"/>
              <a:t> </a:t>
            </a:r>
            <a:r>
              <a:rPr lang="cs-CZ" sz="4700" err="1"/>
              <a:t>him</a:t>
            </a:r>
            <a:r>
              <a:rPr lang="cs-CZ" sz="4700"/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90CB3C-8380-40A7-BE15-9CB1054B2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799" y="2871982"/>
            <a:ext cx="5423536" cy="3181684"/>
          </a:xfrm>
        </p:spPr>
        <p:txBody>
          <a:bodyPr anchor="t">
            <a:normAutofit/>
          </a:bodyPr>
          <a:lstStyle/>
          <a:p>
            <a:r>
              <a:rPr lang="cs-CZ" sz="2400" dirty="0" err="1">
                <a:solidFill>
                  <a:schemeClr val="tx1"/>
                </a:solidFill>
              </a:rPr>
              <a:t>Insurance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card</a:t>
            </a:r>
            <a:endParaRPr lang="cs-CZ" sz="2400" dirty="0">
              <a:solidFill>
                <a:schemeClr val="tx1"/>
              </a:solidFill>
            </a:endParaRPr>
          </a:p>
          <a:p>
            <a:r>
              <a:rPr lang="cs-CZ" sz="2400" dirty="0">
                <a:solidFill>
                  <a:schemeClr val="tx1"/>
                </a:solidFill>
              </a:rPr>
              <a:t>Identity </a:t>
            </a:r>
            <a:r>
              <a:rPr lang="cs-CZ" sz="2400" dirty="0" err="1">
                <a:solidFill>
                  <a:schemeClr val="tx1"/>
                </a:solidFill>
              </a:rPr>
              <a:t>card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</a:p>
          <a:p>
            <a:r>
              <a:rPr lang="cs-CZ" sz="2400" dirty="0" err="1">
                <a:solidFill>
                  <a:schemeClr val="tx1"/>
                </a:solidFill>
              </a:rPr>
              <a:t>Doctor‘s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recommendation</a:t>
            </a:r>
            <a:endParaRPr lang="cs-CZ" sz="2400" dirty="0">
              <a:solidFill>
                <a:schemeClr val="tx1"/>
              </a:solidFill>
            </a:endParaRPr>
          </a:p>
          <a:p>
            <a:r>
              <a:rPr lang="cs-CZ" sz="2400" dirty="0" err="1">
                <a:solidFill>
                  <a:schemeClr val="tx1"/>
                </a:solidFill>
              </a:rPr>
              <a:t>Results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of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laboratory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examination</a:t>
            </a:r>
            <a:endParaRPr lang="cs-CZ" sz="2400" dirty="0">
              <a:solidFill>
                <a:schemeClr val="tx1"/>
              </a:solidFill>
            </a:endParaRPr>
          </a:p>
          <a:p>
            <a:r>
              <a:rPr lang="cs-CZ" sz="2400" dirty="0" err="1">
                <a:solidFill>
                  <a:schemeClr val="tx1"/>
                </a:solidFill>
              </a:rPr>
              <a:t>For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children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informed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consent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signed</a:t>
            </a:r>
            <a:r>
              <a:rPr lang="cs-CZ" sz="2400" dirty="0">
                <a:solidFill>
                  <a:schemeClr val="tx1"/>
                </a:solidFill>
              </a:rPr>
              <a:t> by a </a:t>
            </a:r>
            <a:r>
              <a:rPr lang="cs-CZ" sz="2400" dirty="0" err="1">
                <a:solidFill>
                  <a:schemeClr val="tx1"/>
                </a:solidFill>
              </a:rPr>
              <a:t>parent</a:t>
            </a:r>
            <a:endParaRPr lang="cs-CZ" sz="2400" dirty="0">
              <a:solidFill>
                <a:schemeClr val="tx1"/>
              </a:solidFill>
            </a:endParaRPr>
          </a:p>
        </p:txBody>
      </p:sp>
      <p:pic>
        <p:nvPicPr>
          <p:cNvPr id="4100" name="Picture 4" descr="Medical Test Tubes With Blood In Holder And Test Results On White. Vector  Illustration Royalty Free Cliparts, Vectors, And Stock Illustration. Image  116737205.">
            <a:extLst>
              <a:ext uri="{FF2B5EF4-FFF2-40B4-BE49-F238E27FC236}">
                <a16:creationId xmlns:a16="http://schemas.microsoft.com/office/drawing/2014/main" id="{277292D0-BF0E-44D1-B4D7-553647274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27657" y="-152971"/>
            <a:ext cx="2334458" cy="233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d card identity card Royalty Free Vector Image">
            <a:extLst>
              <a:ext uri="{FF2B5EF4-FFF2-40B4-BE49-F238E27FC236}">
                <a16:creationId xmlns:a16="http://schemas.microsoft.com/office/drawing/2014/main" id="{5DD32B79-244C-495D-9D1D-2A8010BD1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97706" y="2432282"/>
            <a:ext cx="3344863" cy="361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60" name="Picture 64" descr="Health Insurance Card Flat Design on White Background. Medical Insurance  Card Concept Vector Illustration. Stock Vector - Illustration of  information, business: 200308455">
            <a:extLst>
              <a:ext uri="{FF2B5EF4-FFF2-40B4-BE49-F238E27FC236}">
                <a16:creationId xmlns:a16="http://schemas.microsoft.com/office/drawing/2014/main" id="{C53E42F6-1B23-4822-826C-36E3EF595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739" y="4445053"/>
            <a:ext cx="2685296" cy="268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839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7B51F4-F1AF-4A40-8D1D-C4825F7F2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44" y="484631"/>
            <a:ext cx="6340519" cy="1638469"/>
          </a:xfrm>
        </p:spPr>
        <p:txBody>
          <a:bodyPr>
            <a:normAutofit/>
          </a:bodyPr>
          <a:lstStyle/>
          <a:p>
            <a:r>
              <a:rPr lang="cs-CZ" dirty="0" err="1"/>
              <a:t>Medical</a:t>
            </a:r>
            <a:r>
              <a:rPr lang="cs-CZ" dirty="0"/>
              <a:t> </a:t>
            </a:r>
            <a:r>
              <a:rPr lang="cs-CZ" dirty="0" err="1"/>
              <a:t>documentation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B9E322-DD01-4B48-AA4D-CF8D86A68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443140"/>
            <a:ext cx="6306309" cy="3930227"/>
          </a:xfrm>
        </p:spPr>
        <p:txBody>
          <a:bodyPr>
            <a:normAutofit lnSpcReduction="10000"/>
          </a:bodyPr>
          <a:lstStyle/>
          <a:p>
            <a:r>
              <a:rPr lang="cs-CZ">
                <a:solidFill>
                  <a:srgbClr val="000000"/>
                </a:solidFill>
              </a:rPr>
              <a:t>Medical documentation consists of daily record, informed consents, nursing documentation, examination results, medical record and decourse</a:t>
            </a:r>
          </a:p>
          <a:p>
            <a:r>
              <a:rPr lang="cs-CZ">
                <a:solidFill>
                  <a:srgbClr val="000000"/>
                </a:solidFill>
              </a:rPr>
              <a:t>NURSING DOCUMENTATION-includes daily record, evaluation scales, temperature tables, pain table, ressure ulcer evaluation, consciousness</a:t>
            </a:r>
          </a:p>
          <a:p>
            <a:r>
              <a:rPr lang="cs-CZ">
                <a:solidFill>
                  <a:srgbClr val="000000"/>
                </a:solidFill>
              </a:rPr>
              <a:t>DECOURSE-record of teh course of the diseases and treatment</a:t>
            </a:r>
          </a:p>
        </p:txBody>
      </p:sp>
      <p:pic>
        <p:nvPicPr>
          <p:cNvPr id="5122" name="Picture 2" descr="Royalty Free Clipart Image: A Nurse Writing on a Chart">
            <a:extLst>
              <a:ext uri="{FF2B5EF4-FFF2-40B4-BE49-F238E27FC236}">
                <a16:creationId xmlns:a16="http://schemas.microsoft.com/office/drawing/2014/main" id="{073D6425-E2B1-4521-B7CA-1F98B44F2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96729" y="482321"/>
            <a:ext cx="2553789" cy="278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ownload HD Nurse With Iv Royalty Free Vector Clip Art Illustration - Nurse  With An Iv Clip Art Transparent PNG Image - NicePNG.com">
            <a:extLst>
              <a:ext uri="{FF2B5EF4-FFF2-40B4-BE49-F238E27FC236}">
                <a16:creationId xmlns:a16="http://schemas.microsoft.com/office/drawing/2014/main" id="{B235D387-F872-49D1-A30F-39E6CF81A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8587" y="3429000"/>
            <a:ext cx="1650072" cy="294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596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3FB976-7E8F-46F6-BB32-9B873FC38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382385"/>
            <a:ext cx="5527033" cy="1492132"/>
          </a:xfrm>
        </p:spPr>
        <p:txBody>
          <a:bodyPr>
            <a:normAutofit/>
          </a:bodyPr>
          <a:lstStyle/>
          <a:p>
            <a:r>
              <a:rPr lang="cs-CZ" dirty="0" err="1"/>
              <a:t>FORms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363A4C-67AE-4A7B-ABD8-826A4BC12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780" y="1526448"/>
            <a:ext cx="6435849" cy="4437265"/>
          </a:xfrm>
        </p:spPr>
        <p:txBody>
          <a:bodyPr>
            <a:normAutofit/>
          </a:bodyPr>
          <a:lstStyle/>
          <a:p>
            <a:r>
              <a:rPr lang="cs-CZ" sz="2800" dirty="0" err="1"/>
              <a:t>Informed</a:t>
            </a:r>
            <a:r>
              <a:rPr lang="cs-CZ" sz="2800" dirty="0"/>
              <a:t> </a:t>
            </a:r>
            <a:r>
              <a:rPr lang="cs-CZ" sz="2800" dirty="0" err="1"/>
              <a:t>consent</a:t>
            </a:r>
            <a:endParaRPr lang="cs-CZ" sz="2800" dirty="0"/>
          </a:p>
          <a:p>
            <a:r>
              <a:rPr lang="cs-CZ" sz="2800" dirty="0" err="1"/>
              <a:t>Nursing</a:t>
            </a:r>
            <a:r>
              <a:rPr lang="cs-CZ" sz="2800" dirty="0"/>
              <a:t> </a:t>
            </a:r>
            <a:r>
              <a:rPr lang="cs-CZ" sz="2800" dirty="0" err="1"/>
              <a:t>anamnesis</a:t>
            </a:r>
            <a:endParaRPr lang="cs-CZ" sz="2800" dirty="0"/>
          </a:p>
          <a:p>
            <a:r>
              <a:rPr lang="cs-CZ" sz="2800" dirty="0" err="1"/>
              <a:t>Assessment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the</a:t>
            </a:r>
            <a:r>
              <a:rPr lang="cs-CZ" sz="2800" dirty="0"/>
              <a:t> </a:t>
            </a:r>
            <a:r>
              <a:rPr lang="cs-CZ" sz="2800" dirty="0" err="1"/>
              <a:t>general</a:t>
            </a:r>
            <a:r>
              <a:rPr lang="cs-CZ" sz="2800" dirty="0"/>
              <a:t> </a:t>
            </a:r>
            <a:r>
              <a:rPr lang="cs-CZ" sz="2800" dirty="0" err="1"/>
              <a:t>condition</a:t>
            </a:r>
            <a:endParaRPr lang="cs-CZ" sz="2800" dirty="0"/>
          </a:p>
          <a:p>
            <a:r>
              <a:rPr lang="cs-CZ" sz="2800" dirty="0" err="1"/>
              <a:t>Record</a:t>
            </a:r>
            <a:r>
              <a:rPr lang="cs-CZ" sz="2800" dirty="0"/>
              <a:t> in </a:t>
            </a:r>
            <a:r>
              <a:rPr lang="cs-CZ" sz="2800" dirty="0" err="1"/>
              <a:t>the</a:t>
            </a:r>
            <a:r>
              <a:rPr lang="cs-CZ" sz="2800" dirty="0"/>
              <a:t> </a:t>
            </a:r>
            <a:r>
              <a:rPr lang="cs-CZ" sz="2800" dirty="0" err="1"/>
              <a:t>register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hospitalized</a:t>
            </a:r>
            <a:r>
              <a:rPr lang="cs-CZ" sz="2800" dirty="0"/>
              <a:t> in </a:t>
            </a:r>
            <a:r>
              <a:rPr lang="cs-CZ" sz="2800" dirty="0" err="1"/>
              <a:t>the</a:t>
            </a:r>
            <a:r>
              <a:rPr lang="cs-CZ" sz="2800" dirty="0"/>
              <a:t> </a:t>
            </a:r>
            <a:r>
              <a:rPr lang="cs-CZ" sz="2800" dirty="0" err="1"/>
              <a:t>hospital</a:t>
            </a:r>
            <a:endParaRPr lang="cs-CZ" sz="2800" dirty="0"/>
          </a:p>
          <a:p>
            <a:r>
              <a:rPr lang="cs-CZ" sz="2800" dirty="0" err="1"/>
              <a:t>Wardrobe</a:t>
            </a:r>
            <a:r>
              <a:rPr lang="cs-CZ" sz="2800" dirty="0"/>
              <a:t> list and </a:t>
            </a:r>
            <a:r>
              <a:rPr lang="cs-CZ" sz="2800" dirty="0" err="1"/>
              <a:t>record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valuables</a:t>
            </a:r>
            <a:r>
              <a:rPr lang="cs-CZ" sz="2800" dirty="0"/>
              <a:t> </a:t>
            </a:r>
            <a:r>
              <a:rPr lang="cs-CZ" sz="2800" dirty="0" err="1"/>
              <a:t>storage</a:t>
            </a:r>
            <a:endParaRPr lang="cs-CZ" sz="2800" dirty="0"/>
          </a:p>
        </p:txBody>
      </p:sp>
      <p:pic>
        <p:nvPicPr>
          <p:cNvPr id="6146" name="Picture 2" descr="Best Free Doctor checking patient Illustration download in PNG &amp;amp;amp; Vector  format">
            <a:extLst>
              <a:ext uri="{FF2B5EF4-FFF2-40B4-BE49-F238E27FC236}">
                <a16:creationId xmlns:a16="http://schemas.microsoft.com/office/drawing/2014/main" id="{191F3192-F3B4-4924-ACDD-259CB7BF8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85821" y="3953"/>
            <a:ext cx="3741128" cy="374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octor Examining Patient Images | Free Vectors, Stock Photos &amp;amp;amp; PSD">
            <a:extLst>
              <a:ext uri="{FF2B5EF4-FFF2-40B4-BE49-F238E27FC236}">
                <a16:creationId xmlns:a16="http://schemas.microsoft.com/office/drawing/2014/main" id="{F0BDB35F-DAAB-4CFA-8EA6-D64543DD0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4480" y="2820480"/>
            <a:ext cx="4037520" cy="403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707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B38AEF-F5F7-455E-AAE9-00785CF74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necessary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children</a:t>
            </a:r>
            <a:r>
              <a:rPr lang="cs-CZ" dirty="0"/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BC5F1A-E57D-473C-AC51-6A93F9494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839" y="1779802"/>
            <a:ext cx="10178322" cy="3593591"/>
          </a:xfrm>
        </p:spPr>
        <p:txBody>
          <a:bodyPr>
            <a:normAutofit/>
          </a:bodyPr>
          <a:lstStyle/>
          <a:p>
            <a:r>
              <a:rPr lang="cs-CZ" sz="2400" dirty="0" err="1"/>
              <a:t>Habits</a:t>
            </a:r>
            <a:endParaRPr lang="cs-CZ" sz="2400" dirty="0"/>
          </a:p>
          <a:p>
            <a:r>
              <a:rPr lang="cs-CZ" sz="2400" dirty="0" err="1"/>
              <a:t>Salutation</a:t>
            </a:r>
            <a:endParaRPr lang="cs-CZ" sz="2400" dirty="0"/>
          </a:p>
          <a:p>
            <a:r>
              <a:rPr lang="cs-CZ" sz="2400" dirty="0"/>
              <a:t>Favorite </a:t>
            </a:r>
            <a:r>
              <a:rPr lang="cs-CZ" sz="2400" dirty="0" err="1"/>
              <a:t>toy</a:t>
            </a:r>
            <a:endParaRPr lang="cs-CZ" sz="2400" dirty="0"/>
          </a:p>
          <a:p>
            <a:r>
              <a:rPr lang="cs-CZ" sz="2400" dirty="0" err="1"/>
              <a:t>Boarding</a:t>
            </a:r>
            <a:endParaRPr lang="cs-CZ" sz="2400" dirty="0"/>
          </a:p>
          <a:p>
            <a:r>
              <a:rPr lang="cs-CZ" sz="2400" dirty="0" err="1"/>
              <a:t>Hygiene</a:t>
            </a:r>
            <a:endParaRPr lang="cs-CZ" sz="2400" dirty="0"/>
          </a:p>
          <a:p>
            <a:r>
              <a:rPr lang="cs-CZ" sz="2400" dirty="0" err="1"/>
              <a:t>Visiting</a:t>
            </a:r>
            <a:r>
              <a:rPr lang="cs-CZ" sz="2400" dirty="0"/>
              <a:t> </a:t>
            </a:r>
            <a:r>
              <a:rPr lang="cs-CZ" sz="2400" dirty="0" err="1"/>
              <a:t>hours</a:t>
            </a:r>
            <a:endParaRPr lang="cs-CZ" sz="2400" dirty="0"/>
          </a:p>
          <a:p>
            <a:r>
              <a:rPr lang="cs-CZ" sz="2400" dirty="0" err="1"/>
              <a:t>Hospital</a:t>
            </a:r>
            <a:r>
              <a:rPr lang="cs-CZ" sz="2400" dirty="0"/>
              <a:t> </a:t>
            </a:r>
            <a:r>
              <a:rPr lang="cs-CZ" sz="2400" dirty="0" err="1"/>
              <a:t>rules</a:t>
            </a:r>
            <a:endParaRPr lang="cs-CZ" sz="2400" dirty="0"/>
          </a:p>
        </p:txBody>
      </p:sp>
      <p:pic>
        <p:nvPicPr>
          <p:cNvPr id="7170" name="Picture 2" descr="Kids Doctors Stock Illustrations – 417 Kids Doctors Stock Illustrations,  Vectors &amp;amp;amp; Clipart - Dreamstime">
            <a:extLst>
              <a:ext uri="{FF2B5EF4-FFF2-40B4-BE49-F238E27FC236}">
                <a16:creationId xmlns:a16="http://schemas.microsoft.com/office/drawing/2014/main" id="{96237734-0841-44CE-B3B3-4927E863EA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6" b="5574"/>
          <a:stretch/>
        </p:blipFill>
        <p:spPr bwMode="auto">
          <a:xfrm>
            <a:off x="8476041" y="1208130"/>
            <a:ext cx="3102065" cy="290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amily with Child at Doctors Office. Health Care. Stock Vector -  Illustration of medical, awareness: 177162256">
            <a:extLst>
              <a:ext uri="{FF2B5EF4-FFF2-40B4-BE49-F238E27FC236}">
                <a16:creationId xmlns:a16="http://schemas.microsoft.com/office/drawing/2014/main" id="{4B2CD0F5-0D5C-49B4-BC94-E1E7CFEE67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558" b="81159" l="9924" r="893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757" t="7358" r="757" b="10641"/>
          <a:stretch/>
        </p:blipFill>
        <p:spPr bwMode="auto">
          <a:xfrm>
            <a:off x="6256491" y="3666766"/>
            <a:ext cx="3403930" cy="294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Female Nurse And Sick Child Stock Illustration - Download Image Now - iStock">
            <a:extLst>
              <a:ext uri="{FF2B5EF4-FFF2-40B4-BE49-F238E27FC236}">
                <a16:creationId xmlns:a16="http://schemas.microsoft.com/office/drawing/2014/main" id="{4DE44F46-8141-4BA0-8061-D37039782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592" y="1286642"/>
            <a:ext cx="3127864" cy="310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Premium Vector | Rules checklist concept flat vector illustration">
            <a:extLst>
              <a:ext uri="{FF2B5EF4-FFF2-40B4-BE49-F238E27FC236}">
                <a16:creationId xmlns:a16="http://schemas.microsoft.com/office/drawing/2014/main" id="{F379E191-9EAF-48C4-B063-E34D1965E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173" y="4352380"/>
            <a:ext cx="2424887" cy="189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Visit of Visitors To the Patient To the Hospital. Parents with S Stock  Illustration - Illustration of disease, male: 85013514">
            <a:extLst>
              <a:ext uri="{FF2B5EF4-FFF2-40B4-BE49-F238E27FC236}">
                <a16:creationId xmlns:a16="http://schemas.microsoft.com/office/drawing/2014/main" id="{891AC0DF-EDF6-407E-8278-D2C43FC98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57"/>
          <a:stretch/>
        </p:blipFill>
        <p:spPr bwMode="auto">
          <a:xfrm>
            <a:off x="3435875" y="4282381"/>
            <a:ext cx="2951218" cy="202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422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01DD20-2903-42A3-9E08-275E47A7E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9616"/>
            <a:ext cx="10515600" cy="788972"/>
          </a:xfrm>
        </p:spPr>
        <p:txBody>
          <a:bodyPr/>
          <a:lstStyle/>
          <a:p>
            <a:pPr algn="ctr"/>
            <a:r>
              <a:rPr lang="cs-CZ" dirty="0"/>
              <a:t>Obsah Semináře 1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508DAA2-64C4-4574-9635-B1C25D0B4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Ambulance </a:t>
            </a:r>
            <a:r>
              <a:rPr lang="cs-CZ" dirty="0" err="1"/>
              <a:t>conversation</a:t>
            </a:r>
            <a:r>
              <a:rPr lang="cs-CZ" dirty="0"/>
              <a:t> –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a </a:t>
            </a:r>
            <a:r>
              <a:rPr lang="cs-CZ" dirty="0" err="1"/>
              <a:t>matter</a:t>
            </a:r>
            <a:r>
              <a:rPr lang="cs-CZ" dirty="0"/>
              <a:t>?</a:t>
            </a:r>
          </a:p>
          <a:p>
            <a:r>
              <a:rPr lang="cs-CZ" dirty="0" err="1"/>
              <a:t>Patient</a:t>
            </a:r>
            <a:r>
              <a:rPr lang="cs-CZ" dirty="0"/>
              <a:t> </a:t>
            </a:r>
            <a:r>
              <a:rPr lang="cs-CZ" dirty="0" err="1"/>
              <a:t>admission</a:t>
            </a:r>
            <a:r>
              <a:rPr lang="cs-CZ" dirty="0"/>
              <a:t> in ambulance</a:t>
            </a:r>
          </a:p>
          <a:p>
            <a:r>
              <a:rPr lang="cs-CZ" dirty="0" err="1"/>
              <a:t>Patient</a:t>
            </a:r>
            <a:r>
              <a:rPr lang="cs-CZ" dirty="0"/>
              <a:t> </a:t>
            </a:r>
            <a:r>
              <a:rPr lang="cs-CZ" dirty="0" err="1"/>
              <a:t>admition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hospitalization</a:t>
            </a:r>
            <a:r>
              <a:rPr lang="cs-CZ" dirty="0"/>
              <a:t> (to </a:t>
            </a:r>
            <a:r>
              <a:rPr lang="cs-CZ" dirty="0" err="1"/>
              <a:t>room</a:t>
            </a:r>
            <a:r>
              <a:rPr lang="cs-CZ" dirty="0"/>
              <a:t>)</a:t>
            </a:r>
          </a:p>
          <a:p>
            <a:r>
              <a:rPr lang="cs-CZ" dirty="0"/>
              <a:t>Basic </a:t>
            </a:r>
            <a:r>
              <a:rPr lang="cs-CZ" dirty="0" err="1"/>
              <a:t>observations</a:t>
            </a:r>
            <a:r>
              <a:rPr lang="cs-CZ" dirty="0"/>
              <a:t> (</a:t>
            </a:r>
            <a:r>
              <a:rPr lang="cs-CZ" dirty="0" err="1"/>
              <a:t>obss</a:t>
            </a:r>
            <a:r>
              <a:rPr lang="cs-CZ" dirty="0"/>
              <a:t>)</a:t>
            </a:r>
          </a:p>
          <a:p>
            <a:r>
              <a:rPr lang="cs-CZ" dirty="0" err="1"/>
              <a:t>Situations</a:t>
            </a:r>
            <a:r>
              <a:rPr lang="cs-CZ" dirty="0"/>
              <a:t> </a:t>
            </a:r>
            <a:r>
              <a:rPr lang="cs-CZ" dirty="0" err="1"/>
              <a:t>during</a:t>
            </a:r>
            <a:r>
              <a:rPr lang="cs-CZ" dirty="0"/>
              <a:t> </a:t>
            </a:r>
            <a:r>
              <a:rPr lang="cs-CZ" dirty="0" err="1"/>
              <a:t>hospitalization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0936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14766CCC-F7EE-4E97-AD6C-89BDB11DC7E1}"/>
              </a:ext>
            </a:extLst>
          </p:cNvPr>
          <p:cNvSpPr txBox="1"/>
          <p:nvPr/>
        </p:nvSpPr>
        <p:spPr>
          <a:xfrm>
            <a:off x="84240" y="74468"/>
            <a:ext cx="1199498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/>
              <a:t>Communication</a:t>
            </a:r>
            <a:r>
              <a:rPr lang="cs-CZ" sz="2400" b="1" dirty="0"/>
              <a:t> </a:t>
            </a:r>
            <a:r>
              <a:rPr lang="cs-CZ" sz="2400" b="1" dirty="0" err="1"/>
              <a:t>with</a:t>
            </a:r>
            <a:r>
              <a:rPr lang="cs-CZ" sz="2400" b="1" dirty="0"/>
              <a:t> </a:t>
            </a:r>
            <a:r>
              <a:rPr lang="cs-CZ" sz="2400" b="1" dirty="0" err="1"/>
              <a:t>patients</a:t>
            </a:r>
            <a:r>
              <a:rPr lang="cs-CZ" sz="2400" b="1" dirty="0"/>
              <a:t> in ambulance:</a:t>
            </a:r>
          </a:p>
          <a:p>
            <a:endParaRPr lang="cs-CZ" sz="2400" b="1" dirty="0"/>
          </a:p>
          <a:p>
            <a:r>
              <a:rPr lang="cs-CZ" sz="2400" dirty="0" err="1"/>
              <a:t>What</a:t>
            </a:r>
            <a:r>
              <a:rPr lang="cs-CZ" sz="2400" dirty="0"/>
              <a:t> </a:t>
            </a:r>
            <a:r>
              <a:rPr lang="cs-CZ" sz="2400" dirty="0" err="1"/>
              <a:t>is</a:t>
            </a:r>
            <a:r>
              <a:rPr lang="cs-CZ" sz="2400" dirty="0"/>
              <a:t> a </a:t>
            </a:r>
            <a:r>
              <a:rPr lang="cs-CZ" sz="2400" dirty="0" err="1"/>
              <a:t>matter</a:t>
            </a:r>
            <a:r>
              <a:rPr lang="cs-CZ" sz="2400" dirty="0"/>
              <a:t>? </a:t>
            </a:r>
            <a:r>
              <a:rPr lang="cs-CZ" sz="2400" dirty="0" err="1"/>
              <a:t>What</a:t>
            </a:r>
            <a:r>
              <a:rPr lang="cs-CZ" sz="2400" dirty="0"/>
              <a:t> </a:t>
            </a:r>
            <a:r>
              <a:rPr lang="cs-CZ" sz="2400" dirty="0" err="1"/>
              <a:t>is</a:t>
            </a:r>
            <a:r>
              <a:rPr lang="cs-CZ" sz="2400" dirty="0"/>
              <a:t> a </a:t>
            </a:r>
            <a:r>
              <a:rPr lang="cs-CZ" sz="2400" dirty="0" err="1"/>
              <a:t>problem</a:t>
            </a:r>
            <a:r>
              <a:rPr lang="cs-CZ" sz="2400" dirty="0"/>
              <a:t>? </a:t>
            </a:r>
            <a:r>
              <a:rPr lang="cs-CZ" sz="2400" dirty="0" err="1"/>
              <a:t>What</a:t>
            </a:r>
            <a:r>
              <a:rPr lang="cs-CZ" sz="2400" dirty="0"/>
              <a:t> </a:t>
            </a:r>
            <a:r>
              <a:rPr lang="cs-CZ" sz="2400" dirty="0" err="1"/>
              <a:t>is</a:t>
            </a:r>
            <a:r>
              <a:rPr lang="cs-CZ" sz="2400" dirty="0"/>
              <a:t> </a:t>
            </a:r>
            <a:r>
              <a:rPr lang="cs-CZ" sz="2400" dirty="0" err="1"/>
              <a:t>bringigng</a:t>
            </a:r>
            <a:r>
              <a:rPr lang="cs-CZ" sz="2400" dirty="0"/>
              <a:t> </a:t>
            </a:r>
            <a:r>
              <a:rPr lang="cs-CZ" sz="2400" dirty="0" err="1"/>
              <a:t>you</a:t>
            </a:r>
            <a:r>
              <a:rPr lang="cs-CZ" sz="2400" dirty="0"/>
              <a:t>? </a:t>
            </a:r>
            <a:r>
              <a:rPr lang="cs-CZ" sz="2400" dirty="0" err="1"/>
              <a:t>What</a:t>
            </a:r>
            <a:r>
              <a:rPr lang="cs-CZ" sz="2400" dirty="0"/>
              <a:t> </a:t>
            </a:r>
            <a:r>
              <a:rPr lang="cs-CZ" sz="2400" dirty="0" err="1"/>
              <a:t>is</a:t>
            </a:r>
            <a:r>
              <a:rPr lang="cs-CZ" sz="2400" dirty="0"/>
              <a:t> </a:t>
            </a:r>
            <a:r>
              <a:rPr lang="cs-CZ" sz="2400" dirty="0" err="1"/>
              <a:t>troubling</a:t>
            </a:r>
            <a:r>
              <a:rPr lang="cs-CZ" sz="2400" dirty="0"/>
              <a:t>/</a:t>
            </a:r>
            <a:r>
              <a:rPr lang="cs-CZ" sz="2400" dirty="0" err="1"/>
              <a:t>bothered</a:t>
            </a:r>
            <a:r>
              <a:rPr lang="cs-CZ" sz="2400" dirty="0"/>
              <a:t> </a:t>
            </a:r>
            <a:r>
              <a:rPr lang="cs-CZ" sz="2400" dirty="0" err="1"/>
              <a:t>you</a:t>
            </a:r>
            <a:r>
              <a:rPr lang="cs-CZ" sz="2400" dirty="0"/>
              <a:t>?</a:t>
            </a:r>
            <a:endParaRPr lang="en-GB" sz="2400" dirty="0"/>
          </a:p>
          <a:p>
            <a:endParaRPr lang="cs-CZ" sz="2400" b="1" dirty="0"/>
          </a:p>
          <a:p>
            <a:r>
              <a:rPr lang="cs-CZ" sz="2000" dirty="0">
                <a:hlinkClick r:id="rId2"/>
              </a:rPr>
              <a:t>https://www.youtube.com/watch?v=2PCgztYXnxk</a:t>
            </a:r>
            <a:r>
              <a:rPr lang="cs-CZ" sz="2000" dirty="0"/>
              <a:t>  - </a:t>
            </a:r>
            <a:r>
              <a:rPr lang="cs-CZ" sz="2000" dirty="0" err="1"/>
              <a:t>all</a:t>
            </a:r>
            <a:r>
              <a:rPr lang="cs-CZ" sz="2000" dirty="0"/>
              <a:t> </a:t>
            </a:r>
            <a:r>
              <a:rPr lang="cs-CZ" sz="2000" dirty="0" err="1"/>
              <a:t>situations</a:t>
            </a:r>
            <a:r>
              <a:rPr lang="cs-CZ" sz="2000" dirty="0"/>
              <a:t> PLAY IT !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F9F1D33-83B3-4149-99B3-01AF5316FD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" t="30615" r="2791" b="6796"/>
          <a:stretch/>
        </p:blipFill>
        <p:spPr>
          <a:xfrm>
            <a:off x="-12955" y="2395728"/>
            <a:ext cx="12200875" cy="446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2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9330866-7773-4712-9661-3A40FFB9D7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" t="11661"/>
          <a:stretch/>
        </p:blipFill>
        <p:spPr>
          <a:xfrm>
            <a:off x="330309" y="1115289"/>
            <a:ext cx="5579259" cy="4098927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14766CCC-F7EE-4E97-AD6C-89BDB11DC7E1}"/>
              </a:ext>
            </a:extLst>
          </p:cNvPr>
          <p:cNvSpPr txBox="1"/>
          <p:nvPr/>
        </p:nvSpPr>
        <p:spPr>
          <a:xfrm>
            <a:off x="234696" y="337299"/>
            <a:ext cx="8216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/>
              <a:t>Admission</a:t>
            </a:r>
            <a:r>
              <a:rPr lang="cs-CZ" sz="2400" b="1" dirty="0"/>
              <a:t> in ambulance – data and </a:t>
            </a:r>
            <a:r>
              <a:rPr lang="cs-CZ" sz="2400" b="1" dirty="0" err="1"/>
              <a:t>anamnesis</a:t>
            </a:r>
            <a:endParaRPr lang="cs-CZ" sz="2400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E5639D5-B222-402B-9D66-7771A139CA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760"/>
          <a:stretch/>
        </p:blipFill>
        <p:spPr>
          <a:xfrm>
            <a:off x="6612741" y="337325"/>
            <a:ext cx="5579259" cy="627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16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B2B69F-236D-4EB8-8534-FD2F5364A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217" y="365125"/>
            <a:ext cx="11115583" cy="496009"/>
          </a:xfrm>
        </p:spPr>
        <p:txBody>
          <a:bodyPr>
            <a:noAutofit/>
          </a:bodyPr>
          <a:lstStyle/>
          <a:p>
            <a:r>
              <a:rPr lang="cs-CZ" sz="3600" dirty="0" err="1"/>
              <a:t>Patient</a:t>
            </a:r>
            <a:r>
              <a:rPr lang="cs-CZ" sz="3600" dirty="0"/>
              <a:t> </a:t>
            </a:r>
            <a:r>
              <a:rPr lang="cs-CZ" sz="3600" dirty="0" err="1"/>
              <a:t>admission</a:t>
            </a:r>
            <a:r>
              <a:rPr lang="cs-CZ" sz="3600" dirty="0"/>
              <a:t> in </a:t>
            </a:r>
            <a:r>
              <a:rPr lang="cs-CZ" sz="3600" dirty="0" err="1"/>
              <a:t>hospital</a:t>
            </a:r>
            <a:r>
              <a:rPr lang="cs-CZ" sz="3600" dirty="0"/>
              <a:t> – </a:t>
            </a:r>
            <a:r>
              <a:rPr lang="cs-CZ" sz="3600" dirty="0" err="1"/>
              <a:t>hospitalization</a:t>
            </a:r>
            <a:r>
              <a:rPr lang="cs-CZ" sz="3600" dirty="0"/>
              <a:t> in </a:t>
            </a:r>
            <a:r>
              <a:rPr lang="cs-CZ" sz="3600" dirty="0" err="1"/>
              <a:t>the</a:t>
            </a:r>
            <a:r>
              <a:rPr lang="cs-CZ" sz="3600" dirty="0"/>
              <a:t> </a:t>
            </a:r>
            <a:r>
              <a:rPr lang="cs-CZ" sz="3600" dirty="0" err="1"/>
              <a:t>room</a:t>
            </a:r>
            <a:endParaRPr lang="cs-CZ" sz="3600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B543D95-2112-44B1-8C38-042C711CBC51}"/>
              </a:ext>
            </a:extLst>
          </p:cNvPr>
          <p:cNvSpPr/>
          <p:nvPr/>
        </p:nvSpPr>
        <p:spPr>
          <a:xfrm>
            <a:off x="238217" y="1246165"/>
            <a:ext cx="561956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Segoe UI" panose="020B0502040204020203" pitchFamily="34" charset="0"/>
              </a:rPr>
              <a:t>Listen to a conversation between Stephen, the Ward Nurse,</a:t>
            </a:r>
            <a:r>
              <a:rPr lang="cs-CZ" sz="1600" b="1" dirty="0">
                <a:latin typeface="Segoe UI" panose="020B0502040204020203" pitchFamily="34" charset="0"/>
              </a:rPr>
              <a:t> </a:t>
            </a:r>
            <a:r>
              <a:rPr lang="en-US" sz="1600" b="1" dirty="0">
                <a:latin typeface="Segoe UI" panose="020B0502040204020203" pitchFamily="34" charset="0"/>
              </a:rPr>
              <a:t>and </a:t>
            </a:r>
            <a:r>
              <a:rPr lang="en-US" sz="1600" b="1" dirty="0" err="1">
                <a:latin typeface="Segoe UI" panose="020B0502040204020203" pitchFamily="34" charset="0"/>
              </a:rPr>
              <a:t>Mr</a:t>
            </a:r>
            <a:r>
              <a:rPr lang="en-US" sz="1600" b="1" dirty="0">
                <a:latin typeface="Segoe UI" panose="020B0502040204020203" pitchFamily="34" charset="0"/>
              </a:rPr>
              <a:t> Connolly, a patient. Mark the following statements</a:t>
            </a:r>
            <a:r>
              <a:rPr lang="cs-CZ" sz="1600" b="1" dirty="0">
                <a:latin typeface="Segoe UI" panose="020B0502040204020203" pitchFamily="34" charset="0"/>
              </a:rPr>
              <a:t>. </a:t>
            </a:r>
            <a:r>
              <a:rPr lang="en-US" sz="1600" b="1" dirty="0">
                <a:latin typeface="Segoe UI" panose="020B0502040204020203" pitchFamily="34" charset="0"/>
              </a:rPr>
              <a:t>True (T) or False (F) in column 1.1.</a:t>
            </a:r>
          </a:p>
          <a:p>
            <a:r>
              <a:rPr lang="cs-CZ" sz="1600" b="1" dirty="0">
                <a:latin typeface="Times New Roman" panose="02020603050405020304" pitchFamily="18" charset="0"/>
              </a:rPr>
              <a:t>1 </a:t>
            </a:r>
            <a:r>
              <a:rPr lang="en-US" sz="1600" dirty="0">
                <a:latin typeface="Segoe UI" panose="020B0502040204020203" pitchFamily="34" charset="0"/>
              </a:rPr>
              <a:t>The nurse knows the patient’s name.</a:t>
            </a:r>
            <a:r>
              <a:rPr lang="cs-CZ" sz="1600" dirty="0">
                <a:latin typeface="Segoe UI" panose="020B0502040204020203" pitchFamily="34" charset="0"/>
              </a:rPr>
              <a:t>    </a:t>
            </a:r>
          </a:p>
          <a:p>
            <a:r>
              <a:rPr lang="cs-CZ" sz="1600" dirty="0">
                <a:latin typeface="Segoe UI" panose="020B0502040204020203" pitchFamily="34" charset="0"/>
              </a:rPr>
              <a:t>2 </a:t>
            </a:r>
            <a:r>
              <a:rPr lang="en-US" sz="1600" dirty="0">
                <a:latin typeface="Segoe UI" panose="020B0502040204020203" pitchFamily="34" charset="0"/>
              </a:rPr>
              <a:t>The nurse introduces himself to the patient.</a:t>
            </a:r>
          </a:p>
          <a:p>
            <a:r>
              <a:rPr lang="en-US" sz="1600" dirty="0">
                <a:latin typeface="Segoe UI" panose="020B0502040204020203" pitchFamily="34" charset="0"/>
              </a:rPr>
              <a:t>3 The nurse explains the nurse call button.</a:t>
            </a:r>
          </a:p>
          <a:p>
            <a:r>
              <a:rPr lang="en-US" sz="1600" dirty="0">
                <a:latin typeface="Segoe UI" panose="020B0502040204020203" pitchFamily="34" charset="0"/>
              </a:rPr>
              <a:t>4 The nurse checks if the patient can walk to the bathroom.</a:t>
            </a:r>
          </a:p>
          <a:p>
            <a:r>
              <a:rPr lang="en-US" sz="1600" dirty="0">
                <a:latin typeface="Segoe UI" panose="020B0502040204020203" pitchFamily="34" charset="0"/>
              </a:rPr>
              <a:t>5 The nurse is in a hurry.</a:t>
            </a:r>
            <a:r>
              <a:rPr lang="cs-CZ" sz="1600" dirty="0">
                <a:latin typeface="Segoe UI" panose="020B0502040204020203" pitchFamily="34" charset="0"/>
              </a:rPr>
              <a:t>              </a:t>
            </a:r>
            <a:r>
              <a:rPr lang="cs-CZ" sz="1600" b="1" dirty="0" err="1">
                <a:latin typeface="Segoe UI" panose="020B0502040204020203" pitchFamily="34" charset="0"/>
              </a:rPr>
              <a:t>Listening</a:t>
            </a:r>
            <a:r>
              <a:rPr lang="cs-CZ" sz="1600" b="1" dirty="0">
                <a:latin typeface="Segoe UI" panose="020B0502040204020203" pitchFamily="34" charset="0"/>
              </a:rPr>
              <a:t> 02 2</a:t>
            </a:r>
            <a:endParaRPr lang="cs-CZ" sz="1600" b="1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FA57CCC2-09AD-4B66-A17D-A0368317ABBB}"/>
              </a:ext>
            </a:extLst>
          </p:cNvPr>
          <p:cNvSpPr/>
          <p:nvPr/>
        </p:nvSpPr>
        <p:spPr>
          <a:xfrm>
            <a:off x="6095999" y="1035391"/>
            <a:ext cx="5977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In pairs, </a:t>
            </a:r>
            <a:r>
              <a:rPr lang="en-US" sz="1600" dirty="0" err="1"/>
              <a:t>practise</a:t>
            </a:r>
            <a:r>
              <a:rPr lang="en-US" sz="1600" dirty="0"/>
              <a:t> welcoming a patient on admission. Student A, you are the</a:t>
            </a:r>
            <a:r>
              <a:rPr lang="cs-CZ" sz="1600" dirty="0"/>
              <a:t> </a:t>
            </a:r>
            <a:r>
              <a:rPr lang="en-US" sz="1600" dirty="0"/>
              <a:t>nurse; Student B, you are the patient</a:t>
            </a:r>
            <a:r>
              <a:rPr lang="cs-CZ" sz="1600" dirty="0"/>
              <a:t>. </a:t>
            </a:r>
            <a:r>
              <a:rPr lang="cs-CZ" sz="1600" dirty="0" err="1"/>
              <a:t>Change</a:t>
            </a:r>
            <a:r>
              <a:rPr lang="en-US" sz="1600" dirty="0"/>
              <a:t> roles</a:t>
            </a:r>
            <a:r>
              <a:rPr lang="cs-CZ" sz="1600" dirty="0"/>
              <a:t>, do</a:t>
            </a:r>
            <a:r>
              <a:rPr lang="en-US" sz="1600" dirty="0"/>
              <a:t> again.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CDC16665-C068-4F93-B1DE-1664845717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15" t="36505" r="42475" b="9644"/>
          <a:stretch/>
        </p:blipFill>
        <p:spPr>
          <a:xfrm>
            <a:off x="6131510" y="1683513"/>
            <a:ext cx="5906610" cy="3931442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4187563A-9C1B-45EB-B3C0-4E2FF10775B0}"/>
              </a:ext>
            </a:extLst>
          </p:cNvPr>
          <p:cNvSpPr/>
          <p:nvPr/>
        </p:nvSpPr>
        <p:spPr>
          <a:xfrm>
            <a:off x="238217" y="4320755"/>
            <a:ext cx="58222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Checking a patient's identity (ID) bracelet</a:t>
            </a:r>
            <a:r>
              <a:rPr lang="cs-CZ" dirty="0"/>
              <a:t>         </a:t>
            </a:r>
            <a:r>
              <a:rPr lang="cs-CZ" b="1" dirty="0" err="1"/>
              <a:t>Listening</a:t>
            </a:r>
            <a:r>
              <a:rPr lang="cs-CZ" b="1" dirty="0"/>
              <a:t> 04 4</a:t>
            </a:r>
            <a:endParaRPr lang="en-US" b="1" dirty="0"/>
          </a:p>
          <a:p>
            <a:r>
              <a:rPr lang="en-US" dirty="0"/>
              <a:t>Stephen continues talking to </a:t>
            </a:r>
            <a:r>
              <a:rPr lang="en-US" dirty="0" err="1"/>
              <a:t>Mr</a:t>
            </a:r>
            <a:r>
              <a:rPr lang="en-US" dirty="0"/>
              <a:t> Connolly. Listen to the conversation</a:t>
            </a:r>
            <a:r>
              <a:rPr lang="cs-CZ" dirty="0"/>
              <a:t> </a:t>
            </a:r>
            <a:r>
              <a:rPr lang="en-US" dirty="0"/>
              <a:t>and answer the following questions.</a:t>
            </a:r>
          </a:p>
          <a:p>
            <a:r>
              <a:rPr lang="en-US" dirty="0"/>
              <a:t>1 What does Stephen need to do?</a:t>
            </a:r>
          </a:p>
          <a:p>
            <a:r>
              <a:rPr lang="en-US" dirty="0"/>
              <a:t>2 What is </a:t>
            </a:r>
            <a:r>
              <a:rPr lang="en-US" dirty="0" err="1"/>
              <a:t>Mr</a:t>
            </a:r>
            <a:r>
              <a:rPr lang="en-US" dirty="0"/>
              <a:t> Connolly allergic to?</a:t>
            </a:r>
          </a:p>
          <a:p>
            <a:r>
              <a:rPr lang="en-US" dirty="0"/>
              <a:t>3 What </a:t>
            </a:r>
            <a:r>
              <a:rPr lang="en-US" dirty="0" err="1"/>
              <a:t>colour</a:t>
            </a:r>
            <a:r>
              <a:rPr lang="en-US" dirty="0"/>
              <a:t> identity (ID) bracelet does </a:t>
            </a:r>
            <a:r>
              <a:rPr lang="en-US" dirty="0" err="1"/>
              <a:t>Mr</a:t>
            </a:r>
            <a:r>
              <a:rPr lang="en-US" dirty="0"/>
              <a:t> Connolly need?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061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06D4E2-C118-415B-B4A5-8EA041E8A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63" y="365125"/>
            <a:ext cx="11060837" cy="771217"/>
          </a:xfrm>
        </p:spPr>
        <p:txBody>
          <a:bodyPr>
            <a:normAutofit/>
          </a:bodyPr>
          <a:lstStyle/>
          <a:p>
            <a:r>
              <a:rPr lang="cs-CZ" sz="4000" dirty="0" err="1"/>
              <a:t>Communication</a:t>
            </a:r>
            <a:r>
              <a:rPr lang="cs-CZ" sz="4000" dirty="0"/>
              <a:t> </a:t>
            </a:r>
            <a:r>
              <a:rPr lang="cs-CZ" sz="4000" dirty="0" err="1"/>
              <a:t>with</a:t>
            </a:r>
            <a:r>
              <a:rPr lang="cs-CZ" sz="4000" dirty="0"/>
              <a:t> </a:t>
            </a:r>
            <a:r>
              <a:rPr lang="cs-CZ" sz="4000" dirty="0" err="1"/>
              <a:t>patient</a:t>
            </a:r>
            <a:r>
              <a:rPr lang="cs-CZ" sz="4000" dirty="0"/>
              <a:t> in basic </a:t>
            </a:r>
            <a:r>
              <a:rPr lang="cs-CZ" sz="4000" dirty="0" err="1"/>
              <a:t>observations</a:t>
            </a:r>
            <a:endParaRPr lang="cs-CZ" sz="40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54A3A8A-BB2C-4F14-85C1-12CB053A5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798" y="1260629"/>
            <a:ext cx="10813002" cy="533547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>
                <a:hlinkClick r:id="rId2"/>
              </a:rPr>
              <a:t>https://www.youtube.com/watch?v=bjOp_6-HvHM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/>
              <a:t>Communication focus: giving instructions to a patient</a:t>
            </a:r>
            <a:r>
              <a:rPr lang="cs-CZ" dirty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Listen to the conversation and tick ✓ the instructions you hear.</a:t>
            </a:r>
            <a:endParaRPr lang="cs-CZ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 Can you stand on the scales, please? □</a:t>
            </a:r>
          </a:p>
          <a:p>
            <a:pPr marL="0" indent="0">
              <a:buNone/>
            </a:pPr>
            <a:r>
              <a:rPr lang="en-US" dirty="0"/>
              <a:t>2 Can you open your mouth, please? □</a:t>
            </a:r>
          </a:p>
          <a:p>
            <a:pPr marL="0" indent="0">
              <a:buNone/>
            </a:pPr>
            <a:r>
              <a:rPr lang="en-US" dirty="0"/>
              <a:t>3 Can you bend your leg, please? □</a:t>
            </a:r>
          </a:p>
          <a:p>
            <a:pPr marL="0" indent="0">
              <a:buNone/>
            </a:pPr>
            <a:r>
              <a:rPr lang="en-US" dirty="0"/>
              <a:t>4 Can you turn your head to one side for me, please? □</a:t>
            </a:r>
          </a:p>
          <a:p>
            <a:pPr marL="0" indent="0">
              <a:buNone/>
            </a:pPr>
            <a:r>
              <a:rPr lang="en-US" dirty="0"/>
              <a:t>5 Can you bend your arm, please? □</a:t>
            </a:r>
          </a:p>
          <a:p>
            <a:pPr marL="0" indent="0">
              <a:buNone/>
            </a:pPr>
            <a:r>
              <a:rPr lang="en-US" dirty="0"/>
              <a:t>6 Can you roll up your sleeve, please? □</a:t>
            </a:r>
          </a:p>
          <a:p>
            <a:pPr marL="0" indent="0">
              <a:buNone/>
            </a:pPr>
            <a:r>
              <a:rPr lang="en-US" dirty="0"/>
              <a:t>7 Can you put your arm out straight? □</a:t>
            </a:r>
            <a:r>
              <a:rPr lang="cs-CZ" dirty="0"/>
              <a:t>                                   </a:t>
            </a:r>
            <a:r>
              <a:rPr lang="cs-CZ" b="1" dirty="0" err="1"/>
              <a:t>Listening</a:t>
            </a:r>
            <a:r>
              <a:rPr lang="cs-CZ" b="1" dirty="0"/>
              <a:t> 06 6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8 Can you hold out your hand, please? □</a:t>
            </a:r>
            <a:r>
              <a:rPr lang="cs-CZ" dirty="0"/>
              <a:t>                                </a:t>
            </a:r>
            <a:r>
              <a:rPr lang="cs-CZ" dirty="0" err="1"/>
              <a:t>Next</a:t>
            </a:r>
            <a:r>
              <a:rPr lang="cs-CZ" dirty="0"/>
              <a:t> </a:t>
            </a:r>
            <a:r>
              <a:rPr lang="cs-CZ" dirty="0" err="1"/>
              <a:t>try</a:t>
            </a:r>
            <a:r>
              <a:rPr lang="cs-CZ" dirty="0"/>
              <a:t> in </a:t>
            </a:r>
            <a:r>
              <a:rPr lang="cs-CZ" dirty="0" err="1"/>
              <a:t>pairs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0263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EBC2EB-0C4A-48A9-A8F5-9C0DA29AB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1419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Situations</a:t>
            </a:r>
            <a:r>
              <a:rPr lang="cs-CZ" dirty="0"/>
              <a:t> </a:t>
            </a:r>
            <a:r>
              <a:rPr lang="cs-CZ" dirty="0" err="1"/>
              <a:t>during</a:t>
            </a:r>
            <a:r>
              <a:rPr lang="cs-CZ" dirty="0"/>
              <a:t> </a:t>
            </a:r>
            <a:r>
              <a:rPr lang="cs-CZ" dirty="0" err="1"/>
              <a:t>hospitalization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22CE276-6771-49B9-8E8D-C89D97A35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207" y="1145219"/>
            <a:ext cx="11789545" cy="5347656"/>
          </a:xfrm>
        </p:spPr>
        <p:txBody>
          <a:bodyPr>
            <a:normAutofit lnSpcReduction="10000"/>
          </a:bodyPr>
          <a:lstStyle/>
          <a:p>
            <a:r>
              <a:rPr lang="cs-CZ" sz="2400" dirty="0" err="1"/>
              <a:t>Examinations</a:t>
            </a:r>
            <a:r>
              <a:rPr lang="cs-CZ" sz="2400" dirty="0"/>
              <a:t> také place </a:t>
            </a:r>
            <a:r>
              <a:rPr lang="cs-CZ" sz="2400" dirty="0" err="1"/>
              <a:t>from</a:t>
            </a:r>
            <a:r>
              <a:rPr lang="cs-CZ" sz="2400" dirty="0"/>
              <a:t> 8 to 11 o </a:t>
            </a:r>
            <a:r>
              <a:rPr lang="cs-CZ" sz="2400" dirty="0" err="1"/>
              <a:t>clock</a:t>
            </a:r>
            <a:endParaRPr lang="cs-CZ" sz="2400" dirty="0"/>
          </a:p>
          <a:p>
            <a:r>
              <a:rPr lang="cs-CZ" sz="2400" dirty="0"/>
              <a:t>I </a:t>
            </a:r>
            <a:r>
              <a:rPr lang="cs-CZ" sz="2400" dirty="0" err="1"/>
              <a:t>will</a:t>
            </a:r>
            <a:r>
              <a:rPr lang="cs-CZ" sz="2400" dirty="0"/>
              <a:t> </a:t>
            </a:r>
            <a:r>
              <a:rPr lang="cs-CZ" sz="2400" dirty="0" err="1"/>
              <a:t>change</a:t>
            </a:r>
            <a:r>
              <a:rPr lang="cs-CZ" sz="2400" dirty="0"/>
              <a:t> </a:t>
            </a:r>
            <a:r>
              <a:rPr lang="cs-CZ" sz="2400" dirty="0" err="1"/>
              <a:t>your</a:t>
            </a:r>
            <a:r>
              <a:rPr lang="cs-CZ" sz="2400" dirty="0"/>
              <a:t> </a:t>
            </a:r>
            <a:r>
              <a:rPr lang="cs-CZ" sz="2400" dirty="0" err="1"/>
              <a:t>bed</a:t>
            </a:r>
            <a:r>
              <a:rPr lang="cs-CZ" sz="2400" dirty="0"/>
              <a:t>, </a:t>
            </a:r>
            <a:r>
              <a:rPr lang="cs-CZ" sz="2400" dirty="0" err="1"/>
              <a:t>it</a:t>
            </a:r>
            <a:r>
              <a:rPr lang="cs-CZ" sz="2400" dirty="0"/>
              <a:t> </a:t>
            </a:r>
            <a:r>
              <a:rPr lang="cs-CZ" sz="2400" dirty="0" err="1"/>
              <a:t>is</a:t>
            </a:r>
            <a:r>
              <a:rPr lang="cs-CZ" sz="2400" dirty="0"/>
              <a:t> </a:t>
            </a:r>
            <a:r>
              <a:rPr lang="cs-CZ" sz="2400" dirty="0" err="1"/>
              <a:t>necesarry</a:t>
            </a:r>
            <a:r>
              <a:rPr lang="cs-CZ" sz="2400" dirty="0"/>
              <a:t>. I </a:t>
            </a:r>
            <a:r>
              <a:rPr lang="cs-CZ" sz="2400" dirty="0" err="1"/>
              <a:t>will</a:t>
            </a:r>
            <a:r>
              <a:rPr lang="cs-CZ" sz="2400" dirty="0"/>
              <a:t> </a:t>
            </a:r>
            <a:r>
              <a:rPr lang="cs-CZ" sz="2400" dirty="0" err="1"/>
              <a:t>turn</a:t>
            </a:r>
            <a:r>
              <a:rPr lang="cs-CZ" sz="2400" dirty="0"/>
              <a:t> </a:t>
            </a:r>
            <a:r>
              <a:rPr lang="cs-CZ" sz="2400" dirty="0" err="1"/>
              <a:t>you</a:t>
            </a:r>
            <a:r>
              <a:rPr lang="cs-CZ" sz="2400" dirty="0"/>
              <a:t> o </a:t>
            </a:r>
            <a:r>
              <a:rPr lang="cs-CZ" sz="2400" dirty="0" err="1"/>
              <a:t>your</a:t>
            </a:r>
            <a:r>
              <a:rPr lang="cs-CZ" sz="2400" dirty="0"/>
              <a:t> </a:t>
            </a:r>
            <a:r>
              <a:rPr lang="cs-CZ" sz="2400" dirty="0" err="1"/>
              <a:t>side</a:t>
            </a:r>
            <a:r>
              <a:rPr lang="cs-CZ" sz="2400" dirty="0"/>
              <a:t>. </a:t>
            </a:r>
          </a:p>
          <a:p>
            <a:r>
              <a:rPr lang="cs-CZ" sz="2400" dirty="0"/>
              <a:t>I </a:t>
            </a:r>
            <a:r>
              <a:rPr lang="cs-CZ" sz="2400" dirty="0" err="1"/>
              <a:t>change</a:t>
            </a:r>
            <a:r>
              <a:rPr lang="cs-CZ" sz="2400" dirty="0"/>
              <a:t> </a:t>
            </a:r>
            <a:r>
              <a:rPr lang="cs-CZ" sz="2400" dirty="0" err="1"/>
              <a:t>you</a:t>
            </a:r>
            <a:r>
              <a:rPr lang="cs-CZ" sz="2400" dirty="0"/>
              <a:t> </a:t>
            </a:r>
            <a:r>
              <a:rPr lang="cs-CZ" sz="2400" dirty="0" err="1"/>
              <a:t>into</a:t>
            </a:r>
            <a:r>
              <a:rPr lang="cs-CZ" sz="2400" dirty="0"/>
              <a:t> </a:t>
            </a:r>
            <a:r>
              <a:rPr lang="cs-CZ" sz="2400" dirty="0" err="1"/>
              <a:t>clean</a:t>
            </a:r>
            <a:r>
              <a:rPr lang="cs-CZ" sz="2400" dirty="0"/>
              <a:t> </a:t>
            </a:r>
            <a:r>
              <a:rPr lang="cs-CZ" sz="2400" dirty="0" err="1"/>
              <a:t>clothes</a:t>
            </a:r>
            <a:r>
              <a:rPr lang="cs-CZ" sz="2400" dirty="0"/>
              <a:t>. Raise </a:t>
            </a:r>
            <a:r>
              <a:rPr lang="cs-CZ" sz="2400" dirty="0" err="1"/>
              <a:t>your</a:t>
            </a:r>
            <a:r>
              <a:rPr lang="cs-CZ" sz="2400" dirty="0"/>
              <a:t> </a:t>
            </a:r>
            <a:r>
              <a:rPr lang="cs-CZ" sz="2400" dirty="0" err="1"/>
              <a:t>hands</a:t>
            </a:r>
            <a:r>
              <a:rPr lang="cs-CZ" sz="2400" dirty="0"/>
              <a:t>. </a:t>
            </a:r>
            <a:r>
              <a:rPr lang="cs-CZ" sz="2400" dirty="0" err="1"/>
              <a:t>Bathrobe</a:t>
            </a:r>
            <a:r>
              <a:rPr lang="cs-CZ" sz="2400" dirty="0"/>
              <a:t>. </a:t>
            </a:r>
            <a:r>
              <a:rPr lang="cs-CZ" sz="2400" dirty="0" err="1"/>
              <a:t>Replace</a:t>
            </a:r>
            <a:r>
              <a:rPr lang="cs-CZ" sz="2400" dirty="0"/>
              <a:t>/</a:t>
            </a:r>
            <a:r>
              <a:rPr lang="cs-CZ" sz="2400" dirty="0" err="1"/>
              <a:t>change</a:t>
            </a:r>
            <a:r>
              <a:rPr lang="cs-CZ" sz="2400" dirty="0"/>
              <a:t> </a:t>
            </a:r>
            <a:r>
              <a:rPr lang="cs-CZ" sz="2400" dirty="0" err="1"/>
              <a:t>laundry</a:t>
            </a:r>
            <a:endParaRPr lang="cs-CZ" sz="2400" dirty="0"/>
          </a:p>
          <a:p>
            <a:r>
              <a:rPr lang="cs-CZ" sz="2400" dirty="0"/>
              <a:t>I </a:t>
            </a:r>
            <a:r>
              <a:rPr lang="cs-CZ" sz="2400" dirty="0" err="1"/>
              <a:t>wash</a:t>
            </a:r>
            <a:r>
              <a:rPr lang="cs-CZ" sz="2400" dirty="0"/>
              <a:t> </a:t>
            </a:r>
            <a:r>
              <a:rPr lang="cs-CZ" sz="2400" dirty="0" err="1"/>
              <a:t>you</a:t>
            </a:r>
            <a:r>
              <a:rPr lang="cs-CZ" sz="2400" dirty="0"/>
              <a:t> on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bed</a:t>
            </a:r>
            <a:r>
              <a:rPr lang="cs-CZ" sz="2400" dirty="0"/>
              <a:t>, </a:t>
            </a:r>
            <a:r>
              <a:rPr lang="cs-CZ" sz="2400" dirty="0" err="1"/>
              <a:t>cut</a:t>
            </a:r>
            <a:r>
              <a:rPr lang="cs-CZ" sz="2400" dirty="0"/>
              <a:t> </a:t>
            </a:r>
            <a:r>
              <a:rPr lang="cs-CZ" sz="2400" dirty="0" err="1"/>
              <a:t>your</a:t>
            </a:r>
            <a:r>
              <a:rPr lang="cs-CZ" sz="2400" dirty="0"/>
              <a:t> </a:t>
            </a:r>
            <a:r>
              <a:rPr lang="cs-CZ" sz="2400" dirty="0" err="1"/>
              <a:t>nails</a:t>
            </a:r>
            <a:r>
              <a:rPr lang="cs-CZ" sz="2400" dirty="0"/>
              <a:t>, </a:t>
            </a:r>
            <a:r>
              <a:rPr lang="cs-CZ" sz="2400" dirty="0" err="1"/>
              <a:t>remove</a:t>
            </a:r>
            <a:r>
              <a:rPr lang="cs-CZ" sz="2400" dirty="0"/>
              <a:t> </a:t>
            </a:r>
            <a:r>
              <a:rPr lang="cs-CZ" sz="2400" dirty="0" err="1"/>
              <a:t>polish</a:t>
            </a:r>
            <a:r>
              <a:rPr lang="cs-CZ" sz="2400" dirty="0"/>
              <a:t> </a:t>
            </a:r>
            <a:r>
              <a:rPr lang="cs-CZ" sz="2400" dirty="0" err="1"/>
              <a:t>from</a:t>
            </a:r>
            <a:r>
              <a:rPr lang="cs-CZ" sz="2400" dirty="0"/>
              <a:t> </a:t>
            </a:r>
            <a:r>
              <a:rPr lang="cs-CZ" sz="2400" dirty="0" err="1"/>
              <a:t>nails</a:t>
            </a:r>
            <a:r>
              <a:rPr lang="cs-CZ" sz="2400" dirty="0"/>
              <a:t> </a:t>
            </a:r>
            <a:r>
              <a:rPr lang="cs-CZ" sz="2400" dirty="0" err="1"/>
              <a:t>before</a:t>
            </a:r>
            <a:r>
              <a:rPr lang="cs-CZ" sz="2400" dirty="0"/>
              <a:t> </a:t>
            </a:r>
            <a:r>
              <a:rPr lang="cs-CZ" sz="2400" dirty="0" err="1"/>
              <a:t>surgery</a:t>
            </a:r>
            <a:r>
              <a:rPr lang="cs-CZ" sz="2400" dirty="0"/>
              <a:t>, </a:t>
            </a:r>
            <a:r>
              <a:rPr lang="cs-CZ" sz="2400" dirty="0" err="1"/>
              <a:t>cream</a:t>
            </a:r>
            <a:r>
              <a:rPr lang="cs-CZ" sz="2400" dirty="0"/>
              <a:t> </a:t>
            </a:r>
            <a:r>
              <a:rPr lang="cs-CZ" sz="2400" dirty="0" err="1"/>
              <a:t>you</a:t>
            </a:r>
            <a:endParaRPr lang="cs-CZ" sz="2400" dirty="0"/>
          </a:p>
          <a:p>
            <a:r>
              <a:rPr lang="cs-CZ" sz="2400" dirty="0" err="1"/>
              <a:t>We</a:t>
            </a:r>
            <a:r>
              <a:rPr lang="cs-CZ" sz="2400" dirty="0"/>
              <a:t> </a:t>
            </a:r>
            <a:r>
              <a:rPr lang="cs-CZ" sz="2400" dirty="0" err="1"/>
              <a:t>need</a:t>
            </a:r>
            <a:r>
              <a:rPr lang="cs-CZ" sz="2400" dirty="0"/>
              <a:t> to </a:t>
            </a:r>
            <a:r>
              <a:rPr lang="cs-CZ" sz="2400" dirty="0" err="1"/>
              <a:t>position</a:t>
            </a:r>
            <a:r>
              <a:rPr lang="cs-CZ" sz="2400" dirty="0"/>
              <a:t> </a:t>
            </a:r>
            <a:r>
              <a:rPr lang="cs-CZ" sz="2400" dirty="0" err="1"/>
              <a:t>you</a:t>
            </a:r>
            <a:r>
              <a:rPr lang="cs-CZ" sz="2400" dirty="0"/>
              <a:t> to </a:t>
            </a:r>
            <a:r>
              <a:rPr lang="cs-CZ" sz="2400" dirty="0" err="1"/>
              <a:t>prevent</a:t>
            </a:r>
            <a:r>
              <a:rPr lang="cs-CZ" sz="2400" dirty="0"/>
              <a:t> </a:t>
            </a:r>
            <a:r>
              <a:rPr lang="cs-CZ" sz="2400" dirty="0" err="1"/>
              <a:t>bedsores</a:t>
            </a:r>
            <a:r>
              <a:rPr lang="cs-CZ" sz="2400" dirty="0"/>
              <a:t>. </a:t>
            </a:r>
            <a:r>
              <a:rPr lang="cs-CZ" sz="2400" dirty="0" err="1"/>
              <a:t>Keep</a:t>
            </a:r>
            <a:r>
              <a:rPr lang="cs-CZ" sz="2400" dirty="0"/>
              <a:t> </a:t>
            </a:r>
            <a:r>
              <a:rPr lang="cs-CZ" sz="2400" dirty="0" err="1"/>
              <a:t>legs</a:t>
            </a:r>
            <a:r>
              <a:rPr lang="cs-CZ" sz="2400" dirty="0"/>
              <a:t> up.</a:t>
            </a:r>
          </a:p>
          <a:p>
            <a:r>
              <a:rPr lang="cs-CZ" sz="2400" dirty="0"/>
              <a:t>I </a:t>
            </a:r>
            <a:r>
              <a:rPr lang="cs-CZ" sz="2400" dirty="0" err="1"/>
              <a:t>will</a:t>
            </a:r>
            <a:r>
              <a:rPr lang="cs-CZ" sz="2400" dirty="0"/>
              <a:t> </a:t>
            </a:r>
            <a:r>
              <a:rPr lang="cs-CZ" sz="2400" dirty="0" err="1"/>
              <a:t>feed</a:t>
            </a:r>
            <a:r>
              <a:rPr lang="cs-CZ" sz="2400" dirty="0"/>
              <a:t> </a:t>
            </a:r>
            <a:r>
              <a:rPr lang="cs-CZ" sz="2400" dirty="0" err="1"/>
              <a:t>you</a:t>
            </a:r>
            <a:r>
              <a:rPr lang="cs-CZ" sz="2400" dirty="0"/>
              <a:t>. </a:t>
            </a:r>
            <a:r>
              <a:rPr lang="cs-CZ" sz="2400" dirty="0" err="1"/>
              <a:t>Can</a:t>
            </a:r>
            <a:r>
              <a:rPr lang="cs-CZ" sz="2400" dirty="0"/>
              <a:t> </a:t>
            </a:r>
            <a:r>
              <a:rPr lang="cs-CZ" sz="2400" dirty="0" err="1"/>
              <a:t>you</a:t>
            </a:r>
            <a:r>
              <a:rPr lang="cs-CZ" sz="2400" dirty="0"/>
              <a:t> </a:t>
            </a:r>
            <a:r>
              <a:rPr lang="cs-CZ" sz="2400" dirty="0" err="1"/>
              <a:t>feed</a:t>
            </a:r>
            <a:r>
              <a:rPr lang="cs-CZ" sz="2400" dirty="0"/>
              <a:t> </a:t>
            </a:r>
            <a:r>
              <a:rPr lang="cs-CZ" sz="2400" dirty="0" err="1"/>
              <a:t>yourself</a:t>
            </a:r>
            <a:r>
              <a:rPr lang="cs-CZ" sz="2400" dirty="0"/>
              <a:t>? </a:t>
            </a:r>
            <a:r>
              <a:rPr lang="cs-CZ" sz="2400" dirty="0" err="1"/>
              <a:t>Is</a:t>
            </a:r>
            <a:r>
              <a:rPr lang="cs-CZ" sz="2400" dirty="0"/>
              <a:t> </a:t>
            </a:r>
            <a:r>
              <a:rPr lang="cs-CZ" sz="2400" dirty="0" err="1"/>
              <a:t>it</a:t>
            </a:r>
            <a:r>
              <a:rPr lang="cs-CZ" sz="2400" dirty="0"/>
              <a:t> </a:t>
            </a:r>
            <a:r>
              <a:rPr lang="cs-CZ" sz="2400" dirty="0" err="1"/>
              <a:t>disgusting</a:t>
            </a:r>
            <a:r>
              <a:rPr lang="cs-CZ" sz="2400" dirty="0"/>
              <a:t> to </a:t>
            </a:r>
            <a:r>
              <a:rPr lang="cs-CZ" sz="2400" dirty="0" err="1"/>
              <a:t>you</a:t>
            </a:r>
            <a:r>
              <a:rPr lang="cs-CZ" sz="2400" dirty="0"/>
              <a:t>? </a:t>
            </a:r>
            <a:r>
              <a:rPr lang="cs-CZ" sz="2400" dirty="0" err="1"/>
              <a:t>You</a:t>
            </a:r>
            <a:r>
              <a:rPr lang="cs-CZ" sz="2400" dirty="0"/>
              <a:t> are </a:t>
            </a:r>
            <a:r>
              <a:rPr lang="cs-CZ" sz="2400" dirty="0" err="1"/>
              <a:t>allowed</a:t>
            </a:r>
            <a:r>
              <a:rPr lang="cs-CZ" sz="2400" dirty="0"/>
              <a:t> </a:t>
            </a:r>
            <a:r>
              <a:rPr lang="cs-CZ" sz="2400" dirty="0" err="1"/>
              <a:t>only</a:t>
            </a:r>
            <a:r>
              <a:rPr lang="cs-CZ" sz="2400" dirty="0"/>
              <a:t> </a:t>
            </a:r>
            <a:r>
              <a:rPr lang="cs-CZ" sz="2400" dirty="0" err="1"/>
              <a:t>tea</a:t>
            </a:r>
            <a:r>
              <a:rPr lang="cs-CZ" sz="2400" dirty="0"/>
              <a:t>. </a:t>
            </a:r>
          </a:p>
          <a:p>
            <a:r>
              <a:rPr lang="cs-CZ" sz="2400" dirty="0"/>
              <a:t>Do </a:t>
            </a:r>
            <a:r>
              <a:rPr lang="cs-CZ" sz="2400" dirty="0" err="1"/>
              <a:t>you</a:t>
            </a:r>
            <a:r>
              <a:rPr lang="cs-CZ" sz="2400" dirty="0"/>
              <a:t> </a:t>
            </a:r>
            <a:r>
              <a:rPr lang="cs-CZ" sz="2400" dirty="0" err="1"/>
              <a:t>suffer</a:t>
            </a:r>
            <a:r>
              <a:rPr lang="cs-CZ" sz="2400" dirty="0"/>
              <a:t> </a:t>
            </a:r>
            <a:r>
              <a:rPr lang="cs-CZ" sz="2400" dirty="0" err="1"/>
              <a:t>from</a:t>
            </a:r>
            <a:r>
              <a:rPr lang="cs-CZ" sz="2400" dirty="0"/>
              <a:t> urine </a:t>
            </a:r>
            <a:r>
              <a:rPr lang="cs-CZ" sz="2400" dirty="0" err="1"/>
              <a:t>leakage</a:t>
            </a:r>
            <a:r>
              <a:rPr lang="cs-CZ" sz="2400" dirty="0"/>
              <a:t>/ </a:t>
            </a:r>
            <a:r>
              <a:rPr lang="cs-CZ" sz="2400" dirty="0" err="1"/>
              <a:t>pain</a:t>
            </a:r>
            <a:r>
              <a:rPr lang="cs-CZ" sz="2400" dirty="0"/>
              <a:t> </a:t>
            </a:r>
            <a:r>
              <a:rPr lang="cs-CZ" sz="2400" dirty="0" err="1"/>
              <a:t>while</a:t>
            </a:r>
            <a:r>
              <a:rPr lang="cs-CZ" sz="2400" dirty="0"/>
              <a:t> </a:t>
            </a:r>
            <a:r>
              <a:rPr lang="cs-CZ" sz="2400" dirty="0" err="1"/>
              <a:t>urinating</a:t>
            </a:r>
            <a:r>
              <a:rPr lang="cs-CZ" sz="2400" dirty="0"/>
              <a:t>. I </a:t>
            </a:r>
            <a:r>
              <a:rPr lang="cs-CZ" sz="2400" dirty="0" err="1"/>
              <a:t>will</a:t>
            </a:r>
            <a:r>
              <a:rPr lang="cs-CZ" sz="2400" dirty="0"/>
              <a:t> </a:t>
            </a:r>
            <a:r>
              <a:rPr lang="cs-CZ" sz="2400" dirty="0" err="1"/>
              <a:t>give</a:t>
            </a:r>
            <a:r>
              <a:rPr lang="cs-CZ" sz="2400" dirty="0"/>
              <a:t> </a:t>
            </a:r>
            <a:r>
              <a:rPr lang="cs-CZ" sz="2400" dirty="0" err="1"/>
              <a:t>you</a:t>
            </a:r>
            <a:r>
              <a:rPr lang="cs-CZ" sz="2400" dirty="0"/>
              <a:t> a </a:t>
            </a:r>
            <a:r>
              <a:rPr lang="cs-CZ" sz="2400" dirty="0" err="1"/>
              <a:t>bowl</a:t>
            </a:r>
            <a:r>
              <a:rPr lang="cs-CZ" sz="2400" dirty="0"/>
              <a:t> to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bed</a:t>
            </a:r>
            <a:r>
              <a:rPr lang="cs-CZ" sz="2400" dirty="0"/>
              <a:t>.</a:t>
            </a:r>
          </a:p>
          <a:p>
            <a:r>
              <a:rPr lang="cs-CZ" sz="2400" dirty="0" err="1"/>
              <a:t>Doctor</a:t>
            </a:r>
            <a:r>
              <a:rPr lang="cs-CZ" sz="2400" dirty="0"/>
              <a:t> </a:t>
            </a:r>
            <a:r>
              <a:rPr lang="cs-CZ" sz="2400" dirty="0" err="1"/>
              <a:t>recommended</a:t>
            </a:r>
            <a:r>
              <a:rPr lang="cs-CZ" sz="2400" dirty="0"/>
              <a:t> </a:t>
            </a:r>
            <a:r>
              <a:rPr lang="cs-CZ" sz="2400" dirty="0" err="1"/>
              <a:t>bladder</a:t>
            </a:r>
            <a:r>
              <a:rPr lang="cs-CZ" sz="2400" dirty="0"/>
              <a:t> </a:t>
            </a:r>
            <a:r>
              <a:rPr lang="cs-CZ" sz="2400" dirty="0" err="1"/>
              <a:t>catheterisation</a:t>
            </a:r>
            <a:r>
              <a:rPr lang="cs-CZ" sz="2400" dirty="0"/>
              <a:t>/ insert </a:t>
            </a:r>
            <a:r>
              <a:rPr lang="cs-CZ" sz="2400" dirty="0" err="1"/>
              <a:t>catheter</a:t>
            </a:r>
            <a:r>
              <a:rPr lang="cs-CZ" sz="2400" dirty="0"/>
              <a:t> </a:t>
            </a:r>
            <a:r>
              <a:rPr lang="cs-CZ" sz="2400" dirty="0" err="1"/>
              <a:t>through</a:t>
            </a:r>
            <a:r>
              <a:rPr lang="cs-CZ" sz="2400" dirty="0"/>
              <a:t> </a:t>
            </a:r>
            <a:r>
              <a:rPr lang="cs-CZ" sz="2400" dirty="0" err="1"/>
              <a:t>urethra</a:t>
            </a:r>
            <a:r>
              <a:rPr lang="cs-CZ" sz="2400" dirty="0"/>
              <a:t>. </a:t>
            </a:r>
            <a:r>
              <a:rPr lang="cs-CZ" sz="2400" dirty="0" err="1"/>
              <a:t>Annoying</a:t>
            </a:r>
            <a:r>
              <a:rPr lang="cs-CZ" sz="2400" dirty="0"/>
              <a:t>.</a:t>
            </a:r>
          </a:p>
          <a:p>
            <a:r>
              <a:rPr lang="cs-CZ" sz="2400" dirty="0" err="1"/>
              <a:t>We</a:t>
            </a:r>
            <a:r>
              <a:rPr lang="cs-CZ" sz="2400" dirty="0"/>
              <a:t> transfer </a:t>
            </a:r>
            <a:r>
              <a:rPr lang="cs-CZ" sz="2400" dirty="0" err="1"/>
              <a:t>you</a:t>
            </a:r>
            <a:r>
              <a:rPr lang="cs-CZ" sz="2400" dirty="0"/>
              <a:t> in </a:t>
            </a:r>
            <a:r>
              <a:rPr lang="cs-CZ" sz="2400" dirty="0" err="1"/>
              <a:t>the</a:t>
            </a:r>
            <a:r>
              <a:rPr lang="cs-CZ" sz="2400" dirty="0"/>
              <a:t> department..</a:t>
            </a:r>
          </a:p>
          <a:p>
            <a:r>
              <a:rPr lang="cs-CZ" sz="2400" dirty="0" err="1"/>
              <a:t>Dont</a:t>
            </a:r>
            <a:r>
              <a:rPr lang="cs-CZ" sz="2400" dirty="0"/>
              <a:t> </a:t>
            </a:r>
            <a:r>
              <a:rPr lang="cs-CZ" sz="2400" dirty="0" err="1"/>
              <a:t>have</a:t>
            </a:r>
            <a:r>
              <a:rPr lang="cs-CZ" sz="2400" dirty="0"/>
              <a:t> a free </a:t>
            </a:r>
            <a:r>
              <a:rPr lang="cs-CZ" sz="2400" dirty="0" err="1"/>
              <a:t>bed</a:t>
            </a:r>
            <a:r>
              <a:rPr lang="cs-CZ" sz="2400" dirty="0"/>
              <a:t> </a:t>
            </a:r>
            <a:r>
              <a:rPr lang="cs-CZ" sz="2400" dirty="0" err="1"/>
              <a:t>elsewehere</a:t>
            </a:r>
            <a:r>
              <a:rPr lang="cs-CZ" sz="2400" dirty="0"/>
              <a:t>, </a:t>
            </a:r>
            <a:r>
              <a:rPr lang="cs-CZ" sz="2400" dirty="0" err="1"/>
              <a:t>Im</a:t>
            </a:r>
            <a:r>
              <a:rPr lang="cs-CZ" sz="2400" dirty="0"/>
              <a:t> </a:t>
            </a:r>
            <a:r>
              <a:rPr lang="cs-CZ" sz="2400" dirty="0" err="1"/>
              <a:t>sorry</a:t>
            </a:r>
            <a:r>
              <a:rPr lang="cs-CZ" sz="2400" dirty="0"/>
              <a:t>.</a:t>
            </a:r>
          </a:p>
          <a:p>
            <a:r>
              <a:rPr lang="cs-CZ" sz="2400" dirty="0" err="1"/>
              <a:t>Tomorow</a:t>
            </a:r>
            <a:r>
              <a:rPr lang="cs-CZ" sz="2400" dirty="0"/>
              <a:t> </a:t>
            </a:r>
            <a:r>
              <a:rPr lang="cs-CZ" sz="2400" dirty="0" err="1"/>
              <a:t>you</a:t>
            </a:r>
            <a:r>
              <a:rPr lang="cs-CZ" sz="2400" dirty="0"/>
              <a:t> </a:t>
            </a:r>
            <a:r>
              <a:rPr lang="cs-CZ" sz="2400" dirty="0" err="1"/>
              <a:t>will</a:t>
            </a:r>
            <a:r>
              <a:rPr lang="cs-CZ" sz="2400" dirty="0"/>
              <a:t> </a:t>
            </a:r>
            <a:r>
              <a:rPr lang="cs-CZ" sz="2400" dirty="0" err="1"/>
              <a:t>be</a:t>
            </a:r>
            <a:r>
              <a:rPr lang="cs-CZ" sz="2400" dirty="0"/>
              <a:t> </a:t>
            </a:r>
            <a:r>
              <a:rPr lang="cs-CZ" sz="2400" dirty="0" err="1"/>
              <a:t>released</a:t>
            </a:r>
            <a:r>
              <a:rPr lang="cs-CZ" sz="2400" dirty="0"/>
              <a:t> to </a:t>
            </a:r>
            <a:r>
              <a:rPr lang="cs-CZ" sz="2400" dirty="0" err="1"/>
              <a:t>home</a:t>
            </a:r>
            <a:r>
              <a:rPr lang="cs-CZ" sz="2400" dirty="0"/>
              <a:t> care. </a:t>
            </a:r>
            <a:r>
              <a:rPr lang="cs-CZ" sz="2400" dirty="0" err="1"/>
              <a:t>Does</a:t>
            </a:r>
            <a:r>
              <a:rPr lang="cs-CZ" sz="2400" dirty="0"/>
              <a:t> </a:t>
            </a:r>
            <a:r>
              <a:rPr lang="cs-CZ" sz="2400" dirty="0" err="1"/>
              <a:t>anyone</a:t>
            </a:r>
            <a:r>
              <a:rPr lang="cs-CZ" sz="2400" dirty="0"/>
              <a:t> care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you</a:t>
            </a:r>
            <a:r>
              <a:rPr lang="cs-CZ" sz="2400" dirty="0"/>
              <a:t>?</a:t>
            </a:r>
          </a:p>
          <a:p>
            <a:r>
              <a:rPr lang="cs-CZ" sz="2400" dirty="0" err="1"/>
              <a:t>Who</a:t>
            </a:r>
            <a:r>
              <a:rPr lang="cs-CZ" sz="2400" dirty="0"/>
              <a:t> </a:t>
            </a:r>
            <a:r>
              <a:rPr lang="cs-CZ" sz="2400" dirty="0" err="1"/>
              <a:t>will</a:t>
            </a:r>
            <a:r>
              <a:rPr lang="cs-CZ" sz="2400" dirty="0"/>
              <a:t> </a:t>
            </a:r>
            <a:r>
              <a:rPr lang="cs-CZ" sz="2400" dirty="0" err="1"/>
              <a:t>accompany</a:t>
            </a:r>
            <a:r>
              <a:rPr lang="cs-CZ" sz="2400" dirty="0"/>
              <a:t> </a:t>
            </a:r>
            <a:r>
              <a:rPr lang="cs-CZ" sz="2400" dirty="0" err="1"/>
              <a:t>you</a:t>
            </a:r>
            <a:r>
              <a:rPr lang="cs-CZ" sz="2400" dirty="0"/>
              <a:t> </a:t>
            </a:r>
            <a:r>
              <a:rPr lang="cs-CZ" sz="2400" dirty="0" err="1"/>
              <a:t>home</a:t>
            </a:r>
            <a:r>
              <a:rPr lang="cs-CZ" sz="2400" dirty="0"/>
              <a:t>? </a:t>
            </a:r>
            <a:r>
              <a:rPr lang="cs-CZ" sz="2400" dirty="0" err="1"/>
              <a:t>Discharge</a:t>
            </a:r>
            <a:r>
              <a:rPr lang="cs-CZ" sz="2400" dirty="0"/>
              <a:t> report. </a:t>
            </a:r>
            <a:r>
              <a:rPr lang="cs-CZ" sz="2400" dirty="0" err="1"/>
              <a:t>Take</a:t>
            </a:r>
            <a:r>
              <a:rPr lang="cs-CZ" sz="2400" dirty="0"/>
              <a:t> </a:t>
            </a:r>
            <a:r>
              <a:rPr lang="cs-CZ" sz="2400" dirty="0" err="1"/>
              <a:t>all</a:t>
            </a:r>
            <a:r>
              <a:rPr lang="cs-CZ" sz="2400" dirty="0"/>
              <a:t> </a:t>
            </a:r>
            <a:r>
              <a:rPr lang="cs-CZ" sz="2400" dirty="0" err="1"/>
              <a:t>you</a:t>
            </a:r>
            <a:r>
              <a:rPr lang="cs-CZ" sz="2400" dirty="0"/>
              <a:t> </a:t>
            </a:r>
            <a:r>
              <a:rPr lang="cs-CZ" sz="2400" dirty="0" err="1"/>
              <a:t>things</a:t>
            </a:r>
            <a:r>
              <a:rPr lang="cs-CZ" sz="2400" dirty="0"/>
              <a:t> </a:t>
            </a:r>
            <a:r>
              <a:rPr lang="cs-CZ" sz="2400" dirty="0" err="1"/>
              <a:t>with</a:t>
            </a:r>
            <a:r>
              <a:rPr lang="cs-CZ" sz="2400" dirty="0"/>
              <a:t> </a:t>
            </a:r>
            <a:r>
              <a:rPr lang="cs-CZ" sz="2400" dirty="0" err="1"/>
              <a:t>you</a:t>
            </a:r>
            <a:r>
              <a:rPr lang="cs-CZ" sz="2400" dirty="0"/>
              <a:t>. </a:t>
            </a:r>
            <a:r>
              <a:rPr lang="cs-CZ" sz="2400" dirty="0" err="1"/>
              <a:t>Here</a:t>
            </a:r>
            <a:r>
              <a:rPr lang="cs-CZ" sz="2400" dirty="0"/>
              <a:t> </a:t>
            </a:r>
            <a:r>
              <a:rPr lang="cs-CZ" sz="2400" dirty="0" err="1"/>
              <a:t>is</a:t>
            </a:r>
            <a:r>
              <a:rPr lang="cs-CZ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5810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D6A254-8686-498F-9CB0-40E85C9713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4038" y="4242032"/>
            <a:ext cx="10274497" cy="1734497"/>
          </a:xfrm>
        </p:spPr>
        <p:txBody>
          <a:bodyPr anchor="t">
            <a:normAutofit/>
          </a:bodyPr>
          <a:lstStyle/>
          <a:p>
            <a:r>
              <a:rPr lang="cs-CZ" sz="7200"/>
              <a:t>Patient‘s admission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D2AB550-A32C-4D82-8A35-CF3977699E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4038" y="5976530"/>
            <a:ext cx="10274497" cy="396484"/>
          </a:xfrm>
        </p:spPr>
        <p:txBody>
          <a:bodyPr>
            <a:normAutofit lnSpcReduction="10000"/>
          </a:bodyPr>
          <a:lstStyle/>
          <a:p>
            <a:r>
              <a:rPr lang="cs-CZ">
                <a:solidFill>
                  <a:schemeClr val="tx1"/>
                </a:solidFill>
              </a:rPr>
              <a:t>Nikola kratinová</a:t>
            </a:r>
          </a:p>
        </p:txBody>
      </p:sp>
      <p:pic>
        <p:nvPicPr>
          <p:cNvPr id="1026" name="Picture 2" descr="Bellevie Homecare">
            <a:extLst>
              <a:ext uri="{FF2B5EF4-FFF2-40B4-BE49-F238E27FC236}">
                <a16:creationId xmlns:a16="http://schemas.microsoft.com/office/drawing/2014/main" id="{652591F9-6E92-4E34-A95F-FF37F1406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4325" y="643464"/>
            <a:ext cx="7893922" cy="327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98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Surgery Illustration Stock Vector (Royalty Free) 238091377">
            <a:extLst>
              <a:ext uri="{FF2B5EF4-FFF2-40B4-BE49-F238E27FC236}">
                <a16:creationId xmlns:a16="http://schemas.microsoft.com/office/drawing/2014/main" id="{E47E671F-7570-445F-AD9F-76310BE5B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031" y="3971168"/>
            <a:ext cx="28956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73CB501-FD63-4C5D-ADA8-CF8DF0BFA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761" y="219832"/>
            <a:ext cx="1861091" cy="621437"/>
          </a:xfrm>
        </p:spPr>
        <p:txBody>
          <a:bodyPr>
            <a:normAutofit fontScale="90000"/>
          </a:bodyPr>
          <a:lstStyle/>
          <a:p>
            <a:r>
              <a:rPr lang="cs-CZ" sz="4800" dirty="0"/>
              <a:t>WHY?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E5CE20-7478-4534-94C4-E4517B5AC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96" y="936438"/>
            <a:ext cx="6158418" cy="4985124"/>
          </a:xfrm>
        </p:spPr>
        <p:txBody>
          <a:bodyPr/>
          <a:lstStyle/>
          <a:p>
            <a:r>
              <a:rPr lang="cs-CZ" dirty="0" err="1"/>
              <a:t>Change</a:t>
            </a:r>
            <a:r>
              <a:rPr lang="cs-CZ" dirty="0"/>
              <a:t> in </a:t>
            </a:r>
            <a:r>
              <a:rPr lang="cs-CZ" dirty="0" err="1"/>
              <a:t>health</a:t>
            </a:r>
            <a:endParaRPr lang="cs-CZ" dirty="0"/>
          </a:p>
          <a:p>
            <a:r>
              <a:rPr lang="cs-CZ" dirty="0" err="1"/>
              <a:t>Deterioration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health</a:t>
            </a:r>
            <a:endParaRPr lang="cs-CZ" dirty="0"/>
          </a:p>
          <a:p>
            <a:r>
              <a:rPr lang="cs-CZ" dirty="0" err="1"/>
              <a:t>Acute</a:t>
            </a:r>
            <a:r>
              <a:rPr lang="cs-CZ" dirty="0"/>
              <a:t> case</a:t>
            </a:r>
          </a:p>
          <a:p>
            <a:r>
              <a:rPr lang="cs-CZ" dirty="0"/>
              <a:t>An </a:t>
            </a:r>
            <a:r>
              <a:rPr lang="cs-CZ" dirty="0" err="1"/>
              <a:t>accident</a:t>
            </a:r>
            <a:endParaRPr lang="cs-CZ" dirty="0"/>
          </a:p>
          <a:p>
            <a:r>
              <a:rPr lang="cs-CZ" dirty="0" err="1"/>
              <a:t>Childbirth</a:t>
            </a:r>
            <a:endParaRPr lang="cs-CZ" dirty="0"/>
          </a:p>
          <a:p>
            <a:r>
              <a:rPr lang="cs-CZ" dirty="0" err="1"/>
              <a:t>Planned</a:t>
            </a:r>
            <a:r>
              <a:rPr lang="cs-CZ" dirty="0"/>
              <a:t> </a:t>
            </a:r>
            <a:r>
              <a:rPr lang="cs-CZ" dirty="0" err="1"/>
              <a:t>interventions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D3E3547-6D7D-4577-A93E-3BD42F6BC9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61896" y="670389"/>
            <a:ext cx="3147133" cy="1096267"/>
          </a:xfrm>
        </p:spPr>
        <p:txBody>
          <a:bodyPr>
            <a:normAutofit/>
          </a:bodyPr>
          <a:lstStyle/>
          <a:p>
            <a:r>
              <a:rPr lang="cs-CZ" sz="2400" dirty="0" err="1"/>
              <a:t>Reasons</a:t>
            </a:r>
            <a:r>
              <a:rPr lang="cs-CZ" sz="2400" dirty="0"/>
              <a:t>, </a:t>
            </a:r>
            <a:r>
              <a:rPr lang="cs-CZ" sz="2400" dirty="0" err="1"/>
              <a:t>why</a:t>
            </a:r>
            <a:r>
              <a:rPr lang="cs-CZ" sz="2400" dirty="0"/>
              <a:t> </a:t>
            </a:r>
            <a:r>
              <a:rPr lang="cs-CZ" sz="2400" dirty="0" err="1"/>
              <a:t>patients</a:t>
            </a:r>
            <a:r>
              <a:rPr lang="cs-CZ" sz="2400" dirty="0"/>
              <a:t> are </a:t>
            </a:r>
            <a:r>
              <a:rPr lang="cs-CZ" sz="2400" dirty="0" err="1"/>
              <a:t>receiving</a:t>
            </a:r>
            <a:endParaRPr lang="cs-CZ" sz="2400" dirty="0"/>
          </a:p>
        </p:txBody>
      </p:sp>
      <p:pic>
        <p:nvPicPr>
          <p:cNvPr id="2050" name="Picture 2" descr="Vector Illustration Of Accident Victim Patient In Hospital - Person In  Hospital Transparent Clipart - Large Size Png Image - PikPng">
            <a:extLst>
              <a:ext uri="{FF2B5EF4-FFF2-40B4-BE49-F238E27FC236}">
                <a16:creationId xmlns:a16="http://schemas.microsoft.com/office/drawing/2014/main" id="{833ED5DD-6CBB-4243-B79E-4ADC30300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240" y="3429000"/>
            <a:ext cx="4970929" cy="306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Gravidez, O Parto, Mulher png transparente grátis">
            <a:extLst>
              <a:ext uri="{FF2B5EF4-FFF2-40B4-BE49-F238E27FC236}">
                <a16:creationId xmlns:a16="http://schemas.microsoft.com/office/drawing/2014/main" id="{00D713E9-9E9C-436A-82E2-CDF9556BA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9832"/>
            <a:ext cx="2036785" cy="276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12174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806</Words>
  <Application>Microsoft Office PowerPoint</Application>
  <PresentationFormat>Širokoúhlá obrazovka</PresentationFormat>
  <Paragraphs>101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Segoe UI</vt:lpstr>
      <vt:lpstr>Times New Roman</vt:lpstr>
      <vt:lpstr>Motiv Office</vt:lpstr>
      <vt:lpstr>UNZSRP067 General nursing studies 1</vt:lpstr>
      <vt:lpstr>Obsah Semináře 1</vt:lpstr>
      <vt:lpstr>Prezentace aplikace PowerPoint</vt:lpstr>
      <vt:lpstr>Prezentace aplikace PowerPoint</vt:lpstr>
      <vt:lpstr>Patient admission in hospital – hospitalization in the room</vt:lpstr>
      <vt:lpstr>Communication with patient in basic observations</vt:lpstr>
      <vt:lpstr>Situations during hospitalization</vt:lpstr>
      <vt:lpstr>Patient‘s admission</vt:lpstr>
      <vt:lpstr>WHY? </vt:lpstr>
      <vt:lpstr>Types of Admission</vt:lpstr>
      <vt:lpstr>What should the client with him?</vt:lpstr>
      <vt:lpstr>Medical documentation</vt:lpstr>
      <vt:lpstr>FORms</vt:lpstr>
      <vt:lpstr>What is necessary for children?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UNZSOP069 Anglický jazyk 1</dc:title>
  <dc:creator>Markéta Skalná</dc:creator>
  <cp:lastModifiedBy>Markéta Skalná</cp:lastModifiedBy>
  <cp:revision>15</cp:revision>
  <dcterms:created xsi:type="dcterms:W3CDTF">2022-09-20T12:45:23Z</dcterms:created>
  <dcterms:modified xsi:type="dcterms:W3CDTF">2022-10-24T12:56:13Z</dcterms:modified>
</cp:coreProperties>
</file>