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6"/>
  </p:notesMasterIdLst>
  <p:sldIdLst>
    <p:sldId id="262" r:id="rId6"/>
    <p:sldId id="263" r:id="rId7"/>
    <p:sldId id="273" r:id="rId8"/>
    <p:sldId id="283" r:id="rId9"/>
    <p:sldId id="303" r:id="rId10"/>
    <p:sldId id="277" r:id="rId11"/>
    <p:sldId id="304" r:id="rId12"/>
    <p:sldId id="305" r:id="rId13"/>
    <p:sldId id="306" r:id="rId14"/>
    <p:sldId id="279" r:id="rId15"/>
    <p:sldId id="280" r:id="rId16"/>
    <p:sldId id="353" r:id="rId17"/>
    <p:sldId id="347" r:id="rId18"/>
    <p:sldId id="349" r:id="rId19"/>
    <p:sldId id="269" r:id="rId20"/>
    <p:sldId id="270" r:id="rId21"/>
    <p:sldId id="356" r:id="rId22"/>
    <p:sldId id="272" r:id="rId23"/>
    <p:sldId id="354" r:id="rId24"/>
    <p:sldId id="355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49665941-FC70-46C4-8E96-339615DF134E}">
          <p14:sldIdLst>
            <p14:sldId id="262"/>
          </p14:sldIdLst>
        </p14:section>
        <p14:section name="Oddíl bez názvu" id="{FFC3B0E5-8ADF-4605-B731-8CA6B9AD9732}">
          <p14:sldIdLst>
            <p14:sldId id="263"/>
            <p14:sldId id="273"/>
            <p14:sldId id="283"/>
            <p14:sldId id="303"/>
            <p14:sldId id="277"/>
            <p14:sldId id="304"/>
            <p14:sldId id="305"/>
            <p14:sldId id="306"/>
            <p14:sldId id="279"/>
            <p14:sldId id="280"/>
            <p14:sldId id="353"/>
            <p14:sldId id="347"/>
            <p14:sldId id="349"/>
            <p14:sldId id="269"/>
            <p14:sldId id="270"/>
            <p14:sldId id="356"/>
            <p14:sldId id="272"/>
            <p14:sldId id="354"/>
            <p14:sldId id="35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9F1DE9-1581-4716-AAC3-E5BD8B83EB14}" v="55" dt="2020-07-28T16:17:33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328" y="-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0863B-B0BE-40F0-837A-46459108ED8E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10C00-DAE1-46A4-AD7A-5C4202E4E8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7463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829F50-7ED2-4F5C-9C89-97EC7199B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45F893-0AA4-4A14-A4F1-A674BC514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F76157-97D2-4A9D-B757-5DDF7578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25CD4C-18DE-4E48-8CBB-6E6AB1857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AFC9C0-9C94-4C4F-8827-1CEEAD71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01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7DF29-BEA5-49D9-8022-732212CE2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BB92669-2C0F-40E0-82B5-169F48284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EF16A6-179C-4CC0-B872-7CCE8F8B6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B5C89A-86C4-47E7-86BB-475D1D219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8D9217-33AF-4181-B5FD-8A0349954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8207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9C7C2B7-4E53-4E8E-A5A0-18A4FB0BC1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FF98D16-6896-4ED6-A2FB-E00704427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2CDB75-80BD-4338-95DC-5FD65B3A6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D36148-84AF-4B28-9286-CF84FD4FE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E974D4-4C4A-4352-BF4E-E95A14C0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977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15FEB5C-BBFF-4675-88A1-C2B661613ACD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64C8AF9-092D-4683-BD8E-46EEF7885A5A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29375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EB5C-BBFF-4675-88A1-C2B661613ACD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AF9-092D-4683-BD8E-46EEF7885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16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EB5C-BBFF-4675-88A1-C2B661613ACD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AF9-092D-4683-BD8E-46EEF7885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726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EB5C-BBFF-4675-88A1-C2B661613ACD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AF9-092D-4683-BD8E-46EEF7885A5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7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EB5C-BBFF-4675-88A1-C2B661613ACD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AF9-092D-4683-BD8E-46EEF7885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457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EB5C-BBFF-4675-88A1-C2B661613ACD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AF9-092D-4683-BD8E-46EEF7885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055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EB5C-BBFF-4675-88A1-C2B661613ACD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AF9-092D-4683-BD8E-46EEF7885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783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EB5C-BBFF-4675-88A1-C2B661613ACD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AF9-092D-4683-BD8E-46EEF7885A5A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24133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0AD462-FCD7-4432-8908-474A1991C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9FA506-E846-4A05-82B8-276508A39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77032D-5C9E-4501-A466-8F4975A85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285F5E-2943-4127-87E0-83E5C0294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C98696-9500-4644-8382-27AB9FA1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662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EB5C-BBFF-4675-88A1-C2B661613ACD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AF9-092D-4683-BD8E-46EEF7885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811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EB5C-BBFF-4675-88A1-C2B661613ACD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AF9-092D-4683-BD8E-46EEF7885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4236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EB5C-BBFF-4675-88A1-C2B661613ACD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AF9-092D-4683-BD8E-46EEF7885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583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DAA5FC-60DA-4D1B-8FB8-701029BB2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559A429-68A0-4EC8-A68E-5101A797E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54D00F-C328-4C18-8AD1-3332B3F52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196EAB-724F-4163-AE18-16F847123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0C3C74-E256-49C4-8403-38C29B433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551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BFEBFF-97EA-4BA8-AA78-1A65231B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B9858-16EC-41C0-B99E-BAC1E0F68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1546F93-757C-4A5F-BFA9-267269349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3CEBF69-3F59-41F2-8C87-4669AB982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1061C5-0C31-4462-A06D-E8F7F13AC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5E75A3E-A873-47D7-BF14-1D255A6FB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72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86115F-A90C-47EA-9B46-C32B2F7CA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8F37F5-0A3B-4CE5-8723-36DC48314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29338CD-15E4-4525-A9E7-B65E7501C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B4D3BE4-A9CB-46E7-BC74-0D9D52AE3F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7E0406C-C7CA-4090-9ED5-6E5B73F668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5FA607D-0388-44BB-9C08-163DB096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6A93DB0-CF96-4466-ACD4-5588B8D43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11D7395-5A7D-4ED3-82E0-1F8FFC040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41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D66A69-339A-4DDD-AE11-BF9FEECD1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359AE74-3D48-43D9-8806-EDDA8CD89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79F39B7-19AA-4849-85B5-9FE2CE6DF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8CE5189-DCFE-462C-B46C-731B1AC79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927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D0D004A-8832-48AE-81AB-DBAAFC937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79B0C14-E5E8-4B22-9D17-ED278C009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847D63-B091-4889-9EEA-7E2547F93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71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7A680-B4BD-4182-A2A9-5ECEF3EE5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CE82C4-C993-4EE0-889A-A6B4A7FDF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CBEDD0E-A6DB-4D53-9581-C34E624A7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0E15089-069E-4C8C-9E2D-732A70277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6F8CDF-1520-41DF-8396-9D63AFF4B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E6F2517-2447-4924-AF80-468D2F11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94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967F66-1E60-4CA5-A2F2-5643E7890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AAF4415-69E9-4F16-AAEC-3BCFA9A5E8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C484FA3-A08D-43CB-B6EF-4EEE9810A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B71CE8-AB32-4A3F-A92D-806ED2D63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CD16E1-FF5E-44E5-8422-6E2ED8696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AEBC466-4215-46A3-8D6C-5C7594895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22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9958EC0-D306-4B95-83A3-2F9EA309B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BD37A7-0101-4B25-AB29-AE3EB7BF3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31329C-B1E3-481F-A8C1-41A6D4AB68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F5B8D-2B12-4C6F-8C22-D201E90FF82E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9E9A87-F44E-4650-AD79-40880D600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83AA30-152E-4EF6-922B-4F7CFD395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00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15FEB5C-BBFF-4675-88A1-C2B661613ACD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64C8AF9-092D-4683-BD8E-46EEF7885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418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A4813E-51ED-4012-8D78-821F6D57A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39505"/>
            <a:ext cx="9144000" cy="1366202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ANATOMIE A FYZIOLOGIE GYNEKOLOGICKÝCH ORGÁNŮ, MENSTRUAČNÍ CYKLUS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A11FA9A-F513-4EE6-B798-6DC506ADA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90758"/>
            <a:ext cx="9144000" cy="1655762"/>
          </a:xfrm>
        </p:spPr>
        <p:txBody>
          <a:bodyPr/>
          <a:lstStyle/>
          <a:p>
            <a:r>
              <a:rPr lang="cs-CZ" dirty="0"/>
              <a:t>CZ.02.2.69/0.0/0.0/16_015/0002400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/>
              <a:t>ROZVOJ VZDĚLÁVÁNÍ NA SLEZSKÉ UNIVERZITĚ V OPAVĚ</a:t>
            </a:r>
          </a:p>
        </p:txBody>
      </p:sp>
      <p:pic>
        <p:nvPicPr>
          <p:cNvPr id="4" name="Obrázek 3" descr="Logolink_OP_VVV_hor_barva_cz">
            <a:extLst>
              <a:ext uri="{FF2B5EF4-FFF2-40B4-BE49-F238E27FC236}">
                <a16:creationId xmlns:a16="http://schemas.microsoft.com/office/drawing/2014/main" id="{D3ECA9CD-610B-49AA-97ED-30168794AFF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94640"/>
            <a:ext cx="9702800" cy="2301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984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8436" name="Picture 4" descr="vajecnik_fix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21" y="499754"/>
            <a:ext cx="10329134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912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31520" y="0"/>
            <a:ext cx="9250680" cy="1371600"/>
          </a:xfrm>
        </p:spPr>
        <p:txBody>
          <a:bodyPr>
            <a:normAutofit/>
          </a:bodyPr>
          <a:lstStyle/>
          <a:p>
            <a:r>
              <a:rPr lang="cs-CZ" altLang="cs-CZ" b="1" cap="all" dirty="0">
                <a:solidFill>
                  <a:schemeClr val="accent2">
                    <a:lumMod val="75000"/>
                  </a:schemeClr>
                </a:solidFill>
              </a:rPr>
              <a:t>Terciární folikuly (</a:t>
            </a:r>
            <a:r>
              <a:rPr lang="cs-CZ" altLang="cs-CZ" b="1" i="1" cap="all" dirty="0">
                <a:solidFill>
                  <a:schemeClr val="accent2">
                    <a:lumMod val="75000"/>
                  </a:schemeClr>
                </a:solidFill>
              </a:rPr>
              <a:t>Graafovy</a:t>
            </a:r>
            <a:r>
              <a:rPr lang="cs-CZ" altLang="cs-CZ" b="1" cap="all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1828800"/>
            <a:ext cx="4373880" cy="5029199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cs-CZ" altLang="cs-CZ" sz="3600" b="1" dirty="0">
                <a:solidFill>
                  <a:schemeClr val="tx1"/>
                </a:solidFill>
              </a:rPr>
              <a:t>prominuje na povrch ovaria  </a:t>
            </a:r>
            <a:r>
              <a:rPr lang="cs-CZ" altLang="cs-CZ" sz="3600" b="1" dirty="0" err="1">
                <a:solidFill>
                  <a:schemeClr val="tx1"/>
                </a:solidFill>
              </a:rPr>
              <a:t>oocyt</a:t>
            </a:r>
            <a:r>
              <a:rPr lang="cs-CZ" altLang="cs-CZ" sz="3600" b="1" dirty="0">
                <a:solidFill>
                  <a:schemeClr val="tx1"/>
                </a:solidFill>
              </a:rPr>
              <a:t> se uvolní</a:t>
            </a:r>
          </a:p>
        </p:txBody>
      </p:sp>
      <p:pic>
        <p:nvPicPr>
          <p:cNvPr id="20484" name="Picture 4" descr="vajecnik_stadia_folikul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0" y="1828801"/>
            <a:ext cx="547116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949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C0AEE0-8D9E-41FF-8A04-C34127445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670560"/>
            <a:ext cx="9721325" cy="914400"/>
          </a:xfrm>
        </p:spPr>
        <p:txBody>
          <a:bodyPr/>
          <a:lstStyle/>
          <a:p>
            <a:r>
              <a:rPr lang="cs-CZ" b="1" dirty="0"/>
              <a:t>VAGINA - KOLPOS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B73E306-3F32-4389-8CDC-846E9956B4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713" y="2278380"/>
            <a:ext cx="3618932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B6D2BB8-A198-4D93-A58B-9FDB010DCFA6}"/>
              </a:ext>
            </a:extLst>
          </p:cNvPr>
          <p:cNvSpPr txBox="1"/>
          <p:nvPr/>
        </p:nvSpPr>
        <p:spPr>
          <a:xfrm>
            <a:off x="624840" y="1584960"/>
            <a:ext cx="62636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cs-CZ" sz="3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cs-CZ" sz="3200" b="1" dirty="0"/>
              <a:t>Dutý, svalově vazovitý orgán, délka 8cm,  přední stěna je kratší, zadní delší</a:t>
            </a:r>
          </a:p>
          <a:p>
            <a:r>
              <a:rPr lang="cs-CZ" sz="3200" b="1" dirty="0"/>
              <a:t>Dlaždicový epitel, svalovina, vazivo</a:t>
            </a:r>
          </a:p>
          <a:p>
            <a:r>
              <a:rPr lang="cs-CZ" sz="3200" b="1" dirty="0"/>
              <a:t>Svalovina spirálově uspořádána</a:t>
            </a:r>
          </a:p>
        </p:txBody>
      </p:sp>
    </p:spTree>
    <p:extLst>
      <p:ext uri="{BB962C8B-B14F-4D97-AF65-F5344CB8AC3E}">
        <p14:creationId xmlns:p14="http://schemas.microsoft.com/office/powerpoint/2010/main" val="3143893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741759"/>
          </a:xfrm>
        </p:spPr>
        <p:txBody>
          <a:bodyPr/>
          <a:lstStyle/>
          <a:p>
            <a:r>
              <a:rPr lang="cs-CZ" b="1" cap="all" dirty="0">
                <a:solidFill>
                  <a:schemeClr val="accent2"/>
                </a:solidFill>
              </a:rPr>
              <a:t>Hormonální 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5643" y="2323652"/>
            <a:ext cx="10770918" cy="3508977"/>
          </a:xfrm>
        </p:spPr>
        <p:txBody>
          <a:bodyPr>
            <a:normAutofit fontScale="92500" lnSpcReduction="20000"/>
          </a:bodyPr>
          <a:lstStyle/>
          <a:p>
            <a:r>
              <a:rPr lang="cs-CZ" sz="3200" b="1" dirty="0">
                <a:solidFill>
                  <a:schemeClr val="tx1"/>
                </a:solidFill>
              </a:rPr>
              <a:t>   </a:t>
            </a:r>
            <a:r>
              <a:rPr lang="cs-CZ" sz="3200" b="1" dirty="0" err="1">
                <a:solidFill>
                  <a:schemeClr val="tx1"/>
                </a:solidFill>
              </a:rPr>
              <a:t>hypothalamus</a:t>
            </a:r>
            <a:r>
              <a:rPr lang="cs-CZ" sz="3200" b="1" dirty="0">
                <a:solidFill>
                  <a:schemeClr val="tx1"/>
                </a:solidFill>
              </a:rPr>
              <a:t> - </a:t>
            </a:r>
            <a:r>
              <a:rPr lang="cs-CZ" sz="3200" b="1" dirty="0" err="1">
                <a:solidFill>
                  <a:schemeClr val="tx1"/>
                </a:solidFill>
              </a:rPr>
              <a:t>gonádoliberin</a:t>
            </a:r>
            <a:r>
              <a:rPr lang="cs-CZ" sz="3200" b="1" dirty="0">
                <a:solidFill>
                  <a:schemeClr val="tx1"/>
                </a:solidFill>
              </a:rPr>
              <a:t> </a:t>
            </a:r>
          </a:p>
          <a:p>
            <a:r>
              <a:rPr lang="cs-CZ" sz="3200" b="1" dirty="0">
                <a:solidFill>
                  <a:schemeClr val="tx1"/>
                </a:solidFill>
              </a:rPr>
              <a:t>   přední lalok hypofýzy – luteinizační</a:t>
            </a:r>
          </a:p>
          <a:p>
            <a:pPr marL="68580" indent="0">
              <a:buNone/>
            </a:pPr>
            <a:r>
              <a:rPr lang="cs-CZ" sz="3200" b="1" dirty="0">
                <a:solidFill>
                  <a:schemeClr val="tx1"/>
                </a:solidFill>
              </a:rPr>
              <a:t>                                            - folikulostimulační</a:t>
            </a:r>
          </a:p>
          <a:p>
            <a:pPr marL="68580" indent="0">
              <a:buNone/>
            </a:pPr>
            <a:r>
              <a:rPr lang="cs-CZ" sz="3200" b="1" dirty="0">
                <a:solidFill>
                  <a:schemeClr val="tx1"/>
                </a:solidFill>
              </a:rPr>
              <a:t>                                            - gonadotropiny</a:t>
            </a:r>
          </a:p>
          <a:p>
            <a:r>
              <a:rPr lang="cs-CZ" sz="3200" b="1" dirty="0">
                <a:solidFill>
                  <a:schemeClr val="tx1"/>
                </a:solidFill>
              </a:rPr>
              <a:t>  vaječníky – estrogeny (estradiol, estron, estriol)</a:t>
            </a:r>
          </a:p>
          <a:p>
            <a:pPr marL="68580" indent="0">
              <a:buNone/>
            </a:pPr>
            <a:r>
              <a:rPr lang="cs-CZ" sz="3200" b="1" dirty="0">
                <a:solidFill>
                  <a:schemeClr val="tx1"/>
                </a:solidFill>
              </a:rPr>
              <a:t>                       - žluté tělísko – </a:t>
            </a:r>
            <a:r>
              <a:rPr lang="cs-CZ" sz="3200" b="1" dirty="0" err="1">
                <a:solidFill>
                  <a:schemeClr val="tx1"/>
                </a:solidFill>
              </a:rPr>
              <a:t>gestageny</a:t>
            </a:r>
            <a:r>
              <a:rPr lang="cs-CZ" sz="3200" b="1" dirty="0">
                <a:solidFill>
                  <a:schemeClr val="tx1"/>
                </a:solidFill>
              </a:rPr>
              <a:t> – progesteron</a:t>
            </a:r>
          </a:p>
          <a:p>
            <a:pPr marL="68580" indent="0">
              <a:buNone/>
            </a:pPr>
            <a:r>
              <a:rPr lang="cs-CZ" sz="3200" b="1" dirty="0">
                <a:solidFill>
                  <a:schemeClr val="tx1"/>
                </a:solidFill>
              </a:rPr>
              <a:t>                       - </a:t>
            </a:r>
            <a:r>
              <a:rPr lang="cs-CZ" sz="3200" b="1" dirty="0" err="1">
                <a:solidFill>
                  <a:schemeClr val="tx1"/>
                </a:solidFill>
              </a:rPr>
              <a:t>andorgeny</a:t>
            </a:r>
            <a:r>
              <a:rPr lang="cs-CZ" sz="3200" b="1" dirty="0">
                <a:solidFill>
                  <a:schemeClr val="tx1"/>
                </a:solidFill>
              </a:rPr>
              <a:t> – testosteron, androsteron</a:t>
            </a:r>
          </a:p>
        </p:txBody>
      </p:sp>
    </p:spTree>
    <p:extLst>
      <p:ext uri="{BB962C8B-B14F-4D97-AF65-F5344CB8AC3E}">
        <p14:creationId xmlns:p14="http://schemas.microsoft.com/office/powerpoint/2010/main" val="1438830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219200"/>
            <a:ext cx="9568543" cy="5344886"/>
          </a:xfrm>
        </p:spPr>
      </p:pic>
    </p:spTree>
    <p:extLst>
      <p:ext uri="{BB962C8B-B14F-4D97-AF65-F5344CB8AC3E}">
        <p14:creationId xmlns:p14="http://schemas.microsoft.com/office/powerpoint/2010/main" val="2151878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9DF935-DBAF-4554-AF61-21ECC1206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2" y="629392"/>
            <a:ext cx="9858484" cy="1104405"/>
          </a:xfrm>
        </p:spPr>
        <p:txBody>
          <a:bodyPr/>
          <a:lstStyle/>
          <a:p>
            <a:pPr algn="ctr">
              <a:defRPr/>
            </a:pPr>
            <a:r>
              <a:rPr lang="cs-CZ" b="1" dirty="0">
                <a:solidFill>
                  <a:schemeClr val="tx2">
                    <a:satMod val="130000"/>
                  </a:schemeClr>
                </a:solidFill>
              </a:rPr>
              <a:t>GYNEKOLOGICKÁ ENDOKRINOLOGIE</a:t>
            </a:r>
          </a:p>
        </p:txBody>
      </p:sp>
      <p:sp>
        <p:nvSpPr>
          <p:cNvPr id="21507" name="Zástupný symbol pro obsah 2">
            <a:extLst>
              <a:ext uri="{FF2B5EF4-FFF2-40B4-BE49-F238E27FC236}">
                <a16:creationId xmlns:a16="http://schemas.microsoft.com/office/drawing/2014/main" id="{F57A8C01-DEE4-4EFB-8D52-66DE24AEF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161" y="1876301"/>
            <a:ext cx="9528586" cy="4722619"/>
          </a:xfrm>
        </p:spPr>
        <p:txBody>
          <a:bodyPr>
            <a:normAutofit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3200" b="1" dirty="0">
                <a:solidFill>
                  <a:srgbClr val="FF0000"/>
                </a:solidFill>
              </a:rPr>
              <a:t>HYPOTALAMUS</a:t>
            </a:r>
          </a:p>
          <a:p>
            <a:pPr eaLnBrk="1" hangingPunct="1"/>
            <a:r>
              <a:rPr lang="cs-CZ" altLang="cs-CZ" sz="3200" b="1" dirty="0"/>
              <a:t> </a:t>
            </a:r>
            <a:r>
              <a:rPr lang="cs-CZ" altLang="cs-CZ" sz="3200" b="1" dirty="0">
                <a:solidFill>
                  <a:schemeClr val="tx1"/>
                </a:solidFill>
              </a:rPr>
              <a:t>Ústřední místo v regulaci MC</a:t>
            </a:r>
          </a:p>
          <a:p>
            <a:pPr eaLnBrk="1" hangingPunct="1"/>
            <a:r>
              <a:rPr lang="cs-CZ" altLang="cs-CZ" sz="3200" b="1" dirty="0">
                <a:solidFill>
                  <a:schemeClr val="tx1"/>
                </a:solidFill>
              </a:rPr>
              <a:t> Do předního laloku h., adenohypofýza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3200" b="1" dirty="0">
                <a:solidFill>
                  <a:schemeClr val="tx1"/>
                </a:solidFill>
              </a:rPr>
              <a:t>		</a:t>
            </a:r>
            <a:r>
              <a:rPr lang="cs-CZ" altLang="cs-CZ" sz="3200" b="1" u="sng" dirty="0" err="1">
                <a:solidFill>
                  <a:schemeClr val="tx1"/>
                </a:solidFill>
              </a:rPr>
              <a:t>Gonadoliberiny</a:t>
            </a:r>
            <a:endParaRPr lang="cs-CZ" altLang="cs-CZ" sz="3200" b="1" u="sng" dirty="0">
              <a:solidFill>
                <a:schemeClr val="tx1"/>
              </a:solidFill>
            </a:endParaRPr>
          </a:p>
          <a:p>
            <a:pPr eaLnBrk="1" hangingPunct="1"/>
            <a:r>
              <a:rPr lang="cs-CZ" altLang="cs-CZ" sz="3200" b="1" dirty="0">
                <a:solidFill>
                  <a:schemeClr val="tx1"/>
                </a:solidFill>
              </a:rPr>
              <a:t>Dopamin, noradrenalin, serotonin</a:t>
            </a:r>
          </a:p>
          <a:p>
            <a:pPr eaLnBrk="1" hangingPunct="1"/>
            <a:r>
              <a:rPr lang="cs-CZ" altLang="cs-CZ" sz="3200" b="1" dirty="0">
                <a:solidFill>
                  <a:schemeClr val="tx1"/>
                </a:solidFill>
              </a:rPr>
              <a:t>Do zadního laloku, h. neurohypofýza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3200" b="1" dirty="0">
                <a:solidFill>
                  <a:schemeClr val="tx1"/>
                </a:solidFill>
              </a:rPr>
              <a:t>		</a:t>
            </a:r>
            <a:r>
              <a:rPr lang="cs-CZ" altLang="cs-CZ" sz="3200" b="1" u="sng" dirty="0">
                <a:solidFill>
                  <a:schemeClr val="tx1"/>
                </a:solidFill>
              </a:rPr>
              <a:t>Oxytocin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3200" b="1" dirty="0">
                <a:solidFill>
                  <a:schemeClr val="tx1"/>
                </a:solidFill>
              </a:rPr>
              <a:t>		</a:t>
            </a:r>
            <a:r>
              <a:rPr lang="cs-CZ" altLang="cs-CZ" sz="3200" b="1" u="sng" dirty="0">
                <a:solidFill>
                  <a:schemeClr val="tx1"/>
                </a:solidFill>
              </a:rPr>
              <a:t>Vasopresin</a:t>
            </a:r>
          </a:p>
          <a:p>
            <a:pPr eaLnBrk="1" hangingPunct="1"/>
            <a:endParaRPr lang="cs-CZ" altLang="cs-CZ" u="sng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0DD07-1358-4274-9A76-1449518FF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69445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cs-CZ" b="1" dirty="0">
                <a:solidFill>
                  <a:schemeClr val="tx2">
                    <a:satMod val="130000"/>
                  </a:schemeClr>
                </a:solidFill>
              </a:rPr>
              <a:t>GYNEKOLOGICKÁ ENDOKRINOLOGIE</a:t>
            </a:r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37E660D1-DE57-4225-8953-AEB742D68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" y="1935480"/>
            <a:ext cx="10698480" cy="3897149"/>
          </a:xfrm>
        </p:spPr>
        <p:txBody>
          <a:bodyPr>
            <a:noAutofit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3200" b="1" dirty="0">
                <a:solidFill>
                  <a:srgbClr val="FF0000"/>
                </a:solidFill>
              </a:rPr>
              <a:t>HYPOFÝZA</a:t>
            </a:r>
          </a:p>
          <a:p>
            <a:pPr eaLnBrk="1" hangingPunct="1"/>
            <a:r>
              <a:rPr lang="cs-CZ" altLang="cs-CZ" sz="3200" b="1" dirty="0"/>
              <a:t> </a:t>
            </a:r>
            <a:r>
              <a:rPr lang="cs-CZ" altLang="cs-CZ" sz="3200" b="1" dirty="0">
                <a:solidFill>
                  <a:schemeClr val="tx1"/>
                </a:solidFill>
              </a:rPr>
              <a:t>Adenohypofýza-FSH-růst folikulů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3200" b="1" dirty="0">
                <a:solidFill>
                  <a:schemeClr val="tx1"/>
                </a:solidFill>
              </a:rPr>
              <a:t>			         LH-prasknutí folikulu,-ovulaci, růst ž.t.</a:t>
            </a:r>
          </a:p>
          <a:p>
            <a:pPr eaLnBrk="1" hangingPunct="1"/>
            <a:r>
              <a:rPr lang="cs-CZ" altLang="cs-CZ" sz="3200" b="1" dirty="0">
                <a:solidFill>
                  <a:schemeClr val="tx1"/>
                </a:solidFill>
              </a:rPr>
              <a:t>Neurohypofýza-Oxytocin-činnost hladkého Estrogeny-nejvíce 1-2dny před ovulací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3200" b="1" dirty="0">
                <a:solidFill>
                  <a:schemeClr val="tx1"/>
                </a:solidFill>
              </a:rPr>
              <a:t>		            -ovulační cyklus, </a:t>
            </a:r>
            <a:r>
              <a:rPr lang="cs-CZ" altLang="cs-CZ" sz="3200" b="1" dirty="0" err="1">
                <a:solidFill>
                  <a:schemeClr val="tx1"/>
                </a:solidFill>
              </a:rPr>
              <a:t>sek.pohl.znaky</a:t>
            </a:r>
            <a:endParaRPr lang="cs-CZ" altLang="cs-CZ" sz="3200" b="1" dirty="0">
              <a:solidFill>
                <a:schemeClr val="tx1"/>
              </a:solidFill>
            </a:endParaRPr>
          </a:p>
          <a:p>
            <a:pPr marL="68580" indent="0" eaLnBrk="1" hangingPunct="1">
              <a:buNone/>
            </a:pPr>
            <a:r>
              <a:rPr lang="cs-CZ" altLang="cs-CZ" sz="3200" b="1" dirty="0">
                <a:solidFill>
                  <a:schemeClr val="tx1"/>
                </a:solidFill>
              </a:rPr>
              <a:t>  </a:t>
            </a:r>
            <a:r>
              <a:rPr lang="cs-CZ" altLang="cs-CZ" sz="3200" b="1" dirty="0" err="1">
                <a:solidFill>
                  <a:schemeClr val="tx1"/>
                </a:solidFill>
              </a:rPr>
              <a:t>Gestageny</a:t>
            </a:r>
            <a:r>
              <a:rPr lang="cs-CZ" altLang="cs-CZ" sz="3200" b="1" dirty="0">
                <a:solidFill>
                  <a:schemeClr val="tx1"/>
                </a:solidFill>
              </a:rPr>
              <a:t>-příprava a udržení těhotenství, 20 den cyklu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451461-CE7B-4108-8E46-5C8E0237B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MENSTRUAČNÍ CYKLUS - FERTILITA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3E3A94F-0154-4B4F-90FF-C4C63CDCE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cs-CZ" dirty="0"/>
              <a:t>-  </a:t>
            </a:r>
            <a:r>
              <a:rPr lang="cs-CZ" sz="3200" b="1" dirty="0">
                <a:solidFill>
                  <a:schemeClr val="tx1"/>
                </a:solidFill>
              </a:rPr>
              <a:t>FERTILNÍ VĚK</a:t>
            </a:r>
          </a:p>
          <a:p>
            <a:pPr>
              <a:buFontTx/>
              <a:buChar char="-"/>
            </a:pPr>
            <a:r>
              <a:rPr lang="cs-CZ" sz="3200" b="1" dirty="0">
                <a:solidFill>
                  <a:schemeClr val="tx1"/>
                </a:solidFill>
              </a:rPr>
              <a:t>MENARCHE </a:t>
            </a:r>
          </a:p>
          <a:p>
            <a:pPr>
              <a:buFontTx/>
              <a:buChar char="-"/>
            </a:pPr>
            <a:r>
              <a:rPr lang="cs-CZ" sz="3200" b="1" dirty="0">
                <a:solidFill>
                  <a:schemeClr val="tx1"/>
                </a:solidFill>
              </a:rPr>
              <a:t>KLIMAKTERIUM</a:t>
            </a:r>
          </a:p>
          <a:p>
            <a:pPr>
              <a:buFontTx/>
              <a:buChar char="-"/>
            </a:pPr>
            <a:r>
              <a:rPr lang="cs-CZ" sz="3200" b="1" dirty="0">
                <a:solidFill>
                  <a:schemeClr val="tx1"/>
                </a:solidFill>
              </a:rPr>
              <a:t>MENOPAUZA</a:t>
            </a:r>
          </a:p>
          <a:p>
            <a:pPr>
              <a:buFontTx/>
              <a:buChar char="-"/>
            </a:pPr>
            <a:r>
              <a:rPr lang="cs-CZ" sz="3200" b="1" dirty="0">
                <a:solidFill>
                  <a:schemeClr val="tx1"/>
                </a:solidFill>
              </a:rPr>
              <a:t>POSTMENOPAUZA</a:t>
            </a:r>
          </a:p>
        </p:txBody>
      </p:sp>
    </p:spTree>
    <p:extLst>
      <p:ext uri="{BB962C8B-B14F-4D97-AF65-F5344CB8AC3E}">
        <p14:creationId xmlns:p14="http://schemas.microsoft.com/office/powerpoint/2010/main" val="1745200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86E1F8-2BE9-46E9-A14B-CB1A72EE1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502920"/>
            <a:ext cx="9782285" cy="960120"/>
          </a:xfrm>
        </p:spPr>
        <p:txBody>
          <a:bodyPr/>
          <a:lstStyle/>
          <a:p>
            <a:pPr algn="ctr">
              <a:defRPr/>
            </a:pPr>
            <a:r>
              <a:rPr lang="cs-CZ" b="1" dirty="0">
                <a:solidFill>
                  <a:schemeClr val="tx2">
                    <a:satMod val="130000"/>
                  </a:schemeClr>
                </a:solidFill>
              </a:rPr>
              <a:t>POHLAVNÍ CYKLUS ŽENY</a:t>
            </a:r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7870058F-D675-456B-956B-BB6CE83D0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463040"/>
            <a:ext cx="10469879" cy="4892040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3500" b="1" dirty="0">
                <a:solidFill>
                  <a:srgbClr val="FF0000"/>
                </a:solidFill>
              </a:rPr>
              <a:t>MENSTRUAČNÍ CYKLUS</a:t>
            </a:r>
          </a:p>
          <a:p>
            <a:pPr eaLnBrk="1" hangingPunct="1"/>
            <a:r>
              <a:rPr lang="cs-CZ" altLang="cs-CZ" sz="3200" b="1" dirty="0">
                <a:solidFill>
                  <a:schemeClr val="tx1"/>
                </a:solidFill>
              </a:rPr>
              <a:t>Změny endometria opakující se po 28 dnech</a:t>
            </a:r>
          </a:p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Menstruační fáze </a:t>
            </a:r>
            <a:r>
              <a:rPr lang="cs-CZ" altLang="cs-CZ" sz="3200" b="1" dirty="0">
                <a:solidFill>
                  <a:schemeClr val="tx1"/>
                </a:solidFill>
              </a:rPr>
              <a:t>1.-5.den cyklu, krvácení</a:t>
            </a:r>
          </a:p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Regenerační </a:t>
            </a:r>
            <a:r>
              <a:rPr lang="cs-CZ" altLang="cs-CZ" sz="3200" b="1" dirty="0">
                <a:solidFill>
                  <a:schemeClr val="tx1"/>
                </a:solidFill>
              </a:rPr>
              <a:t>fáze-obnovení epitelu</a:t>
            </a:r>
          </a:p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Proliferační fáze-do </a:t>
            </a:r>
            <a:r>
              <a:rPr lang="cs-CZ" altLang="cs-CZ" sz="3200" b="1" dirty="0">
                <a:solidFill>
                  <a:schemeClr val="tx1"/>
                </a:solidFill>
              </a:rPr>
              <a:t>l4.dne, pod vlivem estrogenů</a:t>
            </a:r>
          </a:p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Sekreční </a:t>
            </a:r>
            <a:r>
              <a:rPr lang="cs-CZ" altLang="cs-CZ" sz="3200" b="1" dirty="0">
                <a:solidFill>
                  <a:schemeClr val="tx1"/>
                </a:solidFill>
              </a:rPr>
              <a:t>fáze-po ovulaci, pod vlivem progesteronu</a:t>
            </a:r>
          </a:p>
          <a:p>
            <a:pPr eaLnBrk="1" hangingPunct="1"/>
            <a:r>
              <a:rPr lang="cs-CZ" altLang="cs-CZ" sz="3200" b="1" dirty="0">
                <a:solidFill>
                  <a:schemeClr val="tx1"/>
                </a:solidFill>
              </a:rPr>
              <a:t>Nedojde-li k oplození vzniká ischemická fáze</a:t>
            </a:r>
          </a:p>
          <a:p>
            <a:pPr eaLnBrk="1" hangingPunct="1"/>
            <a:r>
              <a:rPr lang="cs-CZ" altLang="cs-CZ" sz="3200" b="1" dirty="0">
                <a:solidFill>
                  <a:schemeClr val="tx1"/>
                </a:solidFill>
              </a:rPr>
              <a:t>Dojde-li k oplození-nidace 20.den cyklu, z endometria vzniká decidua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68F366-F151-4ADA-AF67-15B5B18C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320" y="655320"/>
            <a:ext cx="9366325" cy="975360"/>
          </a:xfrm>
        </p:spPr>
        <p:txBody>
          <a:bodyPr>
            <a:normAutofit/>
          </a:bodyPr>
          <a:lstStyle/>
          <a:p>
            <a:r>
              <a:rPr lang="cs-CZ" b="1" dirty="0"/>
              <a:t>PORUCHY RYTMU A INTENZITY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51D3D5-493F-486D-8EEB-5980E005E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880" y="1737360"/>
            <a:ext cx="10546079" cy="4831080"/>
          </a:xfrm>
        </p:spPr>
        <p:txBody>
          <a:bodyPr>
            <a:normAutofit lnSpcReduction="10000"/>
          </a:bodyPr>
          <a:lstStyle/>
          <a:p>
            <a:r>
              <a:rPr lang="cs-CZ" sz="3200" dirty="0"/>
              <a:t> </a:t>
            </a:r>
            <a:r>
              <a:rPr lang="cs-CZ" sz="3200" b="1" dirty="0" err="1">
                <a:solidFill>
                  <a:srgbClr val="FF0000"/>
                </a:solidFill>
              </a:rPr>
              <a:t>polymenorea</a:t>
            </a:r>
            <a:r>
              <a:rPr lang="cs-CZ" sz="3200" b="1" dirty="0"/>
              <a:t> – </a:t>
            </a:r>
            <a:r>
              <a:rPr lang="cs-CZ" sz="3200" b="1" dirty="0">
                <a:solidFill>
                  <a:schemeClr val="tx1"/>
                </a:solidFill>
              </a:rPr>
              <a:t>cyklus kratší 23 dnů</a:t>
            </a:r>
          </a:p>
          <a:p>
            <a:r>
              <a:rPr lang="cs-CZ" sz="3200" b="1" dirty="0"/>
              <a:t> </a:t>
            </a:r>
            <a:r>
              <a:rPr lang="cs-CZ" sz="3200" b="1" dirty="0" err="1">
                <a:solidFill>
                  <a:srgbClr val="FF0000"/>
                </a:solidFill>
              </a:rPr>
              <a:t>oligomenorea</a:t>
            </a:r>
            <a:r>
              <a:rPr lang="cs-CZ" sz="3200" b="1" dirty="0"/>
              <a:t>- </a:t>
            </a:r>
            <a:r>
              <a:rPr lang="cs-CZ" sz="3200" b="1" dirty="0">
                <a:solidFill>
                  <a:schemeClr val="tx1"/>
                </a:solidFill>
              </a:rPr>
              <a:t>cyklus delší než 36dní</a:t>
            </a:r>
          </a:p>
          <a:p>
            <a:r>
              <a:rPr lang="cs-CZ" sz="3200" b="1" dirty="0"/>
              <a:t> </a:t>
            </a:r>
            <a:r>
              <a:rPr lang="cs-CZ" sz="3200" b="1" dirty="0">
                <a:solidFill>
                  <a:srgbClr val="FF0000"/>
                </a:solidFill>
              </a:rPr>
              <a:t>menoragie</a:t>
            </a:r>
            <a:r>
              <a:rPr lang="cs-CZ" sz="3200" b="1" dirty="0"/>
              <a:t> </a:t>
            </a:r>
            <a:r>
              <a:rPr lang="cs-CZ" sz="3200" b="1" dirty="0">
                <a:solidFill>
                  <a:schemeClr val="tx1"/>
                </a:solidFill>
              </a:rPr>
              <a:t>– nadměrné krvácení v pravidelném cyklu méně než 8 dní</a:t>
            </a:r>
          </a:p>
          <a:p>
            <a:r>
              <a:rPr lang="cs-CZ" sz="3200" b="1" dirty="0"/>
              <a:t> </a:t>
            </a:r>
            <a:r>
              <a:rPr lang="cs-CZ" sz="3200" b="1" dirty="0" err="1">
                <a:solidFill>
                  <a:srgbClr val="FF0000"/>
                </a:solidFill>
              </a:rPr>
              <a:t>hypermenorea</a:t>
            </a:r>
            <a:r>
              <a:rPr lang="cs-CZ" sz="3200" b="1" dirty="0"/>
              <a:t> - </a:t>
            </a:r>
            <a:r>
              <a:rPr lang="cs-CZ" sz="3200" b="1" dirty="0">
                <a:solidFill>
                  <a:schemeClr val="tx1"/>
                </a:solidFill>
              </a:rPr>
              <a:t>nadměrné krvácení v pravidelném cyklu </a:t>
            </a:r>
            <a:r>
              <a:rPr lang="cs-CZ" sz="3200" b="1" dirty="0" err="1">
                <a:solidFill>
                  <a:schemeClr val="tx1"/>
                </a:solidFill>
              </a:rPr>
              <a:t>vícenež</a:t>
            </a:r>
            <a:r>
              <a:rPr lang="cs-CZ" sz="3200" b="1" dirty="0">
                <a:solidFill>
                  <a:schemeClr val="tx1"/>
                </a:solidFill>
              </a:rPr>
              <a:t> 8 dní</a:t>
            </a:r>
          </a:p>
          <a:p>
            <a:r>
              <a:rPr lang="cs-CZ" sz="3200" b="1" dirty="0"/>
              <a:t> </a:t>
            </a:r>
            <a:r>
              <a:rPr lang="cs-CZ" sz="3200" b="1" dirty="0">
                <a:solidFill>
                  <a:srgbClr val="FF0000"/>
                </a:solidFill>
              </a:rPr>
              <a:t>metroragie</a:t>
            </a:r>
            <a:r>
              <a:rPr lang="cs-CZ" sz="3200" b="1" dirty="0"/>
              <a:t> – </a:t>
            </a:r>
            <a:r>
              <a:rPr lang="cs-CZ" sz="3200" b="1" dirty="0">
                <a:solidFill>
                  <a:schemeClr val="tx1"/>
                </a:solidFill>
              </a:rPr>
              <a:t>nepravidelné krvácení</a:t>
            </a:r>
          </a:p>
          <a:p>
            <a:r>
              <a:rPr lang="cs-CZ" sz="3200" b="1" dirty="0"/>
              <a:t> </a:t>
            </a:r>
            <a:r>
              <a:rPr lang="cs-CZ" sz="3200" b="1" dirty="0">
                <a:solidFill>
                  <a:srgbClr val="FF0000"/>
                </a:solidFill>
              </a:rPr>
              <a:t>amenorea</a:t>
            </a:r>
            <a:r>
              <a:rPr lang="cs-CZ" sz="3200" b="1" dirty="0"/>
              <a:t> – </a:t>
            </a:r>
            <a:r>
              <a:rPr lang="cs-CZ" sz="3200" b="1" dirty="0">
                <a:solidFill>
                  <a:schemeClr val="tx1"/>
                </a:solidFill>
              </a:rPr>
              <a:t>nepřítomnost menstruačního krvácení</a:t>
            </a:r>
          </a:p>
          <a:p>
            <a:pPr marL="6858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3342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41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2040" y="2900830"/>
            <a:ext cx="10043160" cy="1362075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ANATOMIE A FYZIOLOGIE GYNEKOLOGICKÝCH ORGÁNŮ, MENSTRUAČNÍ CYKLUS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Doc. PhDr. Yvetta Vrublová, Ph.D.</a:t>
            </a:r>
          </a:p>
        </p:txBody>
      </p:sp>
    </p:spTree>
    <p:extLst>
      <p:ext uri="{BB962C8B-B14F-4D97-AF65-F5344CB8AC3E}">
        <p14:creationId xmlns:p14="http://schemas.microsoft.com/office/powerpoint/2010/main" val="344930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E2C1A6-1959-4EAF-B476-2317B7E12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CB75A7-4606-4B4D-B1BB-FCEDE1810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r>
              <a:rPr lang="cs-CZ" dirty="0"/>
              <a:t>         </a:t>
            </a:r>
            <a:r>
              <a:rPr lang="cs-CZ" sz="3600" b="1" dirty="0">
                <a:solidFill>
                  <a:srgbClr val="FF0000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940346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086" y="286603"/>
            <a:ext cx="11068594" cy="1450757"/>
          </a:xfrm>
        </p:spPr>
        <p:txBody>
          <a:bodyPr/>
          <a:lstStyle/>
          <a:p>
            <a:r>
              <a:rPr lang="cs-CZ" b="1" dirty="0"/>
              <a:t>1. Anatomie porodních </a:t>
            </a:r>
            <a:br>
              <a:rPr lang="cs-CZ" b="1" dirty="0"/>
            </a:br>
            <a:r>
              <a:rPr lang="cs-CZ" b="1" dirty="0"/>
              <a:t>    cest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7714" y="1845734"/>
            <a:ext cx="10937966" cy="434170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cs-CZ" sz="3200" b="1" u="sng" dirty="0">
                <a:solidFill>
                  <a:schemeClr val="tx1"/>
                </a:solidFill>
              </a:rPr>
              <a:t>Tvrdé cesty porodní (kostěná pánev)  </a:t>
            </a:r>
            <a:endParaRPr lang="cs-CZ" sz="3200" dirty="0">
              <a:solidFill>
                <a:schemeClr val="tx1"/>
              </a:solidFill>
            </a:endParaRPr>
          </a:p>
          <a:p>
            <a:pPr marL="68580" lvl="0" indent="0">
              <a:buNone/>
            </a:pPr>
            <a:r>
              <a:rPr lang="cs-CZ" sz="3200" b="1" dirty="0">
                <a:solidFill>
                  <a:schemeClr val="tx1"/>
                </a:solidFill>
              </a:rPr>
              <a:t>   os</a:t>
            </a:r>
            <a:r>
              <a:rPr lang="cs-CZ" sz="3200" dirty="0">
                <a:solidFill>
                  <a:schemeClr val="tx1"/>
                </a:solidFill>
              </a:rPr>
              <a:t> </a:t>
            </a:r>
            <a:r>
              <a:rPr lang="cs-CZ" sz="3200" b="1" dirty="0" err="1">
                <a:solidFill>
                  <a:schemeClr val="tx1"/>
                </a:solidFill>
              </a:rPr>
              <a:t>sacrum</a:t>
            </a:r>
            <a:r>
              <a:rPr lang="cs-CZ" sz="3200" dirty="0">
                <a:solidFill>
                  <a:schemeClr val="tx1"/>
                </a:solidFill>
              </a:rPr>
              <a:t> (křížová),</a:t>
            </a:r>
          </a:p>
          <a:p>
            <a:pPr marL="68580" lvl="0" indent="0">
              <a:buNone/>
            </a:pPr>
            <a:r>
              <a:rPr lang="cs-CZ" sz="3200" b="1" dirty="0">
                <a:solidFill>
                  <a:schemeClr val="tx1"/>
                </a:solidFill>
              </a:rPr>
              <a:t>   os </a:t>
            </a:r>
            <a:r>
              <a:rPr lang="cs-CZ" sz="3200" b="1" dirty="0" err="1">
                <a:solidFill>
                  <a:schemeClr val="tx1"/>
                </a:solidFill>
              </a:rPr>
              <a:t>coccigis</a:t>
            </a:r>
            <a:r>
              <a:rPr lang="cs-CZ" sz="3200" dirty="0">
                <a:solidFill>
                  <a:schemeClr val="tx1"/>
                </a:solidFill>
              </a:rPr>
              <a:t> (kostrč), </a:t>
            </a:r>
          </a:p>
          <a:p>
            <a:pPr marL="68580" lvl="0" indent="0">
              <a:buNone/>
            </a:pPr>
            <a:r>
              <a:rPr lang="cs-CZ" sz="3200" b="1" dirty="0">
                <a:solidFill>
                  <a:schemeClr val="tx1"/>
                </a:solidFill>
              </a:rPr>
              <a:t>   os </a:t>
            </a:r>
            <a:r>
              <a:rPr lang="cs-CZ" sz="3200" b="1" dirty="0" err="1">
                <a:solidFill>
                  <a:schemeClr val="tx1"/>
                </a:solidFill>
              </a:rPr>
              <a:t>coxae</a:t>
            </a:r>
            <a:r>
              <a:rPr lang="cs-CZ" sz="3200" dirty="0">
                <a:solidFill>
                  <a:schemeClr val="tx1"/>
                </a:solidFill>
              </a:rPr>
              <a:t>    (pánevní)</a:t>
            </a:r>
          </a:p>
          <a:p>
            <a:pPr marL="68580" lvl="0" indent="0">
              <a:buNone/>
            </a:pPr>
            <a:r>
              <a:rPr lang="cs-CZ" sz="3200" b="1" dirty="0">
                <a:solidFill>
                  <a:schemeClr val="tx1"/>
                </a:solidFill>
              </a:rPr>
              <a:t>        os</a:t>
            </a:r>
            <a:r>
              <a:rPr lang="cs-CZ" sz="3200" dirty="0">
                <a:solidFill>
                  <a:schemeClr val="tx1"/>
                </a:solidFill>
              </a:rPr>
              <a:t> </a:t>
            </a:r>
            <a:r>
              <a:rPr lang="cs-CZ" sz="3200" b="1" dirty="0" err="1">
                <a:solidFill>
                  <a:schemeClr val="tx1"/>
                </a:solidFill>
              </a:rPr>
              <a:t>illium</a:t>
            </a:r>
            <a:r>
              <a:rPr lang="cs-CZ" sz="3200" dirty="0">
                <a:solidFill>
                  <a:schemeClr val="tx1"/>
                </a:solidFill>
              </a:rPr>
              <a:t> (kyčelní),</a:t>
            </a:r>
          </a:p>
          <a:p>
            <a:pPr marL="68580" lvl="0" indent="0">
              <a:buNone/>
            </a:pPr>
            <a:r>
              <a:rPr lang="cs-CZ" sz="3200" dirty="0">
                <a:solidFill>
                  <a:schemeClr val="tx1"/>
                </a:solidFill>
              </a:rPr>
              <a:t>        o</a:t>
            </a:r>
            <a:r>
              <a:rPr lang="cs-CZ" sz="3200" b="1" dirty="0">
                <a:solidFill>
                  <a:schemeClr val="tx1"/>
                </a:solidFill>
              </a:rPr>
              <a:t>s  </a:t>
            </a:r>
            <a:r>
              <a:rPr lang="cs-CZ" sz="3200" b="1" dirty="0" err="1">
                <a:solidFill>
                  <a:schemeClr val="tx1"/>
                </a:solidFill>
              </a:rPr>
              <a:t>ischii</a:t>
            </a:r>
            <a:r>
              <a:rPr lang="cs-CZ" sz="3200" dirty="0">
                <a:solidFill>
                  <a:schemeClr val="tx1"/>
                </a:solidFill>
              </a:rPr>
              <a:t> (sedací), </a:t>
            </a:r>
          </a:p>
          <a:p>
            <a:pPr marL="68580" lvl="0" indent="0">
              <a:buNone/>
            </a:pPr>
            <a:r>
              <a:rPr lang="cs-CZ" sz="3200" b="1" dirty="0">
                <a:solidFill>
                  <a:schemeClr val="tx1"/>
                </a:solidFill>
              </a:rPr>
              <a:t>        os  </a:t>
            </a:r>
            <a:r>
              <a:rPr lang="cs-CZ" sz="3200" b="1" dirty="0" err="1">
                <a:solidFill>
                  <a:schemeClr val="tx1"/>
                </a:solidFill>
              </a:rPr>
              <a:t>pubis</a:t>
            </a:r>
            <a:r>
              <a:rPr lang="cs-CZ" sz="3200" dirty="0">
                <a:solidFill>
                  <a:schemeClr val="tx1"/>
                </a:solidFill>
              </a:rPr>
              <a:t> (stydká))</a:t>
            </a:r>
          </a:p>
          <a:p>
            <a:endParaRPr lang="cs-CZ" dirty="0"/>
          </a:p>
        </p:txBody>
      </p:sp>
      <p:pic>
        <p:nvPicPr>
          <p:cNvPr id="4" name="obrázek 3" descr="C:\Users\Vista\Desktop\netter\kostra\240.jpg"/>
          <p:cNvPicPr/>
          <p:nvPr/>
        </p:nvPicPr>
        <p:blipFill>
          <a:blip r:embed="rId2" cstate="print"/>
          <a:srcRect t="45848" b="8336"/>
          <a:stretch>
            <a:fillRect/>
          </a:stretch>
        </p:blipFill>
        <p:spPr bwMode="auto">
          <a:xfrm>
            <a:off x="6183086" y="1737360"/>
            <a:ext cx="6008914" cy="493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3666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3440" y="640080"/>
            <a:ext cx="9904205" cy="88392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ZEVNÍ POHLAVNÍ ÚSTROJÍ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9120" y="1737360"/>
            <a:ext cx="10576560" cy="4864918"/>
          </a:xfrm>
        </p:spPr>
        <p:txBody>
          <a:bodyPr>
            <a:normAutofit fontScale="77500" lnSpcReduction="20000"/>
          </a:bodyPr>
          <a:lstStyle/>
          <a:p>
            <a:pPr marL="68580" lvl="0" indent="0">
              <a:buNone/>
            </a:pPr>
            <a:r>
              <a:rPr lang="cs-CZ" sz="3600" b="1" dirty="0"/>
              <a:t>-</a:t>
            </a:r>
            <a:r>
              <a:rPr lang="cs-CZ" sz="3600" b="1" dirty="0" err="1">
                <a:solidFill>
                  <a:schemeClr val="tx1"/>
                </a:solidFill>
              </a:rPr>
              <a:t>mons</a:t>
            </a:r>
            <a:r>
              <a:rPr lang="cs-CZ" sz="3600" b="1" dirty="0">
                <a:solidFill>
                  <a:schemeClr val="tx1"/>
                </a:solidFill>
              </a:rPr>
              <a:t> </a:t>
            </a:r>
            <a:r>
              <a:rPr lang="cs-CZ" sz="3600" b="1" dirty="0" err="1">
                <a:solidFill>
                  <a:schemeClr val="tx1"/>
                </a:solidFill>
              </a:rPr>
              <a:t>pubis</a:t>
            </a:r>
            <a:r>
              <a:rPr lang="cs-CZ" sz="3600" b="1" dirty="0">
                <a:solidFill>
                  <a:schemeClr val="tx1"/>
                </a:solidFill>
              </a:rPr>
              <a:t> - vyvýšenina (tukový polštář) nad stydkou sponou, hojné potní a mazové žlázy a chlupy (</a:t>
            </a:r>
            <a:r>
              <a:rPr lang="cs-CZ" sz="3600" b="1" dirty="0" err="1">
                <a:solidFill>
                  <a:schemeClr val="tx1"/>
                </a:solidFill>
              </a:rPr>
              <a:t>pubes</a:t>
            </a:r>
            <a:r>
              <a:rPr lang="cs-CZ" sz="3600" b="1" dirty="0">
                <a:solidFill>
                  <a:schemeClr val="tx1"/>
                </a:solidFill>
              </a:rPr>
              <a:t>) </a:t>
            </a:r>
          </a:p>
          <a:p>
            <a:pPr marL="68580" lvl="0" indent="0">
              <a:buNone/>
            </a:pPr>
            <a:r>
              <a:rPr lang="cs-CZ" sz="3600" b="1" dirty="0">
                <a:solidFill>
                  <a:schemeClr val="tx1"/>
                </a:solidFill>
              </a:rPr>
              <a:t>- labia majora </a:t>
            </a:r>
            <a:r>
              <a:rPr lang="cs-CZ" sz="3600" b="1" dirty="0" err="1">
                <a:solidFill>
                  <a:schemeClr val="tx1"/>
                </a:solidFill>
              </a:rPr>
              <a:t>pudendi</a:t>
            </a:r>
            <a:endParaRPr lang="cs-CZ" sz="3600" b="1" dirty="0">
              <a:solidFill>
                <a:schemeClr val="tx1"/>
              </a:solidFill>
            </a:endParaRPr>
          </a:p>
          <a:p>
            <a:pPr marL="68580" lvl="0" indent="0">
              <a:buNone/>
            </a:pPr>
            <a:r>
              <a:rPr lang="cs-CZ" sz="3600" b="1" dirty="0">
                <a:solidFill>
                  <a:schemeClr val="tx1"/>
                </a:solidFill>
              </a:rPr>
              <a:t>- labia </a:t>
            </a:r>
            <a:r>
              <a:rPr lang="cs-CZ" sz="3600" b="1" dirty="0" err="1">
                <a:solidFill>
                  <a:schemeClr val="tx1"/>
                </a:solidFill>
              </a:rPr>
              <a:t>minora</a:t>
            </a:r>
            <a:r>
              <a:rPr lang="cs-CZ" sz="3600" b="1" dirty="0">
                <a:solidFill>
                  <a:schemeClr val="tx1"/>
                </a:solidFill>
              </a:rPr>
              <a:t> </a:t>
            </a:r>
            <a:r>
              <a:rPr lang="cs-CZ" sz="3600" b="1" dirty="0" err="1">
                <a:solidFill>
                  <a:schemeClr val="tx1"/>
                </a:solidFill>
              </a:rPr>
              <a:t>pudendi</a:t>
            </a:r>
            <a:r>
              <a:rPr lang="cs-CZ" sz="3600" b="1" dirty="0">
                <a:solidFill>
                  <a:schemeClr val="tx1"/>
                </a:solidFill>
              </a:rPr>
              <a:t> </a:t>
            </a:r>
          </a:p>
          <a:p>
            <a:pPr marL="68580" lvl="0" indent="0">
              <a:buNone/>
            </a:pPr>
            <a:r>
              <a:rPr lang="cs-CZ" sz="3600" b="1" i="1" dirty="0">
                <a:solidFill>
                  <a:schemeClr val="tx1"/>
                </a:solidFill>
              </a:rPr>
              <a:t>- </a:t>
            </a:r>
            <a:r>
              <a:rPr lang="cs-CZ" sz="3600" b="1" dirty="0" err="1">
                <a:solidFill>
                  <a:schemeClr val="tx1"/>
                </a:solidFill>
              </a:rPr>
              <a:t>clitoris</a:t>
            </a:r>
            <a:r>
              <a:rPr lang="cs-CZ" sz="3600" b="1" dirty="0">
                <a:solidFill>
                  <a:schemeClr val="tx1"/>
                </a:solidFill>
              </a:rPr>
              <a:t> </a:t>
            </a:r>
          </a:p>
          <a:p>
            <a:pPr marL="68580" lvl="0" indent="0">
              <a:buNone/>
            </a:pPr>
            <a:r>
              <a:rPr lang="cs-CZ" sz="3600" b="1" dirty="0">
                <a:solidFill>
                  <a:schemeClr val="tx1"/>
                </a:solidFill>
              </a:rPr>
              <a:t>- hymen </a:t>
            </a:r>
          </a:p>
          <a:p>
            <a:pPr marL="68580" lvl="0" indent="0">
              <a:buNone/>
            </a:pPr>
            <a:r>
              <a:rPr lang="cs-CZ" sz="3600" b="1" dirty="0">
                <a:solidFill>
                  <a:schemeClr val="tx1"/>
                </a:solidFill>
              </a:rPr>
              <a:t>- </a:t>
            </a:r>
            <a:r>
              <a:rPr lang="cs-CZ" sz="3600" b="1" dirty="0" err="1">
                <a:solidFill>
                  <a:schemeClr val="tx1"/>
                </a:solidFill>
              </a:rPr>
              <a:t>glandulae</a:t>
            </a:r>
            <a:r>
              <a:rPr lang="cs-CZ" sz="3600" b="1" dirty="0">
                <a:solidFill>
                  <a:schemeClr val="tx1"/>
                </a:solidFill>
              </a:rPr>
              <a:t> </a:t>
            </a:r>
            <a:r>
              <a:rPr lang="cs-CZ" sz="3600" b="1" dirty="0" err="1">
                <a:solidFill>
                  <a:schemeClr val="tx1"/>
                </a:solidFill>
              </a:rPr>
              <a:t>vestibulares</a:t>
            </a:r>
            <a:r>
              <a:rPr lang="cs-CZ" sz="3600" b="1" dirty="0">
                <a:solidFill>
                  <a:schemeClr val="tx1"/>
                </a:solidFill>
              </a:rPr>
              <a:t> </a:t>
            </a:r>
            <a:r>
              <a:rPr lang="cs-CZ" sz="3600" b="1" dirty="0" err="1">
                <a:solidFill>
                  <a:schemeClr val="tx1"/>
                </a:solidFill>
              </a:rPr>
              <a:t>minores</a:t>
            </a:r>
            <a:r>
              <a:rPr lang="cs-CZ" sz="3600" b="1" dirty="0">
                <a:solidFill>
                  <a:schemeClr val="tx1"/>
                </a:solidFill>
              </a:rPr>
              <a:t> - četné acinózní žlázky ve sliznici předsíně, hlavě u ústí </a:t>
            </a:r>
            <a:r>
              <a:rPr lang="cs-CZ" sz="3600" b="1" dirty="0" err="1">
                <a:solidFill>
                  <a:schemeClr val="tx1"/>
                </a:solidFill>
              </a:rPr>
              <a:t>uretry</a:t>
            </a:r>
            <a:endParaRPr lang="cs-CZ" sz="3600" b="1" dirty="0">
              <a:solidFill>
                <a:schemeClr val="tx1"/>
              </a:solidFill>
            </a:endParaRPr>
          </a:p>
          <a:p>
            <a:pPr marL="68580" lvl="0" indent="0">
              <a:buNone/>
            </a:pPr>
            <a:r>
              <a:rPr lang="cs-CZ" sz="3600" b="1" dirty="0">
                <a:solidFill>
                  <a:schemeClr val="tx1"/>
                </a:solidFill>
              </a:rPr>
              <a:t>- </a:t>
            </a:r>
            <a:r>
              <a:rPr lang="cs-CZ" sz="3600" b="1" dirty="0" err="1">
                <a:solidFill>
                  <a:schemeClr val="tx1"/>
                </a:solidFill>
              </a:rPr>
              <a:t>glandulae</a:t>
            </a:r>
            <a:r>
              <a:rPr lang="cs-CZ" sz="3600" b="1" dirty="0">
                <a:solidFill>
                  <a:schemeClr val="tx1"/>
                </a:solidFill>
              </a:rPr>
              <a:t> </a:t>
            </a:r>
            <a:r>
              <a:rPr lang="cs-CZ" sz="3600" b="1" dirty="0" err="1">
                <a:solidFill>
                  <a:schemeClr val="tx1"/>
                </a:solidFill>
              </a:rPr>
              <a:t>vestibulares</a:t>
            </a:r>
            <a:r>
              <a:rPr lang="cs-CZ" sz="3600" b="1" dirty="0">
                <a:solidFill>
                  <a:schemeClr val="tx1"/>
                </a:solidFill>
              </a:rPr>
              <a:t> </a:t>
            </a:r>
            <a:r>
              <a:rPr lang="cs-CZ" sz="3600" b="1" dirty="0" err="1">
                <a:solidFill>
                  <a:schemeClr val="tx1"/>
                </a:solidFill>
              </a:rPr>
              <a:t>majores</a:t>
            </a:r>
            <a:r>
              <a:rPr lang="cs-CZ" sz="3600" b="1" dirty="0">
                <a:solidFill>
                  <a:schemeClr val="tx1"/>
                </a:solidFill>
              </a:rPr>
              <a:t> </a:t>
            </a:r>
            <a:r>
              <a:rPr lang="cs-CZ" sz="3600" b="1" dirty="0" err="1">
                <a:solidFill>
                  <a:schemeClr val="tx1"/>
                </a:solidFill>
              </a:rPr>
              <a:t>Bartholiny</a:t>
            </a:r>
            <a:r>
              <a:rPr lang="cs-CZ" sz="3600" b="1" dirty="0">
                <a:solidFill>
                  <a:schemeClr val="tx1"/>
                </a:solidFill>
              </a:rPr>
              <a:t> - bulbus </a:t>
            </a:r>
            <a:r>
              <a:rPr lang="cs-CZ" sz="3600" b="1" dirty="0" err="1">
                <a:solidFill>
                  <a:schemeClr val="tx1"/>
                </a:solidFill>
              </a:rPr>
              <a:t>vestibuli</a:t>
            </a:r>
            <a:r>
              <a:rPr lang="cs-CZ" sz="3600" b="1" dirty="0">
                <a:solidFill>
                  <a:schemeClr val="tx1"/>
                </a:solidFill>
              </a:rPr>
              <a:t> - párové erektilní těleso (žilní pleteně) pod </a:t>
            </a:r>
            <a:r>
              <a:rPr lang="cs-CZ" sz="3600" b="1" dirty="0" err="1">
                <a:solidFill>
                  <a:schemeClr val="tx1"/>
                </a:solidFill>
              </a:rPr>
              <a:t>lab</a:t>
            </a:r>
            <a:r>
              <a:rPr lang="cs-CZ" sz="3600" b="1" dirty="0">
                <a:solidFill>
                  <a:schemeClr val="tx1"/>
                </a:solidFill>
              </a:rPr>
              <a:t>. majora → poševní manžeta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6250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359.JPG"/>
          <p:cNvPicPr>
            <a:picLocks noGrp="1"/>
          </p:cNvPicPr>
          <p:nvPr>
            <p:ph idx="1"/>
          </p:nvPr>
        </p:nvPicPr>
        <p:blipFill>
          <a:blip r:embed="rId2" cstate="print"/>
          <a:srcRect t="11299" r="6861" b="40852"/>
          <a:stretch>
            <a:fillRect/>
          </a:stretch>
        </p:blipFill>
        <p:spPr>
          <a:xfrm>
            <a:off x="1097280" y="286603"/>
            <a:ext cx="8776063" cy="555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55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67905" y="381000"/>
            <a:ext cx="10760215" cy="1371600"/>
          </a:xfrm>
        </p:spPr>
        <p:txBody>
          <a:bodyPr>
            <a:noAutofit/>
          </a:bodyPr>
          <a:lstStyle/>
          <a:p>
            <a:r>
              <a:rPr lang="cs-CZ" b="1" dirty="0"/>
              <a:t>VNITŘNÍ POHLAVNÍ ÚSTROJÍ</a:t>
            </a:r>
            <a:endParaRPr lang="cs-CZ" altLang="cs-CZ" b="1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7905" y="2590800"/>
            <a:ext cx="9342895" cy="3810000"/>
          </a:xfrm>
        </p:spPr>
        <p:txBody>
          <a:bodyPr/>
          <a:lstStyle/>
          <a:p>
            <a:pPr marL="68580" indent="0">
              <a:buNone/>
            </a:pPr>
            <a:r>
              <a:rPr lang="cs-CZ" altLang="cs-CZ" sz="3600" b="1" dirty="0">
                <a:solidFill>
                  <a:schemeClr val="tx1"/>
                </a:solidFill>
              </a:rPr>
              <a:t>- ovarium </a:t>
            </a:r>
          </a:p>
          <a:p>
            <a:pPr marL="68580" indent="0">
              <a:buNone/>
            </a:pPr>
            <a:r>
              <a:rPr lang="cs-CZ" altLang="cs-CZ" sz="3600" b="1" dirty="0">
                <a:solidFill>
                  <a:schemeClr val="tx1"/>
                </a:solidFill>
              </a:rPr>
              <a:t>- tuba </a:t>
            </a:r>
            <a:r>
              <a:rPr lang="cs-CZ" altLang="cs-CZ" sz="3600" b="1" dirty="0" err="1">
                <a:solidFill>
                  <a:schemeClr val="tx1"/>
                </a:solidFill>
              </a:rPr>
              <a:t>uterina</a:t>
            </a:r>
            <a:r>
              <a:rPr lang="cs-CZ" altLang="cs-CZ" sz="3600" b="1" dirty="0">
                <a:solidFill>
                  <a:schemeClr val="tx1"/>
                </a:solidFill>
              </a:rPr>
              <a:t> / </a:t>
            </a:r>
            <a:r>
              <a:rPr lang="cs-CZ" altLang="cs-CZ" sz="3600" b="1" dirty="0" err="1">
                <a:solidFill>
                  <a:schemeClr val="tx1"/>
                </a:solidFill>
              </a:rPr>
              <a:t>salpinx</a:t>
            </a:r>
            <a:r>
              <a:rPr lang="cs-CZ" altLang="cs-CZ" sz="3600" b="1" dirty="0">
                <a:solidFill>
                  <a:schemeClr val="tx1"/>
                </a:solidFill>
              </a:rPr>
              <a:t> </a:t>
            </a:r>
          </a:p>
          <a:p>
            <a:pPr marL="68580" indent="0">
              <a:buNone/>
            </a:pPr>
            <a:r>
              <a:rPr lang="cs-CZ" altLang="cs-CZ" sz="3600" b="1" dirty="0">
                <a:solidFill>
                  <a:schemeClr val="tx1"/>
                </a:solidFill>
              </a:rPr>
              <a:t>- uterus </a:t>
            </a:r>
          </a:p>
          <a:p>
            <a:pPr marL="68580" indent="0">
              <a:buNone/>
            </a:pPr>
            <a:r>
              <a:rPr lang="cs-CZ" altLang="cs-CZ" sz="3600" b="1" dirty="0">
                <a:solidFill>
                  <a:schemeClr val="tx1"/>
                </a:solidFill>
              </a:rPr>
              <a:t>- vagina </a:t>
            </a:r>
          </a:p>
          <a:p>
            <a:endParaRPr lang="cs-CZ" altLang="cs-CZ" sz="3600" dirty="0"/>
          </a:p>
        </p:txBody>
      </p:sp>
    </p:spTree>
    <p:extLst>
      <p:ext uri="{BB962C8B-B14F-4D97-AF65-F5344CB8AC3E}">
        <p14:creationId xmlns:p14="http://schemas.microsoft.com/office/powerpoint/2010/main" val="4123041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2" descr="C:\Users\Vista\Desktop\netter\systema genitalium femininum\347.jpg"/>
          <p:cNvPicPr>
            <a:picLocks noGrp="1"/>
          </p:cNvPicPr>
          <p:nvPr>
            <p:ph idx="1"/>
          </p:nvPr>
        </p:nvPicPr>
        <p:blipFill>
          <a:blip r:embed="rId2" cstate="print"/>
          <a:srcRect t="7246" r="4147" b="50722"/>
          <a:stretch>
            <a:fillRect/>
          </a:stretch>
        </p:blipFill>
        <p:spPr bwMode="auto">
          <a:xfrm>
            <a:off x="1097280" y="286603"/>
            <a:ext cx="8024949" cy="608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0666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u="sng" dirty="0"/>
              <a:t>Měkké cesty porodní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4176" y="1845734"/>
            <a:ext cx="10481504" cy="4023360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cs-CZ" sz="2400" b="1" u="sng" dirty="0">
                <a:solidFill>
                  <a:srgbClr val="FF0000"/>
                </a:solidFill>
              </a:rPr>
              <a:t>      </a:t>
            </a:r>
            <a:r>
              <a:rPr lang="cs-CZ" sz="3200" b="1" u="sng" dirty="0">
                <a:solidFill>
                  <a:srgbClr val="FF0000"/>
                </a:solidFill>
              </a:rPr>
              <a:t>Děloha</a:t>
            </a:r>
            <a:r>
              <a:rPr lang="cs-CZ" sz="3200" b="1" dirty="0">
                <a:solidFill>
                  <a:srgbClr val="FF0000"/>
                </a:solidFill>
              </a:rPr>
              <a:t> </a:t>
            </a:r>
            <a:r>
              <a:rPr lang="cs-CZ" sz="3200" b="1" dirty="0">
                <a:solidFill>
                  <a:schemeClr val="tx1"/>
                </a:solidFill>
              </a:rPr>
              <a:t>(dolní děložní segment = istmus + cervix)</a:t>
            </a:r>
          </a:p>
          <a:p>
            <a:pPr marL="68580" lvl="0" indent="0">
              <a:buNone/>
            </a:pPr>
            <a:r>
              <a:rPr lang="cs-CZ" sz="3200" b="1" dirty="0">
                <a:solidFill>
                  <a:schemeClr val="tx1"/>
                </a:solidFill>
              </a:rPr>
              <a:t>   dutý svalnatý orgán ochraňující a vyživující vyvíjející</a:t>
            </a:r>
          </a:p>
          <a:p>
            <a:pPr marL="68580" lvl="0" indent="0">
              <a:buNone/>
            </a:pPr>
            <a:r>
              <a:rPr lang="cs-CZ" sz="3200" b="1" dirty="0">
                <a:solidFill>
                  <a:schemeClr val="tx1"/>
                </a:solidFill>
              </a:rPr>
              <a:t>   se zárodek (dutina je dlouhá cca 7 cm)</a:t>
            </a:r>
          </a:p>
          <a:p>
            <a:pPr marL="68580" lvl="0" indent="0">
              <a:buNone/>
            </a:pPr>
            <a:endParaRPr lang="cs-CZ" sz="3200" b="1" dirty="0">
              <a:solidFill>
                <a:schemeClr val="tx1"/>
              </a:solidFill>
            </a:endParaRPr>
          </a:p>
          <a:p>
            <a:r>
              <a:rPr lang="cs-CZ" altLang="cs-CZ" sz="3200" b="1" dirty="0">
                <a:solidFill>
                  <a:schemeClr val="tx1"/>
                </a:solidFill>
              </a:rPr>
              <a:t>Fundus</a:t>
            </a:r>
          </a:p>
          <a:p>
            <a:r>
              <a:rPr lang="cs-CZ" altLang="cs-CZ" sz="3200" b="1" dirty="0">
                <a:solidFill>
                  <a:schemeClr val="tx1"/>
                </a:solidFill>
              </a:rPr>
              <a:t>Corpus</a:t>
            </a:r>
          </a:p>
          <a:p>
            <a:r>
              <a:rPr lang="cs-CZ" altLang="cs-CZ" sz="3200" b="1" dirty="0">
                <a:solidFill>
                  <a:schemeClr val="tx1"/>
                </a:solidFill>
              </a:rPr>
              <a:t>Cervix</a:t>
            </a:r>
          </a:p>
          <a:p>
            <a:pPr marL="68580" lvl="0" indent="0">
              <a:buNone/>
            </a:pPr>
            <a:endParaRPr lang="cs-CZ" sz="3200" dirty="0"/>
          </a:p>
          <a:p>
            <a:pPr marL="68580" indent="0">
              <a:buNone/>
            </a:pP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848" y="3429000"/>
            <a:ext cx="3348037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987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618256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VAJEČNÍK - OVARIUM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5320" y="1845734"/>
            <a:ext cx="10500360" cy="402336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cs-CZ" sz="3200" b="1" dirty="0">
                <a:solidFill>
                  <a:schemeClr val="tx1"/>
                </a:solidFill>
              </a:rPr>
              <a:t>Solidní vejčitý, </a:t>
            </a:r>
            <a:r>
              <a:rPr lang="cs-CZ" sz="3200" b="1" dirty="0" err="1">
                <a:solidFill>
                  <a:schemeClr val="tx1"/>
                </a:solidFill>
              </a:rPr>
              <a:t>oploštělý</a:t>
            </a:r>
            <a:r>
              <a:rPr lang="cs-CZ" sz="3200" b="1" dirty="0">
                <a:solidFill>
                  <a:schemeClr val="tx1"/>
                </a:solidFill>
              </a:rPr>
              <a:t> párový </a:t>
            </a:r>
          </a:p>
          <a:p>
            <a:pPr marL="68580" indent="0">
              <a:buNone/>
            </a:pPr>
            <a:r>
              <a:rPr lang="cs-CZ" sz="3200" b="1" dirty="0">
                <a:solidFill>
                  <a:schemeClr val="tx1"/>
                </a:solidFill>
              </a:rPr>
              <a:t>2,5 – 5, 1-3, 0,6 – 1,5 ,cm</a:t>
            </a:r>
          </a:p>
          <a:p>
            <a:pPr marL="68580" indent="0">
              <a:buNone/>
            </a:pPr>
            <a:r>
              <a:rPr lang="cs-CZ" sz="3200" b="1" dirty="0">
                <a:solidFill>
                  <a:schemeClr val="tx1"/>
                </a:solidFill>
              </a:rPr>
              <a:t>hmotnost 6 – 10g</a:t>
            </a:r>
          </a:p>
        </p:txBody>
      </p:sp>
      <p:pic>
        <p:nvPicPr>
          <p:cNvPr id="4" name="Picture 4" descr="vajecnik_stadia_folikul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410" y="2565070"/>
            <a:ext cx="5545777" cy="350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12314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stin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3F4AECD54B67E47862AB14566E8592B" ma:contentTypeVersion="12" ma:contentTypeDescription="Vytvoří nový dokument" ma:contentTypeScope="" ma:versionID="dc05a02441763500345bc54f25ccac5e">
  <xsd:schema xmlns:xsd="http://www.w3.org/2001/XMLSchema" xmlns:xs="http://www.w3.org/2001/XMLSchema" xmlns:p="http://schemas.microsoft.com/office/2006/metadata/properties" xmlns:ns2="cbefea44-e136-4179-aaed-838712420fe3" xmlns:ns3="a5cc325b-3808-46fd-ba12-9be4b2bbba49" targetNamespace="http://schemas.microsoft.com/office/2006/metadata/properties" ma:root="true" ma:fieldsID="292d38a1adf511b0d7f3e2ead60c4386" ns2:_="" ns3:_="">
    <xsd:import namespace="cbefea44-e136-4179-aaed-838712420fe3"/>
    <xsd:import namespace="a5cc325b-3808-46fd-ba12-9be4b2bbba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efea44-e136-4179-aaed-838712420f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c325b-3808-46fd-ba12-9be4b2bbba4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8069998-83D9-463B-A104-72ED1268F5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efea44-e136-4179-aaed-838712420fe3"/>
    <ds:schemaRef ds:uri="a5cc325b-3808-46fd-ba12-9be4b2bbba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70A0AB-9693-4175-B1F9-F3BB842973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D8EA54-FCDE-4C53-BC95-F76FE7115B9B}">
  <ds:schemaRefs>
    <ds:schemaRef ds:uri="http://purl.org/dc/elements/1.1/"/>
    <ds:schemaRef ds:uri="http://schemas.microsoft.com/office/infopath/2007/PartnerControls"/>
    <ds:schemaRef ds:uri="cbefea44-e136-4179-aaed-838712420fe3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a5cc325b-3808-46fd-ba12-9be4b2bbba4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531</Words>
  <Application>Microsoft Office PowerPoint</Application>
  <PresentationFormat>Širokoúhlá obrazovka</PresentationFormat>
  <Paragraphs>98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Times New Roman</vt:lpstr>
      <vt:lpstr>Wingdings 2</vt:lpstr>
      <vt:lpstr>Motiv Office</vt:lpstr>
      <vt:lpstr>Austin</vt:lpstr>
      <vt:lpstr>ANATOMIE A FYZIOLOGIE GYNEKOLOGICKÝCH ORGÁNŮ, MENSTRUAČNÍ CYKLUS</vt:lpstr>
      <vt:lpstr>ANATOMIE A FYZIOLOGIE GYNEKOLOGICKÝCH ORGÁNŮ, MENSTRUAČNÍ CYKLUS</vt:lpstr>
      <vt:lpstr>1. Anatomie porodních      cest </vt:lpstr>
      <vt:lpstr>ZEVNÍ POHLAVNÍ ÚSTROJÍ</vt:lpstr>
      <vt:lpstr>Prezentace aplikace PowerPoint</vt:lpstr>
      <vt:lpstr>VNITŘNÍ POHLAVNÍ ÚSTROJÍ</vt:lpstr>
      <vt:lpstr>Prezentace aplikace PowerPoint</vt:lpstr>
      <vt:lpstr>Měkké cesty porodní </vt:lpstr>
      <vt:lpstr>VAJEČNÍK - OVARIUM</vt:lpstr>
      <vt:lpstr>Prezentace aplikace PowerPoint</vt:lpstr>
      <vt:lpstr>Terciární folikuly (Graafovy)</vt:lpstr>
      <vt:lpstr>VAGINA - KOLPOS</vt:lpstr>
      <vt:lpstr>Hormonální řízení</vt:lpstr>
      <vt:lpstr>Prezentace aplikace PowerPoint</vt:lpstr>
      <vt:lpstr>GYNEKOLOGICKÁ ENDOKRINOLOGIE</vt:lpstr>
      <vt:lpstr>GYNEKOLOGICKÁ ENDOKRINOLOGIE</vt:lpstr>
      <vt:lpstr>MENSTRUAČNÍ CYKLUS - FERTILITA</vt:lpstr>
      <vt:lpstr>POHLAVNÍ CYKLUS ŽENY</vt:lpstr>
      <vt:lpstr>PORUCHY RYTMU A INTENZITY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politické vědy</dc:title>
  <dc:creator>zem0003</dc:creator>
  <cp:lastModifiedBy>Yvetta Vrublová</cp:lastModifiedBy>
  <cp:revision>27</cp:revision>
  <dcterms:created xsi:type="dcterms:W3CDTF">2020-07-28T16:37:17Z</dcterms:created>
  <dcterms:modified xsi:type="dcterms:W3CDTF">2021-02-15T16:58:54Z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0x01010023F4AECD54B67E47862AB14566E8592B</vt:lpwstr>
  </property>
</Properties>
</file>