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27"/>
  </p:notesMasterIdLst>
  <p:sldIdLst>
    <p:sldId id="262" r:id="rId6"/>
    <p:sldId id="263" r:id="rId7"/>
    <p:sldId id="338" r:id="rId8"/>
    <p:sldId id="339" r:id="rId9"/>
    <p:sldId id="340" r:id="rId10"/>
    <p:sldId id="288" r:id="rId11"/>
    <p:sldId id="341" r:id="rId12"/>
    <p:sldId id="344" r:id="rId13"/>
    <p:sldId id="305" r:id="rId14"/>
    <p:sldId id="343" r:id="rId15"/>
    <p:sldId id="342" r:id="rId16"/>
    <p:sldId id="297" r:id="rId17"/>
    <p:sldId id="298" r:id="rId18"/>
    <p:sldId id="300" r:id="rId19"/>
    <p:sldId id="345" r:id="rId20"/>
    <p:sldId id="346" r:id="rId21"/>
    <p:sldId id="347" r:id="rId22"/>
    <p:sldId id="348" r:id="rId23"/>
    <p:sldId id="349" r:id="rId24"/>
    <p:sldId id="350" r:id="rId25"/>
    <p:sldId id="352" r:id="rId2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8F528C80-25E6-46C8-AC53-FB4E402EE3CE}">
          <p14:sldIdLst>
            <p14:sldId id="262"/>
          </p14:sldIdLst>
        </p14:section>
        <p14:section name="Oddíl bez názvu" id="{6E8686C1-A39E-4428-A167-9C6E439DD9D9}">
          <p14:sldIdLst>
            <p14:sldId id="263"/>
            <p14:sldId id="338"/>
            <p14:sldId id="339"/>
            <p14:sldId id="340"/>
            <p14:sldId id="288"/>
            <p14:sldId id="341"/>
            <p14:sldId id="344"/>
            <p14:sldId id="305"/>
            <p14:sldId id="343"/>
            <p14:sldId id="342"/>
            <p14:sldId id="297"/>
            <p14:sldId id="298"/>
            <p14:sldId id="300"/>
            <p14:sldId id="345"/>
            <p14:sldId id="346"/>
            <p14:sldId id="347"/>
            <p14:sldId id="348"/>
            <p14:sldId id="349"/>
            <p14:sldId id="350"/>
            <p14:sldId id="35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32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F5F9E-EDBE-4538-8CDF-CAD163B072C7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52B493-4B41-4EA1-A8A6-E4D478DF67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490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829F50-7ED2-4F5C-9C89-97EC7199B6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645F893-0AA4-4A14-A4F1-A674BC514C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8F76157-97D2-4A9D-B757-5DDF75784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C25CD4C-18DE-4E48-8CBB-6E6AB1857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1AFC9C0-9C94-4C4F-8827-1CEEAD71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0019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37DF29-BEA5-49D9-8022-732212CE2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BB92669-2C0F-40E0-82B5-169F48284F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9EF16A6-179C-4CC0-B872-7CCE8F8B6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CB5C89A-86C4-47E7-86BB-475D1D219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8D9217-33AF-4181-B5FD-8A0349954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8207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9C7C2B7-4E53-4E8E-A5A0-18A4FB0BC1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FF98D16-6896-4ED6-A2FB-E007044270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E2CDB75-80BD-4338-95DC-5FD65B3A6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5D36148-84AF-4B28-9286-CF84FD4FE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E974D4-4C4A-4352-BF4E-E95A14C0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79771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3782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86330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19124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2050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5000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41131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35041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4070099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0AD462-FCD7-4432-8908-474A1991C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9FA506-E846-4A05-82B8-276508A39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D77032D-5C9E-4501-A466-8F4975A85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1285F5E-2943-4127-87E0-83E5C0294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2C98696-9500-4644-8382-27AB9FA17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76620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48045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0826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9584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6000" y="762000"/>
            <a:ext cx="10566400" cy="11430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1117601" y="2362201"/>
            <a:ext cx="5027084" cy="372427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47884" y="2362201"/>
            <a:ext cx="5027083" cy="372427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3251201" y="6248401"/>
            <a:ext cx="2840567" cy="474663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7721600" y="6248401"/>
            <a:ext cx="3862917" cy="474663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12184" y="6242050"/>
            <a:ext cx="783167" cy="488950"/>
          </a:xfrm>
        </p:spPr>
        <p:txBody>
          <a:bodyPr/>
          <a:lstStyle>
            <a:lvl1pPr>
              <a:defRPr/>
            </a:lvl1pPr>
          </a:lstStyle>
          <a:p>
            <a:fld id="{C2DF4CA4-BEF2-48AA-A432-B61B7253EFD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211895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1016000" y="762001"/>
            <a:ext cx="10566400" cy="532447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3251201" y="6248401"/>
            <a:ext cx="2840567" cy="474663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721600" y="6248401"/>
            <a:ext cx="3862917" cy="474663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112184" y="6242050"/>
            <a:ext cx="783167" cy="488950"/>
          </a:xfrm>
        </p:spPr>
        <p:txBody>
          <a:bodyPr/>
          <a:lstStyle>
            <a:lvl1pPr>
              <a:defRPr/>
            </a:lvl1pPr>
          </a:lstStyle>
          <a:p>
            <a:fld id="{8F72370D-C3FD-475E-825B-EB458EDF949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74672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DAA5FC-60DA-4D1B-8FB8-701029BB2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559A429-68A0-4EC8-A68E-5101A797E5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54D00F-C328-4C18-8AD1-3332B3F52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A196EAB-724F-4163-AE18-16F847123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80C3C74-E256-49C4-8403-38C29B433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5511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BFEBFF-97EA-4BA8-AA78-1A65231B0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8B9858-16EC-41C0-B99E-BAC1E0F68D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1546F93-757C-4A5F-BFA9-267269349C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3CEBF69-3F59-41F2-8C87-4669AB982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D1061C5-0C31-4462-A06D-E8F7F13AC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5E75A3E-A873-47D7-BF14-1D255A6FB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720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86115F-A90C-47EA-9B46-C32B2F7CA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F8F37F5-0A3B-4CE5-8723-36DC48314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29338CD-15E4-4525-A9E7-B65E7501C2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B4D3BE4-A9CB-46E7-BC74-0D9D52AE3F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A7E0406C-C7CA-4090-9ED5-6E5B73F668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5FA607D-0388-44BB-9C08-163DB0966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6A93DB0-CF96-4466-ACD4-5588B8D43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11D7395-5A7D-4ED3-82E0-1F8FFC040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0418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D66A69-339A-4DDD-AE11-BF9FEECD1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359AE74-3D48-43D9-8806-EDDA8CD89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79F39B7-19AA-4849-85B5-9FE2CE6DF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8CE5189-DCFE-462C-B46C-731B1AC79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9272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D0D004A-8832-48AE-81AB-DBAAFC937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79B0C14-E5E8-4B22-9D17-ED278C009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5847D63-B091-4889-9EEA-7E2547F93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0715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27A680-B4BD-4182-A2A9-5ECEF3EE5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CE82C4-C993-4EE0-889A-A6B4A7FDF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CBEDD0E-A6DB-4D53-9581-C34E624A71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0E15089-069E-4C8C-9E2D-732A70277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56F8CDF-1520-41DF-8396-9D63AFF4B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E6F2517-2447-4924-AF80-468D2F110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94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967F66-1E60-4CA5-A2F2-5643E7890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AAF4415-69E9-4F16-AAEC-3BCFA9A5E8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C484FA3-A08D-43CB-B6EF-4EEE9810AD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0B71CE8-AB32-4A3F-A92D-806ED2D63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6CD16E1-FF5E-44E5-8422-6E2ED8696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AEBC466-4215-46A3-8D6C-5C7594895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7223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9958EC0-D306-4B95-83A3-2F9EA309B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3BD37A7-0101-4B25-AB29-AE3EB7BF3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331329C-B1E3-481F-A8C1-41A6D4AB68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89E9A87-F44E-4650-AD79-40880D6009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D83AA30-152E-4EF6-922B-4F7CFD395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007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2046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7" r:id="rId12"/>
    <p:sldLayoutId id="2147483678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lekare.cz/nemoci-vysetreni/antibiotika#utm_source=ulekare.cz&amp;utm_medium=autolinks&amp;utm_term=+&amp;utm_campaign=autolinks" TargetMode="Externa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A4813E-51ED-4012-8D78-821F6D57A5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39505"/>
            <a:ext cx="9144000" cy="887615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FF0000"/>
                </a:solidFill>
              </a:rPr>
              <a:t>POHLAVNĚ PŘENOSNÁ ONEMOCNĚNÍ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A11FA9A-F513-4EE6-B798-6DC506ADAA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90758"/>
            <a:ext cx="9144000" cy="1655762"/>
          </a:xfrm>
        </p:spPr>
        <p:txBody>
          <a:bodyPr/>
          <a:lstStyle/>
          <a:p>
            <a:r>
              <a:rPr lang="cs-CZ" dirty="0"/>
              <a:t>CZ.02.2.69/0.0/0.0/16_015/0002400</a:t>
            </a:r>
            <a:endParaRPr lang="cs-CZ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dirty="0"/>
              <a:t>ROZVOJ VZDĚLÁVÁNÍ NA SLEZSKÉ UNIVERZITĚ V OPAVĚ</a:t>
            </a:r>
          </a:p>
        </p:txBody>
      </p:sp>
      <p:pic>
        <p:nvPicPr>
          <p:cNvPr id="4" name="Obrázek 3" descr="Logolink_OP_VVV_hor_barva_cz">
            <a:extLst>
              <a:ext uri="{FF2B5EF4-FFF2-40B4-BE49-F238E27FC236}">
                <a16:creationId xmlns:a16="http://schemas.microsoft.com/office/drawing/2014/main" id="{D3ECA9CD-610B-49AA-97ED-30168794AFF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400" y="294640"/>
            <a:ext cx="9702800" cy="2301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98984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08428D15-D034-41E9-A31A-CF0B249E3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0884" y="1027664"/>
            <a:ext cx="8896761" cy="688841"/>
          </a:xfrm>
        </p:spPr>
        <p:txBody>
          <a:bodyPr>
            <a:normAutofit fontScale="90000"/>
          </a:bodyPr>
          <a:lstStyle/>
          <a:p>
            <a:r>
              <a:rPr lang="cs-CZ" altLang="cs-CZ" b="1" cap="all" dirty="0">
                <a:latin typeface="Arial" panose="020B0604020202020204" pitchFamily="34" charset="0"/>
                <a:cs typeface="Arial" panose="020B0604020202020204" pitchFamily="34" charset="0"/>
              </a:rPr>
              <a:t>Chlamydie</a:t>
            </a:r>
            <a:endParaRPr lang="cs-CZ" dirty="0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16A9F4B-3735-4AD4-9FBD-9C6258335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1423" y="1957138"/>
            <a:ext cx="9366324" cy="387549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3200" b="1" dirty="0"/>
              <a:t>Chlamydiové infekce u ženy způsobují záněty děložního hrdla (hojný výtok, tupá bolest za sponou a v kříži).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3200" b="1" dirty="0"/>
              <a:t>Problém je, že u některých probíhá bezpříznakově a muž se stává trvalým zdrojem infekce pro všechny sexuální partnerky.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067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9656760B-AFD8-4A79-B94E-E82FB006F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02CFE5FB-3E11-4504-997D-0559D66C1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1323" y="2323652"/>
            <a:ext cx="9741898" cy="3508977"/>
          </a:xfrm>
        </p:spPr>
        <p:txBody>
          <a:bodyPr>
            <a:noAutofit/>
          </a:bodyPr>
          <a:lstStyle/>
          <a:p>
            <a:r>
              <a:rPr lang="cs-CZ" sz="3200" b="1" dirty="0"/>
              <a:t>Sexuálně přenosné jsou i další bakteriální onemocnění. Mezi virové sexuálně přenosné infekce patří </a:t>
            </a:r>
            <a:r>
              <a:rPr lang="cs-CZ" sz="3200" b="1" dirty="0" err="1">
                <a:solidFill>
                  <a:srgbClr val="FF0000"/>
                </a:solidFill>
              </a:rPr>
              <a:t>kondylomata</a:t>
            </a:r>
            <a:r>
              <a:rPr lang="cs-CZ" sz="3200" b="1" dirty="0">
                <a:solidFill>
                  <a:srgbClr val="FF0000"/>
                </a:solidFill>
              </a:rPr>
              <a:t> </a:t>
            </a:r>
            <a:r>
              <a:rPr lang="cs-CZ" sz="3200" b="1" dirty="0"/>
              <a:t>- bradavičnaté, obvykle nebolestivé výrůstky v oblasti zevních rodidel a pochvy. Léčba spočívá v jejich odstranění v krátké narkóze. Jsou způsobeny lidským </a:t>
            </a:r>
            <a:r>
              <a:rPr lang="cs-CZ" sz="3200" b="1" dirty="0" err="1"/>
              <a:t>papillomavirem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7708941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AutoShape 2"/>
          <p:cNvSpPr>
            <a:spLocks noGrp="1" noChangeArrowheads="1"/>
          </p:cNvSpPr>
          <p:nvPr>
            <p:ph type="title"/>
          </p:nvPr>
        </p:nvSpPr>
        <p:spPr>
          <a:xfrm>
            <a:off x="930442" y="481262"/>
            <a:ext cx="10651958" cy="789599"/>
          </a:xfrm>
        </p:spPr>
        <p:txBody>
          <a:bodyPr>
            <a:normAutofit/>
          </a:bodyPr>
          <a:lstStyle/>
          <a:p>
            <a:r>
              <a:rPr lang="cs-CZ" altLang="cs-CZ" sz="3200" b="1" cap="all" dirty="0">
                <a:latin typeface="Arial" panose="020B0604020202020204" pitchFamily="34" charset="0"/>
                <a:cs typeface="Arial" panose="020B0604020202020204" pitchFamily="34" charset="0"/>
              </a:rPr>
              <a:t>Veš muňka</a:t>
            </a:r>
            <a:endParaRPr lang="cs-CZ" altLang="cs-CZ" sz="2800" dirty="0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02104" y="1270862"/>
            <a:ext cx="9089607" cy="4629635"/>
          </a:xfrm>
        </p:spPr>
        <p:txBody>
          <a:bodyPr>
            <a:noAutofit/>
          </a:bodyPr>
          <a:lstStyle/>
          <a:p>
            <a: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Vyskytuje se na ochlupených místech, převážně kolem genitálu, můžeme ji nalézt také v ochlupení na břiše, na prsou, v podpaží a dokonce i v obočí a vousech.</a:t>
            </a:r>
          </a:p>
          <a:p>
            <a: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K přenosu dochází nejčastěji při pohlavním styku, sdílením šatstva, pokrývkami a ložním prádlem. Na kůži se objevují škrábance s drobným bodcovitým krvácením, patrným na spodním prádle, strupy, hnisání i ekzémy</a:t>
            </a:r>
            <a:r>
              <a:rPr lang="cs-CZ" altLang="cs-CZ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164868" name="Picture 4" descr="filck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891712" y="325989"/>
            <a:ext cx="2300288" cy="27860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3196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941" name="Picture 5" descr="munky-makro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00380" y="762001"/>
            <a:ext cx="10259878" cy="5324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89874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AutoShape 2"/>
          <p:cNvSpPr>
            <a:spLocks noGrp="1" noChangeArrowheads="1"/>
          </p:cNvSpPr>
          <p:nvPr>
            <p:ph type="title"/>
          </p:nvPr>
        </p:nvSpPr>
        <p:spPr>
          <a:xfrm>
            <a:off x="802105" y="545432"/>
            <a:ext cx="10780295" cy="756426"/>
          </a:xfrm>
        </p:spPr>
        <p:txBody>
          <a:bodyPr>
            <a:normAutofit fontScale="90000"/>
          </a:bodyPr>
          <a:lstStyle/>
          <a:p>
            <a:r>
              <a:rPr lang="cs-CZ" altLang="cs-CZ" sz="4400" b="1" dirty="0">
                <a:latin typeface="+mn-lt"/>
                <a:cs typeface="Arial" panose="020B0604020202020204" pitchFamily="34" charset="0"/>
              </a:rPr>
              <a:t>HIV/AIDS</a:t>
            </a:r>
            <a:br>
              <a:rPr lang="cs-CZ" altLang="cs-CZ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altLang="cs-CZ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599" y="1131376"/>
            <a:ext cx="8518525" cy="5317549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cs-CZ" altLang="cs-CZ" sz="3200" b="1" dirty="0">
                <a:cs typeface="Arial" panose="020B0604020202020204" pitchFamily="34" charset="0"/>
              </a:rPr>
              <a:t>Virus HIV patří mezi tzv. retroviry a je původcem syndrom získané imunitní nedostatečnosti. </a:t>
            </a:r>
          </a:p>
          <a:p>
            <a:pPr>
              <a:lnSpc>
                <a:spcPct val="80000"/>
              </a:lnSpc>
            </a:pPr>
            <a:r>
              <a:rPr lang="cs-CZ" altLang="cs-CZ" sz="3200" b="1" dirty="0">
                <a:cs typeface="Arial" panose="020B0604020202020204" pitchFamily="34" charset="0"/>
              </a:rPr>
              <a:t>Virus HIV se přenáší třemi způsoby: 1) Při rizikovém sexuálním styku, 2) krví a za 3) z matky na plod. </a:t>
            </a:r>
          </a:p>
          <a:p>
            <a:pPr marL="68580" indent="0">
              <a:lnSpc>
                <a:spcPct val="80000"/>
              </a:lnSpc>
              <a:buNone/>
            </a:pPr>
            <a:endParaRPr lang="cs-CZ" altLang="cs-CZ" sz="3200" b="1" dirty="0"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cs-CZ" altLang="cs-CZ" sz="3200" b="1" dirty="0">
                <a:cs typeface="Arial" panose="020B0604020202020204" pitchFamily="34" charset="0"/>
              </a:rPr>
              <a:t>Léčba infekce virem HIV je velmi komplikovaná a v současné době se nedá říci, že vede k uzdravení, ale její smysl spočívá především v prodloužení života HIV positivního člověka. </a:t>
            </a:r>
          </a:p>
        </p:txBody>
      </p:sp>
      <p:pic>
        <p:nvPicPr>
          <p:cNvPr id="172036" name="Picture 4" descr="HIV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28125" y="1"/>
            <a:ext cx="3063875" cy="469819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51554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D42D09E0-FFE7-4856-9BC1-CA1B72752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AIDS</a:t>
            </a:r>
            <a:endParaRPr lang="cs-CZ" dirty="0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5AEDB138-5C9B-40A6-AFF5-31A4D9ED02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1422" y="2406316"/>
            <a:ext cx="10152009" cy="3426313"/>
          </a:xfrm>
        </p:spPr>
        <p:txBody>
          <a:bodyPr>
            <a:normAutofit fontScale="92500" lnSpcReduction="20000"/>
          </a:bodyPr>
          <a:lstStyle/>
          <a:p>
            <a:pPr fontAlgn="base">
              <a:lnSpc>
                <a:spcPct val="150000"/>
              </a:lnSpc>
            </a:pPr>
            <a:r>
              <a:rPr lang="cs-CZ" sz="3200" b="1" dirty="0">
                <a:solidFill>
                  <a:srgbClr val="000000"/>
                </a:solidFill>
              </a:rPr>
              <a:t>U většiny nakažených osob dojde k rozvoji příznaků HIV/AIDS do 10-15 let po kontaktu s virem. </a:t>
            </a:r>
          </a:p>
          <a:p>
            <a:pPr fontAlgn="base">
              <a:lnSpc>
                <a:spcPct val="150000"/>
              </a:lnSpc>
            </a:pPr>
            <a:endParaRPr lang="cs-CZ" sz="3200" b="1" dirty="0">
              <a:solidFill>
                <a:srgbClr val="000000"/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cs-CZ" sz="3200" b="1" dirty="0">
                <a:solidFill>
                  <a:srgbClr val="000000"/>
                </a:solidFill>
              </a:rPr>
              <a:t>I přes pokroky v léčbě je nemoc nevyléčitelná a smrtelná.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28988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DACA44-110F-49E2-ADC7-E9817F3FD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INKUBAČNÍ  DOBA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AA97BDA-38CF-42EF-A136-837FE1A92B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305" y="2170664"/>
            <a:ext cx="11085095" cy="3661965"/>
          </a:xfrm>
        </p:spPr>
        <p:txBody>
          <a:bodyPr>
            <a:noAutofit/>
          </a:bodyPr>
          <a:lstStyle/>
          <a:p>
            <a:r>
              <a:rPr lang="cs-CZ" sz="3200" b="1" dirty="0">
                <a:solidFill>
                  <a:srgbClr val="333333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Inkubační doba trvá přibližně 3 týdny. </a:t>
            </a:r>
          </a:p>
          <a:p>
            <a:endParaRPr lang="cs-CZ" sz="3200" b="1" dirty="0">
              <a:solidFill>
                <a:srgbClr val="333333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cs-CZ" sz="3200" b="1" dirty="0">
                <a:solidFill>
                  <a:srgbClr val="333333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Jako inkubační doba se často nesprávně označuje také velmi dlouhé období před vypuknutím AIDS. To může trvat i 15 let. Jedná se však o období latentní infekce s minimálními klinickými příznaky. V této fázi přežívají lidé v průměru 10,5 roku</a:t>
            </a:r>
            <a:endParaRPr lang="cs-CZ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06587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E0F16B-4CA1-4116-8145-F7D62057B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320" y="673768"/>
            <a:ext cx="9366325" cy="818148"/>
          </a:xfrm>
        </p:spPr>
        <p:txBody>
          <a:bodyPr>
            <a:normAutofit/>
          </a:bodyPr>
          <a:lstStyle/>
          <a:p>
            <a:r>
              <a:rPr lang="cs-CZ" b="1" dirty="0"/>
              <a:t>I. FÁZE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925BA0A-9D18-4927-8C90-0A61EB044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517" y="1604212"/>
            <a:ext cx="10363200" cy="4908884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</a:pPr>
            <a:r>
              <a:rPr lang="cs-CZ" sz="4600" b="1" dirty="0">
                <a:solidFill>
                  <a:srgbClr val="333333"/>
                </a:solidFill>
                <a:cs typeface="Times New Roman" panose="02020603050405020304" pitchFamily="18" charset="0"/>
              </a:rPr>
              <a:t>Po nakažení virem se u infikované osoby objevuje  akutní HIV infekce, která má obvykle průběh jako chřipka, jindy ovšem může připomínat spíše infekční mononukleózu. </a:t>
            </a:r>
          </a:p>
          <a:p>
            <a:pPr>
              <a:lnSpc>
                <a:spcPct val="150000"/>
              </a:lnSpc>
            </a:pPr>
            <a:r>
              <a:rPr lang="cs-CZ" sz="4600" b="1" dirty="0">
                <a:solidFill>
                  <a:srgbClr val="333333"/>
                </a:solidFill>
                <a:cs typeface="Times New Roman" panose="02020603050405020304" pitchFamily="18" charset="0"/>
              </a:rPr>
              <a:t>Vzácně se mohou objevit i neurologické příznaky. </a:t>
            </a:r>
          </a:p>
          <a:p>
            <a:pPr>
              <a:lnSpc>
                <a:spcPct val="150000"/>
              </a:lnSpc>
            </a:pPr>
            <a:r>
              <a:rPr lang="cs-CZ" sz="4600" b="1" dirty="0">
                <a:solidFill>
                  <a:srgbClr val="333333"/>
                </a:solidFill>
                <a:cs typeface="Times New Roman" panose="02020603050405020304" pitchFamily="18" charset="0"/>
              </a:rPr>
              <a:t>U infikovaných se začnou vytvářet protilátky proti HIV, které je možné zjistit  po uplynutí dvou měsíců od nákazy. </a:t>
            </a:r>
            <a:r>
              <a:rPr lang="cs-CZ" sz="4600" b="1" dirty="0">
                <a:cs typeface="Times New Roman" panose="02020603050405020304" pitchFamily="18" charset="0"/>
              </a:rPr>
              <a:t>Tito lidé jsou označovaní za HIV pozitivní</a:t>
            </a:r>
            <a:r>
              <a:rPr lang="cs-CZ" sz="4600" dirty="0">
                <a:cs typeface="Times New Roman" panose="02020603050405020304" pitchFamily="18" charset="0"/>
              </a:rPr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56659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014617-44CC-4DB5-9994-530FB79F4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320" y="529389"/>
            <a:ext cx="9366325" cy="1106907"/>
          </a:xfrm>
        </p:spPr>
        <p:txBody>
          <a:bodyPr/>
          <a:lstStyle/>
          <a:p>
            <a:r>
              <a:rPr lang="cs-CZ" b="1" dirty="0"/>
              <a:t>Fáze II.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19A8415-204E-4D13-AB78-67C96A1D87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36296"/>
            <a:ext cx="11117179" cy="419633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cs-CZ" sz="3200" b="1" dirty="0">
                <a:solidFill>
                  <a:srgbClr val="333333"/>
                </a:solidFill>
                <a:cs typeface="Times New Roman" panose="02020603050405020304" pitchFamily="18" charset="0"/>
              </a:rPr>
              <a:t>Po první fázi následuje různě dlouhé období latence, </a:t>
            </a:r>
          </a:p>
          <a:p>
            <a:pPr marL="68580" indent="0">
              <a:lnSpc>
                <a:spcPct val="150000"/>
              </a:lnSpc>
              <a:buNone/>
            </a:pPr>
            <a:r>
              <a:rPr lang="cs-CZ" sz="3200" b="1" dirty="0">
                <a:solidFill>
                  <a:srgbClr val="333333"/>
                </a:solidFill>
                <a:cs typeface="Times New Roman" panose="02020603050405020304" pitchFamily="18" charset="0"/>
              </a:rPr>
              <a:t> délka se uvádí mezi dvěma až deseti lety od nákazy. </a:t>
            </a:r>
          </a:p>
          <a:p>
            <a:pPr>
              <a:lnSpc>
                <a:spcPct val="150000"/>
              </a:lnSpc>
            </a:pPr>
            <a:r>
              <a:rPr lang="cs-CZ" sz="3200" b="1" dirty="0">
                <a:solidFill>
                  <a:srgbClr val="333333"/>
                </a:solidFill>
                <a:cs typeface="Times New Roman" panose="02020603050405020304" pitchFamily="18" charset="0"/>
              </a:rPr>
              <a:t>Během druhé fáze pacient pociťuje jen mírné nebo žádné potíže, proto se toto období označuje jako bezpříznakové. M</a:t>
            </a:r>
            <a:r>
              <a:rPr lang="cs-CZ" sz="3200" b="1" dirty="0">
                <a:cs typeface="Times New Roman" panose="02020603050405020304" pitchFamily="18" charset="0"/>
              </a:rPr>
              <a:t>ůže dojít ke zduření uzlin, úbytku tělesné hmotnosti, nočnímu pocení, horečce či průjmům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8729386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5C26D8-7A6E-4F2C-B99D-1C8808656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320" y="561474"/>
            <a:ext cx="9366325" cy="914400"/>
          </a:xfrm>
        </p:spPr>
        <p:txBody>
          <a:bodyPr/>
          <a:lstStyle/>
          <a:p>
            <a:r>
              <a:rPr lang="cs-CZ" b="1" dirty="0"/>
              <a:t>FÁZE III.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2E30D98-590C-4CE6-95AD-F4E4B051F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1323" y="1475874"/>
            <a:ext cx="9773982" cy="4356755"/>
          </a:xfrm>
        </p:spPr>
        <p:txBody>
          <a:bodyPr/>
          <a:lstStyle/>
          <a:p>
            <a:r>
              <a:rPr lang="cs-CZ" sz="3200" b="1" dirty="0">
                <a:solidFill>
                  <a:srgbClr val="333333"/>
                </a:solidFill>
                <a:cs typeface="Times New Roman" panose="02020603050405020304" pitchFamily="18" charset="0"/>
              </a:rPr>
              <a:t>První příznaky oslabeného imunitního systémů se zpravidla objevují v momentě, kdy počet CD4 lymfocytů klesne pod hodnotu 500/mm</a:t>
            </a:r>
            <a:r>
              <a:rPr lang="cs-CZ" sz="3200" b="1" baseline="30000" dirty="0">
                <a:solidFill>
                  <a:srgbClr val="333333"/>
                </a:solidFill>
                <a:cs typeface="Times New Roman" panose="02020603050405020304" pitchFamily="18" charset="0"/>
              </a:rPr>
              <a:t>3</a:t>
            </a:r>
          </a:p>
          <a:p>
            <a:endParaRPr lang="cs-CZ" sz="3200" b="1" baseline="30000" dirty="0">
              <a:solidFill>
                <a:srgbClr val="333333"/>
              </a:solidFill>
              <a:cs typeface="Times New Roman" panose="02020603050405020304" pitchFamily="18" charset="0"/>
            </a:endParaRPr>
          </a:p>
          <a:p>
            <a:r>
              <a:rPr lang="cs-CZ" sz="3200" b="1" dirty="0">
                <a:cs typeface="Times New Roman" panose="02020603050405020304" pitchFamily="18" charset="0"/>
              </a:rPr>
              <a:t>Infekce sliznice úst a hltanu, poševní infekce, pásový opar, horečka, průjem, úbytek váhy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3698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56360" y="2900830"/>
            <a:ext cx="10149840" cy="1362075"/>
          </a:xfrm>
        </p:spPr>
        <p:txBody>
          <a:bodyPr/>
          <a:lstStyle/>
          <a:p>
            <a:r>
              <a:rPr lang="cs-CZ" b="1" dirty="0"/>
              <a:t>POHLAVNĚ PŘENOSNÁ ONEMOCNĚNÍ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dirty="0"/>
              <a:t>Doc. PhDr. Yvetta Vrublová, Ph.D.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03170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B13B61-B292-42FA-9CAC-9C0E3093E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323" y="641684"/>
            <a:ext cx="9366322" cy="930442"/>
          </a:xfrm>
        </p:spPr>
        <p:txBody>
          <a:bodyPr>
            <a:normAutofit/>
          </a:bodyPr>
          <a:lstStyle/>
          <a:p>
            <a:r>
              <a:rPr lang="cs-CZ" b="1" dirty="0"/>
              <a:t>FÁZE IV.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460941B-6902-4348-B80C-3DDE840DB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1425" y="1748589"/>
            <a:ext cx="10296386" cy="4748463"/>
          </a:xfrm>
        </p:spPr>
        <p:txBody>
          <a:bodyPr>
            <a:normAutofit fontScale="92500" lnSpcReduction="20000"/>
          </a:bodyPr>
          <a:lstStyle/>
          <a:p>
            <a:r>
              <a:rPr lang="cs-CZ" sz="3200" b="1" dirty="0">
                <a:solidFill>
                  <a:srgbClr val="333333"/>
                </a:solidFill>
                <a:cs typeface="Times New Roman" panose="02020603050405020304" pitchFamily="18" charset="0"/>
              </a:rPr>
              <a:t>V poslední fázi pacient najednou trpí několika nemocemi, které jsou pro AIDS typické. Nejčastěji bývají zasaženy plíce, mozek, kůže a trávicí trakt. </a:t>
            </a:r>
          </a:p>
          <a:p>
            <a:endParaRPr lang="cs-CZ" sz="3200" b="1" dirty="0">
              <a:solidFill>
                <a:srgbClr val="333333"/>
              </a:solidFill>
              <a:cs typeface="Times New Roman" panose="02020603050405020304" pitchFamily="18" charset="0"/>
            </a:endParaRPr>
          </a:p>
          <a:p>
            <a:r>
              <a:rPr lang="cs-CZ" sz="3200" b="1" dirty="0" err="1"/>
              <a:t>Pneumocystová</a:t>
            </a:r>
            <a:r>
              <a:rPr lang="cs-CZ" sz="3200" b="1" dirty="0"/>
              <a:t> pneumonie</a:t>
            </a:r>
          </a:p>
          <a:p>
            <a:r>
              <a:rPr lang="cs-CZ" sz="3200" b="1" dirty="0" err="1"/>
              <a:t>Toxoplazmatická</a:t>
            </a:r>
            <a:r>
              <a:rPr lang="cs-CZ" sz="3200" b="1" dirty="0"/>
              <a:t> encefalitida</a:t>
            </a:r>
          </a:p>
          <a:p>
            <a:r>
              <a:rPr lang="cs-CZ" sz="3200" b="1" dirty="0"/>
              <a:t>Karcinom děložního hrdla</a:t>
            </a:r>
          </a:p>
          <a:p>
            <a:r>
              <a:rPr lang="cs-CZ" sz="3200" b="1" dirty="0"/>
              <a:t>Tuberkulóza</a:t>
            </a:r>
          </a:p>
          <a:p>
            <a:r>
              <a:rPr lang="cs-CZ" sz="3200" b="1" dirty="0" err="1"/>
              <a:t>Kaposiho</a:t>
            </a:r>
            <a:r>
              <a:rPr lang="cs-CZ" sz="3200" b="1" dirty="0"/>
              <a:t> sarkom</a:t>
            </a:r>
          </a:p>
          <a:p>
            <a:r>
              <a:rPr lang="cs-CZ" sz="3200" b="1" dirty="0"/>
              <a:t>Lymfomy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75809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8B6DE253-9FC8-4D13-AFB6-453F84FB0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DĚKUJI ZA POZORNOST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2234FEE9-0F00-4448-AD21-0208C6E13C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4169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5D69E09F-11C9-4387-8CC9-966DF923D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SEXUÁLNĚ  PŘENOSNÁ  ONEMOCNĚNÍ</a:t>
            </a:r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1BF5E1FE-FED1-4EA7-9615-3AF65166A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1323" y="2323652"/>
            <a:ext cx="9036423" cy="3980895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cs-CZ" sz="3200" b="1" dirty="0">
                <a:solidFill>
                  <a:srgbClr val="000000"/>
                </a:solidFill>
              </a:rPr>
              <a:t>Kapavka (</a:t>
            </a:r>
            <a:r>
              <a:rPr lang="cs-CZ" sz="3200" b="1" dirty="0" err="1">
                <a:solidFill>
                  <a:srgbClr val="000000"/>
                </a:solidFill>
              </a:rPr>
              <a:t>gonorrhoea</a:t>
            </a:r>
            <a:r>
              <a:rPr lang="cs-CZ" sz="3200" b="1" dirty="0">
                <a:solidFill>
                  <a:srgbClr val="000000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cs-CZ" sz="3200" b="1" dirty="0">
                <a:solidFill>
                  <a:srgbClr val="000000"/>
                </a:solidFill>
              </a:rPr>
              <a:t>Příjice (</a:t>
            </a:r>
            <a:r>
              <a:rPr lang="cs-CZ" sz="3200" b="1" dirty="0" err="1">
                <a:solidFill>
                  <a:srgbClr val="000000"/>
                </a:solidFill>
              </a:rPr>
              <a:t>syphilis</a:t>
            </a:r>
            <a:r>
              <a:rPr lang="cs-CZ" sz="3200" b="1" dirty="0">
                <a:solidFill>
                  <a:srgbClr val="000000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cs-CZ" sz="3200" b="1" dirty="0">
                <a:solidFill>
                  <a:srgbClr val="000000"/>
                </a:solidFill>
              </a:rPr>
              <a:t>HIV</a:t>
            </a:r>
          </a:p>
          <a:p>
            <a:pPr>
              <a:lnSpc>
                <a:spcPct val="150000"/>
              </a:lnSpc>
            </a:pPr>
            <a:r>
              <a:rPr lang="cs-CZ" sz="3200" b="1" dirty="0">
                <a:solidFill>
                  <a:srgbClr val="000000"/>
                </a:solidFill>
              </a:rPr>
              <a:t>HPV infekce</a:t>
            </a:r>
          </a:p>
          <a:p>
            <a:pPr>
              <a:lnSpc>
                <a:spcPct val="150000"/>
              </a:lnSpc>
            </a:pPr>
            <a:r>
              <a:rPr lang="cs-CZ" sz="3200" b="1" dirty="0">
                <a:solidFill>
                  <a:srgbClr val="000000"/>
                </a:solidFill>
              </a:rPr>
              <a:t>Chlamydie </a:t>
            </a:r>
          </a:p>
          <a:p>
            <a:pPr marL="685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370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4FB3E3-8B26-45D0-AAEE-DA1E7D741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cap="all" dirty="0"/>
              <a:t>Kapavka (</a:t>
            </a:r>
            <a:r>
              <a:rPr lang="cs-CZ" b="1" cap="all" dirty="0" err="1"/>
              <a:t>gonorrhoea</a:t>
            </a:r>
            <a:r>
              <a:rPr lang="cs-CZ" b="1" cap="all" dirty="0"/>
              <a:t>)</a:t>
            </a:r>
            <a:br>
              <a:rPr lang="cs-CZ" b="1" cap="all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9F76C92-1C6D-4966-9723-DA7ED322D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1320" y="2321359"/>
            <a:ext cx="9036423" cy="3508977"/>
          </a:xfrm>
        </p:spPr>
        <p:txBody>
          <a:bodyPr>
            <a:normAutofit/>
          </a:bodyPr>
          <a:lstStyle/>
          <a:p>
            <a:r>
              <a:rPr lang="cs-CZ" sz="3200" b="1" dirty="0">
                <a:solidFill>
                  <a:srgbClr val="000000"/>
                </a:solidFill>
                <a:cs typeface="Arial" panose="020B0604020202020204" pitchFamily="34" charset="0"/>
              </a:rPr>
              <a:t>Postihuje především močové a pohlavní orgány U mužů se projevuje pálením při močení a zelenožlutým výtokem z močové trubice. Onemocnění u žen má méně příznaků než u mužů a nemusí být výrazně vyjádřeny</a:t>
            </a:r>
            <a:endParaRPr lang="cs-CZ" sz="3200" dirty="0"/>
          </a:p>
        </p:txBody>
      </p:sp>
      <p:pic>
        <p:nvPicPr>
          <p:cNvPr id="4" name="Picture 4" descr="Kapavka">
            <a:extLst>
              <a:ext uri="{FF2B5EF4-FFF2-40B4-BE49-F238E27FC236}">
                <a16:creationId xmlns:a16="http://schemas.microsoft.com/office/drawing/2014/main" id="{11492E6A-BFAC-490C-AE6C-E3E77907E9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400256" y="4773149"/>
            <a:ext cx="3756925" cy="208485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5863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E4C8AA-AF5C-4C47-A8D6-9EF75AC30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cap="all" dirty="0"/>
              <a:t>Kapavka (</a:t>
            </a:r>
            <a:r>
              <a:rPr lang="cs-CZ" b="1" cap="all" dirty="0" err="1"/>
              <a:t>gonorrhoea</a:t>
            </a:r>
            <a:r>
              <a:rPr lang="cs-CZ" b="1" cap="all" dirty="0"/>
              <a:t>)</a:t>
            </a:r>
            <a:br>
              <a:rPr lang="cs-CZ" b="1" cap="all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8F406FA-5C84-4FE9-863B-1B2C8E94EB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6483" y="1957138"/>
            <a:ext cx="9481263" cy="3875492"/>
          </a:xfrm>
        </p:spPr>
        <p:txBody>
          <a:bodyPr>
            <a:normAutofit fontScale="92500" lnSpcReduction="10000"/>
          </a:bodyPr>
          <a:lstStyle/>
          <a:p>
            <a:r>
              <a:rPr lang="cs-CZ" sz="3500" b="1" dirty="0">
                <a:solidFill>
                  <a:srgbClr val="000000"/>
                </a:solidFill>
                <a:cs typeface="Arial" panose="020B0604020202020204" pitchFamily="34" charset="0"/>
              </a:rPr>
              <a:t>Většinou jsou to bolesti v podbřišku a hnisavý výtok z pochvy. </a:t>
            </a:r>
          </a:p>
          <a:p>
            <a:endParaRPr lang="cs-CZ" sz="3500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r>
              <a:rPr lang="cs-CZ" sz="3500" b="1" dirty="0">
                <a:solidFill>
                  <a:srgbClr val="FF0000"/>
                </a:solidFill>
                <a:cs typeface="Arial" panose="020B0604020202020204" pitchFamily="34" charset="0"/>
              </a:rPr>
              <a:t>Nutná je </a:t>
            </a:r>
            <a:r>
              <a:rPr lang="cs-CZ" sz="3500" b="1" dirty="0">
                <a:solidFill>
                  <a:srgbClr val="FF0000"/>
                </a:solidFill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léčba antibiotiky</a:t>
            </a:r>
            <a:r>
              <a:rPr lang="cs-CZ" sz="3500" b="1" dirty="0">
                <a:solidFill>
                  <a:srgbClr val="000000"/>
                </a:solidFill>
                <a:cs typeface="Arial" panose="020B0604020202020204" pitchFamily="34" charset="0"/>
              </a:rPr>
              <a:t>. </a:t>
            </a:r>
          </a:p>
          <a:p>
            <a:endParaRPr lang="cs-CZ" sz="3500" b="1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r>
              <a:rPr lang="cs-CZ" sz="3500" b="1" dirty="0">
                <a:solidFill>
                  <a:srgbClr val="000000"/>
                </a:solidFill>
                <a:cs typeface="Arial" panose="020B0604020202020204" pitchFamily="34" charset="0"/>
              </a:rPr>
              <a:t>Pokud není žena dostatečně </a:t>
            </a:r>
            <a:r>
              <a:rPr lang="cs-CZ" sz="3500" b="1" dirty="0" err="1">
                <a:solidFill>
                  <a:srgbClr val="000000"/>
                </a:solidFill>
                <a:cs typeface="Arial" panose="020B0604020202020204" pitchFamily="34" charset="0"/>
              </a:rPr>
              <a:t>přeléčena</a:t>
            </a:r>
            <a:r>
              <a:rPr lang="cs-CZ" sz="3500" b="1" dirty="0">
                <a:solidFill>
                  <a:srgbClr val="000000"/>
                </a:solidFill>
                <a:cs typeface="Arial" panose="020B0604020202020204" pitchFamily="34" charset="0"/>
              </a:rPr>
              <a:t>,</a:t>
            </a:r>
          </a:p>
          <a:p>
            <a:r>
              <a:rPr lang="cs-CZ" sz="3500" b="1" dirty="0">
                <a:solidFill>
                  <a:srgbClr val="000000"/>
                </a:solidFill>
                <a:cs typeface="Arial" panose="020B0604020202020204" pitchFamily="34" charset="0"/>
              </a:rPr>
              <a:t>Vystavuje se  riziku neplodnosti.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0752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cap="all" dirty="0"/>
              <a:t>Příjice (lues, syfilis)</a:t>
            </a:r>
            <a:br>
              <a:rPr lang="cs-CZ" b="1" dirty="0">
                <a:solidFill>
                  <a:srgbClr val="FF0000"/>
                </a:solidFill>
              </a:rPr>
            </a:b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88936" y="2170664"/>
            <a:ext cx="10566744" cy="4121648"/>
          </a:xfrm>
        </p:spPr>
        <p:txBody>
          <a:bodyPr>
            <a:normAutofit fontScale="55000" lnSpcReduction="20000"/>
          </a:bodyPr>
          <a:lstStyle/>
          <a:p>
            <a:r>
              <a:rPr lang="cs-CZ" sz="5100" b="1" dirty="0"/>
              <a:t>Projevuje se u obou pohlaví v místě vstupu červenou skvrnkou až vředem. Jeho velikost je do 1 cm. Bývají zduřeny i uzliny v tříslech. </a:t>
            </a:r>
          </a:p>
          <a:p>
            <a:endParaRPr lang="cs-CZ" sz="5100" b="1" dirty="0"/>
          </a:p>
          <a:p>
            <a:r>
              <a:rPr lang="cs-CZ" sz="5100" b="1" dirty="0"/>
              <a:t>Toto stádium je vysoce infekční. Pokud není nemoc léčena, objeví se asi za 2 měsíce vyrážka na celém těle, na zevních rodidlech a v ústní dutině se objevují ploché puchýřky. Současně se objevuje zvýšená teplota, bolest hlavy, kloubů, únava…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0845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CDBB76-95E2-4CCA-BAF9-04BCBE284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cap="all" dirty="0"/>
              <a:t>Příjice (lues, syfilis)</a:t>
            </a:r>
            <a:br>
              <a:rPr lang="cs-CZ" b="1" dirty="0">
                <a:solidFill>
                  <a:srgbClr val="FF0000"/>
                </a:solidFill>
              </a:rPr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F17BE64-01F9-4D6C-8C71-7FAAF4313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1323" y="2323652"/>
            <a:ext cx="9645645" cy="3508977"/>
          </a:xfrm>
        </p:spPr>
        <p:txBody>
          <a:bodyPr/>
          <a:lstStyle/>
          <a:p>
            <a:r>
              <a:rPr lang="cs-CZ" sz="3200" b="1" dirty="0"/>
              <a:t>Po pěti až deseti letech neléčení dochází k postižení centrálního nervového systému, srdce, cév a kostí. Včasnou diagnostikou a léčbou se dá těmto závažným komplikacím zabránit.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6885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4B4363-0B29-4B97-9E0B-280BAAD37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cap="all" dirty="0"/>
              <a:t>Příjice (lues, syfilis)  III. stádium</a:t>
            </a:r>
            <a:br>
              <a:rPr lang="cs-CZ" b="1" dirty="0">
                <a:solidFill>
                  <a:srgbClr val="FF0000"/>
                </a:solidFill>
              </a:rPr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D7D652E-02EE-424D-A4D6-4F9469B65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39340"/>
            <a:ext cx="9818147" cy="4293290"/>
          </a:xfrm>
        </p:spPr>
        <p:txBody>
          <a:bodyPr>
            <a:noAutofit/>
          </a:bodyPr>
          <a:lstStyle/>
          <a:p>
            <a:r>
              <a:rPr lang="cs-CZ" sz="3200" b="1" dirty="0">
                <a:solidFill>
                  <a:srgbClr val="333333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Zahrnuje především neurologické </a:t>
            </a:r>
          </a:p>
          <a:p>
            <a:pPr marL="68580" indent="0">
              <a:buNone/>
            </a:pPr>
            <a:r>
              <a:rPr lang="cs-CZ" sz="3200" b="1" dirty="0">
                <a:solidFill>
                  <a:srgbClr val="333333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  a kardiovaskulární symptomy. </a:t>
            </a:r>
          </a:p>
          <a:p>
            <a:r>
              <a:rPr lang="cs-CZ" sz="3200" b="1" dirty="0">
                <a:solidFill>
                  <a:srgbClr val="333333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Objevují také </a:t>
            </a:r>
            <a:r>
              <a:rPr lang="cs-CZ" sz="3200" b="1" dirty="0" err="1">
                <a:latin typeface="Century Gothic" panose="020B0502020202020204" pitchFamily="34" charset="0"/>
                <a:cs typeface="Times New Roman" panose="02020603050405020304" pitchFamily="18" charset="0"/>
              </a:rPr>
              <a:t>gummata</a:t>
            </a:r>
            <a:r>
              <a:rPr lang="cs-CZ" sz="3200" b="1" dirty="0">
                <a:solidFill>
                  <a:srgbClr val="333333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68580" indent="0">
              <a:buNone/>
            </a:pPr>
            <a:r>
              <a:rPr lang="cs-CZ" sz="3200" b="1" dirty="0">
                <a:solidFill>
                  <a:srgbClr val="333333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  (červenofialová ložiska </a:t>
            </a:r>
          </a:p>
          <a:p>
            <a:pPr marL="68580" indent="0">
              <a:buNone/>
            </a:pPr>
            <a:r>
              <a:rPr lang="cs-CZ" sz="3200" b="1" dirty="0">
                <a:solidFill>
                  <a:srgbClr val="333333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  na postižených místech). </a:t>
            </a:r>
          </a:p>
          <a:p>
            <a:r>
              <a:rPr lang="cs-CZ" sz="3200" b="1" dirty="0">
                <a:solidFill>
                  <a:srgbClr val="333333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Mohou vředovatět, vylučovat hnis </a:t>
            </a:r>
          </a:p>
          <a:p>
            <a:pPr marL="68580" indent="0">
              <a:buNone/>
            </a:pPr>
            <a:r>
              <a:rPr lang="cs-CZ" sz="3200" b="1" dirty="0">
                <a:solidFill>
                  <a:srgbClr val="333333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a jejich výskyt ve spojení s poškozením nervových tkání a orgánů často vyústí v psychologické problémy </a:t>
            </a:r>
            <a:endParaRPr lang="cs-CZ" sz="3200" dirty="0">
              <a:latin typeface="Century Gothic" panose="020B0502020202020204" pitchFamily="34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BB0C0D8-B10D-45A8-AABF-C443F30BF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6675" y="1539340"/>
            <a:ext cx="4315326" cy="35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121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200" b="1" cap="all" dirty="0">
                <a:latin typeface="Arial" panose="020B0604020202020204" pitchFamily="34" charset="0"/>
                <a:cs typeface="Arial" panose="020B0604020202020204" pitchFamily="34" charset="0"/>
              </a:rPr>
              <a:t>Chlamydie</a:t>
            </a:r>
            <a:br>
              <a:rPr lang="cs-CZ" altLang="cs-CZ" sz="3200" b="1" cap="all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altLang="cs-CZ" sz="2800" cap="all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86062" y="1472339"/>
            <a:ext cx="10389937" cy="4614138"/>
          </a:xfrm>
        </p:spPr>
        <p:txBody>
          <a:bodyPr>
            <a:noAutofit/>
          </a:bodyPr>
          <a:lstStyle/>
          <a:p>
            <a: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Chlamydie jsou běžnou sexuální bakteriální infekcí. Je jednou z nejrozšířenější sexuálně přenosnou nemocí. </a:t>
            </a:r>
          </a:p>
          <a:p>
            <a: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Chlamydie můžou probíhat bezpříznakově. Pokud se příznaky projeví bývají to většinou výtoky (mohou být i bolestivé), pálení při močení.</a:t>
            </a:r>
          </a:p>
          <a:p>
            <a:r>
              <a:rPr lang="cs-CZ" altLang="cs-CZ" sz="3200" b="1" dirty="0">
                <a:latin typeface="Arial" panose="020B0604020202020204" pitchFamily="34" charset="0"/>
                <a:cs typeface="Arial" panose="020B0604020202020204" pitchFamily="34" charset="0"/>
              </a:rPr>
              <a:t>Léčba je antibiotická. Inkubační doba této pohlavní nemoci je 1 - 2 týdny.</a:t>
            </a:r>
          </a:p>
        </p:txBody>
      </p:sp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73510C7F-4CE8-4602-9EDD-64CDC1BEE7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 flipH="1">
            <a:off x="11374967" y="2362201"/>
            <a:ext cx="45719" cy="3724275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5182574"/>
      </p:ext>
    </p:extLst>
  </p:cSld>
  <p:clrMapOvr>
    <a:masterClrMapping/>
  </p:clrMapOvr>
  <p:transition/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3F4AECD54B67E47862AB14566E8592B" ma:contentTypeVersion="12" ma:contentTypeDescription="Vytvoří nový dokument" ma:contentTypeScope="" ma:versionID="dc05a02441763500345bc54f25ccac5e">
  <xsd:schema xmlns:xsd="http://www.w3.org/2001/XMLSchema" xmlns:xs="http://www.w3.org/2001/XMLSchema" xmlns:p="http://schemas.microsoft.com/office/2006/metadata/properties" xmlns:ns2="cbefea44-e136-4179-aaed-838712420fe3" xmlns:ns3="a5cc325b-3808-46fd-ba12-9be4b2bbba49" targetNamespace="http://schemas.microsoft.com/office/2006/metadata/properties" ma:root="true" ma:fieldsID="292d38a1adf511b0d7f3e2ead60c4386" ns2:_="" ns3:_="">
    <xsd:import namespace="cbefea44-e136-4179-aaed-838712420fe3"/>
    <xsd:import namespace="a5cc325b-3808-46fd-ba12-9be4b2bbba4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fea44-e136-4179-aaed-838712420f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cc325b-3808-46fd-ba12-9be4b2bbba4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3D8EA54-FCDE-4C53-BC95-F76FE7115B9B}">
  <ds:schemaRefs>
    <ds:schemaRef ds:uri="cbefea44-e136-4179-aaed-838712420fe3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a5cc325b-3808-46fd-ba12-9be4b2bbba49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B3CD782-AD2C-464D-A595-062811EF00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efea44-e136-4179-aaed-838712420fe3"/>
    <ds:schemaRef ds:uri="a5cc325b-3808-46fd-ba12-9be4b2bbba4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F70A0AB-9693-4175-B1F9-F3BB842973A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915</Words>
  <Application>Microsoft Office PowerPoint</Application>
  <PresentationFormat>Širokoúhlá obrazovka</PresentationFormat>
  <Paragraphs>80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21</vt:i4>
      </vt:variant>
    </vt:vector>
  </HeadingPairs>
  <TitlesOfParts>
    <vt:vector size="29" baseType="lpstr">
      <vt:lpstr>Arial</vt:lpstr>
      <vt:lpstr>Calibri</vt:lpstr>
      <vt:lpstr>Calibri Light</vt:lpstr>
      <vt:lpstr>Century Gothic</vt:lpstr>
      <vt:lpstr>Times New Roman</vt:lpstr>
      <vt:lpstr>Wingdings 2</vt:lpstr>
      <vt:lpstr>Motiv Office</vt:lpstr>
      <vt:lpstr>Austin</vt:lpstr>
      <vt:lpstr>POHLAVNĚ PŘENOSNÁ ONEMOCNĚNÍ</vt:lpstr>
      <vt:lpstr>POHLAVNĚ PŘENOSNÁ ONEMOCNĚNÍ</vt:lpstr>
      <vt:lpstr>SEXUÁLNĚ  PŘENOSNÁ  ONEMOCNĚNÍ</vt:lpstr>
      <vt:lpstr>Kapavka (gonorrhoea) </vt:lpstr>
      <vt:lpstr>Kapavka (gonorrhoea) </vt:lpstr>
      <vt:lpstr>Příjice (lues, syfilis) </vt:lpstr>
      <vt:lpstr>Příjice (lues, syfilis) </vt:lpstr>
      <vt:lpstr>Příjice (lues, syfilis)  III. stádium </vt:lpstr>
      <vt:lpstr>Chlamydie </vt:lpstr>
      <vt:lpstr>Chlamydie</vt:lpstr>
      <vt:lpstr>Prezentace aplikace PowerPoint</vt:lpstr>
      <vt:lpstr>Veš muňka</vt:lpstr>
      <vt:lpstr>Prezentace aplikace PowerPoint</vt:lpstr>
      <vt:lpstr>HIV/AIDS </vt:lpstr>
      <vt:lpstr>AIDS</vt:lpstr>
      <vt:lpstr>INKUBAČNÍ  DOBA</vt:lpstr>
      <vt:lpstr>I. FÁZE</vt:lpstr>
      <vt:lpstr>Fáze II.</vt:lpstr>
      <vt:lpstr>FÁZE III.</vt:lpstr>
      <vt:lpstr>FÁZE IV.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Základy politické vědy</dc:title>
  <dc:creator>zem0003</dc:creator>
  <cp:lastModifiedBy>Yvetta Vrublová</cp:lastModifiedBy>
  <cp:revision>22</cp:revision>
  <dcterms:created xsi:type="dcterms:W3CDTF">2020-07-28T16:37:17Z</dcterms:created>
  <dcterms:modified xsi:type="dcterms:W3CDTF">2021-02-14T19:58:21Z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0x01010023F4AECD54B67E47862AB14566E8592B</vt:lpwstr>
  </property>
</Properties>
</file>