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22"/>
  </p:notesMasterIdLst>
  <p:sldIdLst>
    <p:sldId id="262" r:id="rId6"/>
    <p:sldId id="263" r:id="rId7"/>
    <p:sldId id="257" r:id="rId8"/>
    <p:sldId id="469" r:id="rId9"/>
    <p:sldId id="470" r:id="rId10"/>
    <p:sldId id="471" r:id="rId11"/>
    <p:sldId id="472" r:id="rId12"/>
    <p:sldId id="467" r:id="rId13"/>
    <p:sldId id="315" r:id="rId14"/>
    <p:sldId id="468" r:id="rId15"/>
    <p:sldId id="316" r:id="rId16"/>
    <p:sldId id="317" r:id="rId17"/>
    <p:sldId id="318" r:id="rId18"/>
    <p:sldId id="319" r:id="rId19"/>
    <p:sldId id="292" r:id="rId20"/>
    <p:sldId id="279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8F528C80-25E6-46C8-AC53-FB4E402EE3CE}">
          <p14:sldIdLst>
            <p14:sldId id="262"/>
          </p14:sldIdLst>
        </p14:section>
        <p14:section name="Oddíl bez názvu" id="{6E8686C1-A39E-4428-A167-9C6E439DD9D9}">
          <p14:sldIdLst>
            <p14:sldId id="263"/>
            <p14:sldId id="257"/>
            <p14:sldId id="469"/>
            <p14:sldId id="470"/>
            <p14:sldId id="471"/>
            <p14:sldId id="472"/>
            <p14:sldId id="467"/>
            <p14:sldId id="315"/>
            <p14:sldId id="468"/>
            <p14:sldId id="316"/>
            <p14:sldId id="317"/>
            <p14:sldId id="318"/>
            <p14:sldId id="319"/>
            <p14:sldId id="292"/>
            <p14:sldId id="27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4" d="100"/>
          <a:sy n="54" d="100"/>
        </p:scale>
        <p:origin x="32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FF5F9E-EDBE-4538-8CDF-CAD163B072C7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52B493-4B41-4EA1-A8A6-E4D478DF67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490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829F50-7ED2-4F5C-9C89-97EC7199B6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645F893-0AA4-4A14-A4F1-A674BC514C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F76157-97D2-4A9D-B757-5DDF75784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C25CD4C-18DE-4E48-8CBB-6E6AB1857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1AFC9C0-9C94-4C4F-8827-1CEEAD71D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0019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37DF29-BEA5-49D9-8022-732212CE2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BB92669-2C0F-40E0-82B5-169F48284F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9EF16A6-179C-4CC0-B872-7CCE8F8B6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CB5C89A-86C4-47E7-86BB-475D1D219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8D9217-33AF-4181-B5FD-8A0349954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8207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9C7C2B7-4E53-4E8E-A5A0-18A4FB0BC1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FF98D16-6896-4ED6-A2FB-E007044270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2CDB75-80BD-4338-95DC-5FD65B3A6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D36148-84AF-4B28-9286-CF84FD4FE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E974D4-4C4A-4352-BF4E-E95A14C0E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79771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7" name="Rectangle 46"/>
          <p:cNvSpPr/>
          <p:nvPr/>
        </p:nvSpPr>
        <p:spPr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1154" y="2708476"/>
            <a:ext cx="4417807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1154" y="4421081"/>
            <a:ext cx="4413071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18325" y="1516829"/>
            <a:ext cx="28448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761A578-6C3F-4B89-8D62-215AD800C6A5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1360" y="5719967"/>
            <a:ext cx="3775456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8795" y="5719967"/>
            <a:ext cx="858221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3782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6330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4" y="2900830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4" y="4267201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19124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89888" y="2313432"/>
            <a:ext cx="4559808" cy="349300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313431"/>
            <a:ext cx="4559808" cy="349300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2050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5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50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5000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41131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35041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7" name="Rectangle 56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59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35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6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070099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0AD462-FCD7-4432-8908-474A1991C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9FA506-E846-4A05-82B8-276508A397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77032D-5C9E-4501-A466-8F4975A85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1285F5E-2943-4127-87E0-83E5C0294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2C98696-9500-4644-8382-27AB9FA17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76620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1" name="Rectangle 10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2" name="Rectangle 101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278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1" y="4133089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48045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0826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1030147"/>
            <a:ext cx="1979271" cy="4780344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5" y="1030147"/>
            <a:ext cx="7231605" cy="47803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958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DAA5FC-60DA-4D1B-8FB8-701029BB2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559A429-68A0-4EC8-A68E-5101A797E5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54D00F-C328-4C18-8AD1-3332B3F52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A196EAB-724F-4163-AE18-16F847123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0C3C74-E256-49C4-8403-38C29B433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5511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BFEBFF-97EA-4BA8-AA78-1A65231B0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8B9858-16EC-41C0-B99E-BAC1E0F68D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1546F93-757C-4A5F-BFA9-267269349C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3CEBF69-3F59-41F2-8C87-4669AB982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D1061C5-0C31-4462-A06D-E8F7F13AC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5E75A3E-A873-47D7-BF14-1D255A6FB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8720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86115F-A90C-47EA-9B46-C32B2F7CA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F8F37F5-0A3B-4CE5-8723-36DC48314F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29338CD-15E4-4525-A9E7-B65E7501C2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B4D3BE4-A9CB-46E7-BC74-0D9D52AE3F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7E0406C-C7CA-4090-9ED5-6E5B73F668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5FA607D-0388-44BB-9C08-163DB0966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6A93DB0-CF96-4466-ACD4-5588B8D43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11D7395-5A7D-4ED3-82E0-1F8FFC040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0418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D66A69-339A-4DDD-AE11-BF9FEECD1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359AE74-3D48-43D9-8806-EDDA8CD89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79F39B7-19AA-4849-85B5-9FE2CE6DF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8CE5189-DCFE-462C-B46C-731B1AC79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9272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D0D004A-8832-48AE-81AB-DBAAFC937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79B0C14-E5E8-4B22-9D17-ED278C009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5847D63-B091-4889-9EEA-7E2547F93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0715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27A680-B4BD-4182-A2A9-5ECEF3EE5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CE82C4-C993-4EE0-889A-A6B4A7FDF3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CBEDD0E-A6DB-4D53-9581-C34E624A71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0E15089-069E-4C8C-9E2D-732A70277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56F8CDF-1520-41DF-8396-9D63AFF4B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E6F2517-2447-4924-AF80-468D2F110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948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967F66-1E60-4CA5-A2F2-5643E7890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AAF4415-69E9-4F16-AAEC-3BCFA9A5E8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C484FA3-A08D-43CB-B6EF-4EEE9810AD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0B71CE8-AB32-4A3F-A92D-806ED2D63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6CD16E1-FF5E-44E5-8422-6E2ED8696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AEBC466-4215-46A3-8D6C-5C7594895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223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9958EC0-D306-4B95-83A3-2F9EA309B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3BD37A7-0101-4B25-AB29-AE3EB7BF3D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31329C-B1E3-481F-A8C1-41A6D4AB68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F5B8D-2B12-4C6F-8C22-D201E90FF82E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9E9A87-F44E-4650-AD79-40880D600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D83AA30-152E-4EF6-922B-4F7CFD395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007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06400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488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1" name="Rectangle 7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23" y="2323652"/>
            <a:ext cx="903642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49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761A578-6C3F-4B89-8D62-215AD800C6A5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161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492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2046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A4813E-51ED-4012-8D78-821F6D57A5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39505"/>
            <a:ext cx="9144000" cy="1366202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FF0000"/>
                </a:solidFill>
              </a:rPr>
              <a:t>MALÉ GYNEKOLOGICKÉ ZÁKROKY</a:t>
            </a:r>
            <a:br>
              <a:rPr lang="cs-CZ" sz="4000" b="1" dirty="0">
                <a:solidFill>
                  <a:srgbClr val="FF0000"/>
                </a:solidFill>
              </a:rPr>
            </a:br>
            <a:r>
              <a:rPr lang="cs-CZ" sz="4000" b="1" dirty="0">
                <a:solidFill>
                  <a:srgbClr val="FF0000"/>
                </a:solidFill>
              </a:rPr>
              <a:t>UROGYNEKOLOGIE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A11FA9A-F513-4EE6-B798-6DC506ADAA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90758"/>
            <a:ext cx="9144000" cy="1655762"/>
          </a:xfrm>
        </p:spPr>
        <p:txBody>
          <a:bodyPr/>
          <a:lstStyle/>
          <a:p>
            <a:r>
              <a:rPr lang="cs-CZ" dirty="0"/>
              <a:t>CZ.02.2.69/0.0/0.0/16_015/0002400</a:t>
            </a:r>
            <a:endParaRPr lang="cs-CZ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0"/>
              <a:t>ROZVOJ VZDĚLÁVÁNÍ NA SLEZSKÉ UNIVERZITĚ V OPAVĚ</a:t>
            </a:r>
          </a:p>
        </p:txBody>
      </p:sp>
      <p:pic>
        <p:nvPicPr>
          <p:cNvPr id="4" name="Obrázek 3" descr="Logolink_OP_VVV_hor_barva_cz">
            <a:extLst>
              <a:ext uri="{FF2B5EF4-FFF2-40B4-BE49-F238E27FC236}">
                <a16:creationId xmlns:a16="http://schemas.microsoft.com/office/drawing/2014/main" id="{D3ECA9CD-610B-49AA-97ED-30168794AFF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2400" y="294640"/>
            <a:ext cx="9702800" cy="23012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98984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07E13E-B925-4DA6-983D-041C23D1F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624673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b="1" dirty="0"/>
              <a:t>INKONTINENCE-RIZIKOVÉ FAKTORY</a:t>
            </a:r>
          </a:p>
        </p:txBody>
      </p:sp>
      <p:sp>
        <p:nvSpPr>
          <p:cNvPr id="69635" name="Zástupný symbol pro obsah 2">
            <a:extLst>
              <a:ext uri="{FF2B5EF4-FFF2-40B4-BE49-F238E27FC236}">
                <a16:creationId xmlns:a16="http://schemas.microsoft.com/office/drawing/2014/main" id="{84670307-6EDA-4876-BAC5-3FD49949BA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2316" y="2502569"/>
            <a:ext cx="9609599" cy="2999873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3200" b="1" dirty="0"/>
              <a:t> Genetická vloha</a:t>
            </a:r>
          </a:p>
          <a:p>
            <a:pPr eaLnBrk="1" hangingPunct="1"/>
            <a:r>
              <a:rPr lang="cs-CZ" altLang="cs-CZ" sz="3200" b="1" dirty="0"/>
              <a:t> Spontánní porod</a:t>
            </a:r>
          </a:p>
          <a:p>
            <a:pPr eaLnBrk="1" hangingPunct="1"/>
            <a:r>
              <a:rPr lang="cs-CZ" altLang="cs-CZ" sz="3200" b="1" dirty="0"/>
              <a:t> Obezita </a:t>
            </a:r>
          </a:p>
          <a:p>
            <a:pPr eaLnBrk="1" hangingPunct="1"/>
            <a:r>
              <a:rPr lang="cs-CZ" altLang="cs-CZ" sz="3200" b="1" dirty="0"/>
              <a:t> Hysterektomie</a:t>
            </a:r>
          </a:p>
          <a:p>
            <a:pPr eaLnBrk="1" hangingPunct="1"/>
            <a:r>
              <a:rPr lang="cs-CZ" altLang="cs-CZ" sz="3200" b="1" dirty="0"/>
              <a:t> Nedostatek estrogenů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010797-34DC-4A20-95C5-04ACB0160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656757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br>
              <a:rPr lang="cs-CZ" b="1" dirty="0"/>
            </a:br>
            <a:r>
              <a:rPr lang="cs-CZ" b="1" dirty="0"/>
              <a:t>ROZDĚLENÍ INKONTINENCE</a:t>
            </a:r>
          </a:p>
        </p:txBody>
      </p:sp>
      <p:sp>
        <p:nvSpPr>
          <p:cNvPr id="70659" name="Zástupný symbol pro obsah 2">
            <a:extLst>
              <a:ext uri="{FF2B5EF4-FFF2-40B4-BE49-F238E27FC236}">
                <a16:creationId xmlns:a16="http://schemas.microsoft.com/office/drawing/2014/main" id="{F8C98358-55C7-4F15-A000-85475E8743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937" y="1459832"/>
            <a:ext cx="10716126" cy="5069305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 typeface="Wingdings 2" panose="05020102010507070707" pitchFamily="18" charset="2"/>
              <a:buNone/>
            </a:pPr>
            <a:endParaRPr lang="cs-CZ" altLang="cs-CZ" dirty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3500" b="1" dirty="0">
                <a:solidFill>
                  <a:srgbClr val="FF0000"/>
                </a:solidFill>
              </a:rPr>
              <a:t>EXTRAURETRÁLNÍ INKONTINENCE</a:t>
            </a:r>
          </a:p>
          <a:p>
            <a:pPr eaLnBrk="1" hangingPunct="1"/>
            <a:r>
              <a:rPr lang="cs-CZ" altLang="cs-CZ" sz="3500" b="1" dirty="0"/>
              <a:t>odtok moči jinudy než </a:t>
            </a:r>
            <a:r>
              <a:rPr lang="cs-CZ" altLang="cs-CZ" sz="3500" b="1" dirty="0" err="1"/>
              <a:t>uretrou</a:t>
            </a:r>
            <a:r>
              <a:rPr lang="cs-CZ" altLang="cs-CZ" sz="3500" b="1" dirty="0"/>
              <a:t> (VVV, píštěle)</a:t>
            </a:r>
          </a:p>
          <a:p>
            <a:pPr eaLnBrk="1" hangingPunct="1"/>
            <a:endParaRPr lang="cs-CZ" altLang="cs-CZ" sz="3500" b="1" dirty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3500" b="1" dirty="0">
                <a:solidFill>
                  <a:srgbClr val="FF0000"/>
                </a:solidFill>
              </a:rPr>
              <a:t>STRESOVÁ INKONTINENCE</a:t>
            </a:r>
          </a:p>
          <a:p>
            <a:pPr eaLnBrk="1" hangingPunct="1"/>
            <a:r>
              <a:rPr lang="cs-CZ" altLang="cs-CZ" sz="3500" b="1" dirty="0" err="1"/>
              <a:t>intravesikálníí</a:t>
            </a:r>
            <a:r>
              <a:rPr lang="cs-CZ" altLang="cs-CZ" sz="3500" b="1" dirty="0"/>
              <a:t>,  intraabdominální tlak převýší </a:t>
            </a:r>
            <a:r>
              <a:rPr lang="cs-CZ" altLang="cs-CZ" sz="3500" b="1" dirty="0" err="1"/>
              <a:t>intrauretrální</a:t>
            </a:r>
            <a:r>
              <a:rPr lang="cs-CZ" altLang="cs-CZ" sz="3500" b="1" dirty="0"/>
              <a:t> bez stahu svalstva močového měchýře</a:t>
            </a:r>
          </a:p>
          <a:p>
            <a:pPr eaLnBrk="1" hangingPunct="1"/>
            <a:r>
              <a:rPr lang="cs-CZ" altLang="cs-CZ" sz="3500" b="1" dirty="0"/>
              <a:t>nedostatečnost uzavíracího mechanismu </a:t>
            </a:r>
            <a:r>
              <a:rPr lang="cs-CZ" altLang="cs-CZ" sz="3500" b="1" dirty="0" err="1"/>
              <a:t>m.m</a:t>
            </a:r>
            <a:r>
              <a:rPr lang="cs-CZ" altLang="cs-CZ" sz="3500" b="1" dirty="0"/>
              <a:t>. a trubice</a:t>
            </a:r>
          </a:p>
          <a:p>
            <a:pPr eaLnBrk="1" hangingPunct="1"/>
            <a:r>
              <a:rPr lang="cs-CZ" altLang="cs-CZ" sz="3500" b="1" dirty="0"/>
              <a:t>u pohybu, kašel, zvedání břemen, skákání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BE57FE-73A9-43C7-8036-CAC745F5B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1320" y="593558"/>
            <a:ext cx="9366325" cy="9144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br>
              <a:rPr lang="cs-CZ" b="1" dirty="0"/>
            </a:br>
            <a:r>
              <a:rPr lang="cs-CZ" b="1" dirty="0"/>
              <a:t>ROZDĚLENÍ INKONTINENCE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6C7136B-F0C7-4789-B2D5-8AB0EEF637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517" y="2170664"/>
            <a:ext cx="11085094" cy="3661965"/>
          </a:xfrm>
        </p:spPr>
        <p:txBody>
          <a:bodyPr>
            <a:noAutofit/>
          </a:bodyPr>
          <a:lstStyle/>
          <a:p>
            <a:pPr marL="290399" indent="-225059">
              <a:spcBef>
                <a:spcPts val="477"/>
              </a:spcBef>
              <a:buNone/>
              <a:defRPr/>
            </a:pPr>
            <a:r>
              <a:rPr lang="cs-CZ" sz="3200" b="1" dirty="0">
                <a:solidFill>
                  <a:srgbClr val="FF0000"/>
                </a:solidFill>
              </a:rPr>
              <a:t>URGENTNÍ INKONTINENCE</a:t>
            </a:r>
          </a:p>
          <a:p>
            <a:pPr marL="290399" indent="-225059">
              <a:spcBef>
                <a:spcPts val="477"/>
              </a:spcBef>
              <a:buFont typeface="Wingdings 2"/>
              <a:buChar char=""/>
              <a:defRPr/>
            </a:pPr>
            <a:r>
              <a:rPr lang="cs-CZ" sz="3200" b="1" dirty="0"/>
              <a:t>Náhlé a neovladatelné nucení z větším únikem</a:t>
            </a:r>
          </a:p>
          <a:p>
            <a:pPr marL="290399" indent="-225059">
              <a:spcBef>
                <a:spcPts val="477"/>
              </a:spcBef>
              <a:buNone/>
              <a:defRPr/>
            </a:pPr>
            <a:r>
              <a:rPr lang="cs-CZ" sz="3200" b="1" dirty="0">
                <a:solidFill>
                  <a:srgbClr val="FF0000"/>
                </a:solidFill>
              </a:rPr>
              <a:t>REFLEXNÍ INKONTINENCE</a:t>
            </a:r>
          </a:p>
          <a:p>
            <a:pPr marL="290399" indent="-225059">
              <a:spcBef>
                <a:spcPts val="477"/>
              </a:spcBef>
              <a:buFont typeface="Wingdings 2"/>
              <a:buChar char=""/>
              <a:defRPr/>
            </a:pPr>
            <a:r>
              <a:rPr lang="cs-CZ" sz="3200" b="1" dirty="0"/>
              <a:t>Následkem poranění či neurologického onemocnění</a:t>
            </a:r>
          </a:p>
          <a:p>
            <a:pPr marL="290399" indent="-225059">
              <a:spcBef>
                <a:spcPts val="477"/>
              </a:spcBef>
              <a:buNone/>
              <a:defRPr/>
            </a:pPr>
            <a:r>
              <a:rPr lang="cs-CZ" sz="3200" b="1" dirty="0">
                <a:solidFill>
                  <a:srgbClr val="FF0000"/>
                </a:solidFill>
              </a:rPr>
              <a:t>PARADOXNÍ INKONTINENCE</a:t>
            </a:r>
          </a:p>
          <a:p>
            <a:pPr marL="290399" indent="-225059">
              <a:spcBef>
                <a:spcPts val="477"/>
              </a:spcBef>
              <a:buFont typeface="Wingdings 2"/>
              <a:buChar char=""/>
              <a:defRPr/>
            </a:pPr>
            <a:r>
              <a:rPr lang="cs-CZ" sz="3200" b="1" dirty="0"/>
              <a:t>Z přetékání, slabost svaloviny m.m., neúplné vyprázdnění a zvětšující se zůstatek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B27DF4-CF8F-4BF6-B9AE-E32DB2B57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688841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b="1" dirty="0"/>
              <a:t>UROGYNEKOLOGIE-DIAGNOSTIKA</a:t>
            </a:r>
          </a:p>
        </p:txBody>
      </p:sp>
      <p:sp>
        <p:nvSpPr>
          <p:cNvPr id="72707" name="Zástupný symbol pro obsah 2">
            <a:extLst>
              <a:ext uri="{FF2B5EF4-FFF2-40B4-BE49-F238E27FC236}">
                <a16:creationId xmlns:a16="http://schemas.microsoft.com/office/drawing/2014/main" id="{3C0D05B7-20FD-4763-B0B2-213D928FF0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4189" y="1716506"/>
            <a:ext cx="9593557" cy="4116124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3200" b="1" dirty="0"/>
              <a:t>Anamnéza, dotazníky</a:t>
            </a:r>
          </a:p>
          <a:p>
            <a:pPr eaLnBrk="1" hangingPunct="1"/>
            <a:r>
              <a:rPr lang="cs-CZ" altLang="cs-CZ" sz="3200" b="1" dirty="0"/>
              <a:t>Klinické, laboratorní vyšetření</a:t>
            </a:r>
          </a:p>
          <a:p>
            <a:pPr eaLnBrk="1" hangingPunct="1"/>
            <a:r>
              <a:rPr lang="cs-CZ" altLang="cs-CZ" sz="3200" b="1" dirty="0"/>
              <a:t>RTG, UZ</a:t>
            </a:r>
          </a:p>
          <a:p>
            <a:pPr eaLnBrk="1" hangingPunct="1"/>
            <a:r>
              <a:rPr lang="cs-CZ" altLang="cs-CZ" sz="3200" b="1" dirty="0"/>
              <a:t>Endoskopie </a:t>
            </a:r>
            <a:r>
              <a:rPr lang="cs-CZ" altLang="cs-CZ" sz="3200" b="1" dirty="0" err="1"/>
              <a:t>uretry</a:t>
            </a:r>
            <a:r>
              <a:rPr lang="cs-CZ" altLang="cs-CZ" sz="3200" b="1" dirty="0"/>
              <a:t>, měchýře</a:t>
            </a:r>
          </a:p>
          <a:p>
            <a:pPr eaLnBrk="1" hangingPunct="1"/>
            <a:r>
              <a:rPr lang="cs-CZ" altLang="cs-CZ" sz="3200" b="1" dirty="0" err="1"/>
              <a:t>Urodynamické</a:t>
            </a:r>
            <a:r>
              <a:rPr lang="cs-CZ" altLang="cs-CZ" sz="3200" b="1" dirty="0"/>
              <a:t> vyšetření-objemy, tlaky, proud moči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EA6FE8-11CA-41B8-9304-4F8B8F964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688841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b="1" dirty="0"/>
              <a:t>UROGYNEKOLOGIE-LÉČBA</a:t>
            </a:r>
          </a:p>
        </p:txBody>
      </p:sp>
      <p:sp>
        <p:nvSpPr>
          <p:cNvPr id="73731" name="Zástupný symbol pro obsah 2">
            <a:extLst>
              <a:ext uri="{FF2B5EF4-FFF2-40B4-BE49-F238E27FC236}">
                <a16:creationId xmlns:a16="http://schemas.microsoft.com/office/drawing/2014/main" id="{DFF5A898-F5D4-43BD-8E06-3613253BE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1323" y="2323652"/>
            <a:ext cx="9790024" cy="3508977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200" b="1" dirty="0"/>
              <a:t>Cvičení, farmakoterapie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z="3200" b="1" dirty="0"/>
          </a:p>
          <a:p>
            <a:pPr eaLnBrk="1" hangingPunct="1"/>
            <a:r>
              <a:rPr lang="cs-CZ" altLang="cs-CZ" sz="3200" b="1" dirty="0"/>
              <a:t>Operace: závěsné operace, plastiky poševní, pásky, síťky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z="3200" b="1" dirty="0"/>
          </a:p>
          <a:p>
            <a:pPr eaLnBrk="1" hangingPunct="1"/>
            <a:r>
              <a:rPr lang="cs-CZ" altLang="cs-CZ" sz="3200" b="1" dirty="0"/>
              <a:t>Laser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CD1671F7-3969-431E-8050-FF9131629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4200" y="453871"/>
            <a:ext cx="9366325" cy="1143000"/>
          </a:xfrm>
        </p:spPr>
        <p:txBody>
          <a:bodyPr/>
          <a:lstStyle/>
          <a:p>
            <a:r>
              <a:rPr lang="cs-CZ" b="1" dirty="0"/>
              <a:t>UROGYNEKOLOGIE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1E0C671-5CE2-48F3-800E-997D9D1D3B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1423" y="1596872"/>
            <a:ext cx="9366324" cy="4235758"/>
          </a:xfrm>
        </p:spPr>
        <p:txBody>
          <a:bodyPr>
            <a:normAutofit fontScale="92500" lnSpcReduction="10000"/>
          </a:bodyPr>
          <a:lstStyle/>
          <a:p>
            <a:pPr marL="68580" indent="0">
              <a:buNone/>
              <a:defRPr/>
            </a:pPr>
            <a:r>
              <a:rPr lang="cs-CZ" altLang="cs-CZ" sz="3200" b="1" dirty="0"/>
              <a:t>symptomy</a:t>
            </a:r>
          </a:p>
          <a:p>
            <a:pPr>
              <a:defRPr/>
            </a:pPr>
            <a:endParaRPr lang="cs-CZ" altLang="cs-CZ" sz="3200" b="1" dirty="0"/>
          </a:p>
          <a:p>
            <a:pPr indent="-342900">
              <a:buFont typeface="Arial" panose="020B0604020202020204" pitchFamily="34" charset="0"/>
              <a:buChar char="•"/>
              <a:defRPr/>
            </a:pPr>
            <a:r>
              <a:rPr lang="cs-CZ" altLang="cs-CZ" sz="3200" b="1" dirty="0"/>
              <a:t>Dysurie (=strangurie) </a:t>
            </a:r>
          </a:p>
          <a:p>
            <a:pPr indent="-342900">
              <a:buFont typeface="Arial" panose="020B0604020202020204" pitchFamily="34" charset="0"/>
              <a:buChar char="•"/>
              <a:defRPr/>
            </a:pPr>
            <a:r>
              <a:rPr lang="cs-CZ" altLang="cs-CZ" sz="3200" b="1" dirty="0" err="1"/>
              <a:t>Polakisurie</a:t>
            </a:r>
            <a:r>
              <a:rPr lang="cs-CZ" altLang="cs-CZ" sz="3200" b="1" dirty="0"/>
              <a:t> (=„</a:t>
            </a:r>
            <a:r>
              <a:rPr lang="cs-CZ" altLang="cs-CZ" sz="3200" b="1" dirty="0" err="1"/>
              <a:t>frekventurie</a:t>
            </a:r>
            <a:r>
              <a:rPr lang="cs-CZ" altLang="cs-CZ" sz="3200" b="1" dirty="0"/>
              <a:t>“) </a:t>
            </a:r>
          </a:p>
          <a:p>
            <a:pPr indent="-342900">
              <a:buFont typeface="Arial" panose="020B0604020202020204" pitchFamily="34" charset="0"/>
              <a:buChar char="•"/>
              <a:defRPr/>
            </a:pPr>
            <a:r>
              <a:rPr lang="cs-CZ" altLang="cs-CZ" sz="3200" b="1" dirty="0" err="1"/>
              <a:t>Nycturie</a:t>
            </a:r>
            <a:endParaRPr lang="cs-CZ" altLang="cs-CZ" sz="3200" b="1" dirty="0"/>
          </a:p>
          <a:p>
            <a:pPr indent="-342900">
              <a:buFont typeface="Arial" panose="020B0604020202020204" pitchFamily="34" charset="0"/>
              <a:buChar char="•"/>
              <a:defRPr/>
            </a:pPr>
            <a:r>
              <a:rPr lang="cs-CZ" altLang="cs-CZ" sz="3200" b="1" dirty="0"/>
              <a:t>Urgence</a:t>
            </a:r>
          </a:p>
          <a:p>
            <a:pPr indent="-342900">
              <a:buFont typeface="Arial" panose="020B0604020202020204" pitchFamily="34" charset="0"/>
              <a:buChar char="•"/>
              <a:defRPr/>
            </a:pPr>
            <a:r>
              <a:rPr lang="cs-CZ" altLang="cs-CZ" sz="3200" b="1" dirty="0"/>
              <a:t>Retence</a:t>
            </a:r>
          </a:p>
          <a:p>
            <a:pPr indent="-342900">
              <a:buFont typeface="Arial" panose="020B0604020202020204" pitchFamily="34" charset="0"/>
              <a:buChar char="•"/>
              <a:defRPr/>
            </a:pPr>
            <a:r>
              <a:rPr lang="cs-CZ" altLang="cs-CZ" sz="3200" b="1" dirty="0"/>
              <a:t>Anurie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89955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pPr marL="68580" indent="0" algn="ctr">
              <a:buNone/>
            </a:pPr>
            <a:r>
              <a:rPr lang="cs-CZ" sz="3200" b="1" cap="all" dirty="0">
                <a:solidFill>
                  <a:schemeClr val="accent1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1974970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2">
                    <a:lumMod val="50000"/>
                  </a:schemeClr>
                </a:solidFill>
              </a:rPr>
              <a:t>MALÉ GYNEKOLOGICKÉ ZÁKROKY</a:t>
            </a:r>
            <a:br>
              <a:rPr lang="cs-CZ" b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cs-CZ" b="1" dirty="0">
                <a:solidFill>
                  <a:schemeClr val="bg2">
                    <a:lumMod val="50000"/>
                  </a:schemeClr>
                </a:solidFill>
              </a:rPr>
              <a:t>UROGYNEKOLOGIE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/>
              <a:t>Doc. PhDr. Yvetta Vrublová, Ph.D.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0317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37937" y="286603"/>
            <a:ext cx="10764252" cy="1542197"/>
          </a:xfrm>
        </p:spPr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MALÉ GYNEKOLOGICKÉ  OPERACE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850232" y="1928380"/>
            <a:ext cx="11341768" cy="43550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altLang="cs-CZ" sz="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Arial" panose="020B0604020202020204" pitchFamily="34" charset="0"/>
              </a:rPr>
              <a:t>dilatace hrdla děložního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Arial" panose="020B0604020202020204" pitchFamily="34" charset="0"/>
              </a:rPr>
              <a:t>probatorní kyretáž hrdla a dutiny děložní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Arial" panose="020B0604020202020204" pitchFamily="34" charset="0"/>
              </a:rPr>
              <a:t>punkce </a:t>
            </a:r>
            <a:r>
              <a:rPr kumimoji="0" lang="cs-CZ" altLang="cs-CZ" sz="32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Arial" panose="020B0604020202020204" pitchFamily="34" charset="0"/>
              </a:rPr>
              <a:t>Douglasova</a:t>
            </a:r>
            <a:r>
              <a:rPr kumimoji="0" lang="cs-CZ" altLang="cs-CZ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Arial" panose="020B0604020202020204" pitchFamily="34" charset="0"/>
              </a:rPr>
              <a:t> prostoru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Arial" panose="020B0604020202020204" pitchFamily="34" charset="0"/>
              </a:rPr>
              <a:t>ablace polypu hrdla děložního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br>
              <a:rPr kumimoji="0" lang="cs-CZ" altLang="cs-CZ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Arial" panose="020B0604020202020204" pitchFamily="34" charset="0"/>
              </a:rPr>
            </a:br>
            <a:br>
              <a:rPr kumimoji="0" lang="cs-CZ" altLang="cs-CZ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</a:b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3756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3EA9B4-CBF7-4DA3-AADA-BC212B2E3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609B022-DDBF-420F-ACD3-2CA3E6382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1323" y="2170664"/>
            <a:ext cx="9036423" cy="4326389"/>
          </a:xfrm>
        </p:spPr>
        <p:txBody>
          <a:bodyPr>
            <a:normAutofit/>
          </a:bodyPr>
          <a:lstStyle/>
          <a:p>
            <a:pPr marL="0" lvl="0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3200" b="1" dirty="0">
                <a:solidFill>
                  <a:srgbClr val="000000"/>
                </a:solidFill>
                <a:cs typeface="Arial" panose="020B0604020202020204" pitchFamily="34" charset="0"/>
              </a:rPr>
              <a:t>excize z čípku, punkce cysty</a:t>
            </a:r>
          </a:p>
          <a:p>
            <a:pPr marL="0" lvl="0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3200" b="1" dirty="0">
                <a:solidFill>
                  <a:srgbClr val="000000"/>
                </a:solidFill>
                <a:cs typeface="Arial" panose="020B0604020202020204" pitchFamily="34" charset="0"/>
              </a:rPr>
              <a:t>incize abscesu </a:t>
            </a:r>
            <a:r>
              <a:rPr lang="cs-CZ" altLang="cs-CZ" sz="3200" b="1" dirty="0" err="1">
                <a:solidFill>
                  <a:srgbClr val="000000"/>
                </a:solidFill>
                <a:cs typeface="Arial" panose="020B0604020202020204" pitchFamily="34" charset="0"/>
              </a:rPr>
              <a:t>Bartoliniho</a:t>
            </a:r>
            <a:r>
              <a:rPr lang="cs-CZ" altLang="cs-CZ" sz="3200" b="1" dirty="0">
                <a:solidFill>
                  <a:srgbClr val="000000"/>
                </a:solidFill>
                <a:cs typeface="Arial" panose="020B0604020202020204" pitchFamily="34" charset="0"/>
              </a:rPr>
              <a:t> žlázy</a:t>
            </a:r>
          </a:p>
          <a:p>
            <a:pPr marL="0" lvl="0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3200" b="1" dirty="0" err="1">
                <a:solidFill>
                  <a:srgbClr val="000000"/>
                </a:solidFill>
                <a:cs typeface="Arial" panose="020B0604020202020204" pitchFamily="34" charset="0"/>
              </a:rPr>
              <a:t>Miniinterupce</a:t>
            </a:r>
            <a:r>
              <a:rPr lang="cs-CZ" altLang="cs-CZ" sz="3200" b="1" dirty="0">
                <a:solidFill>
                  <a:srgbClr val="000000"/>
                </a:solidFill>
                <a:cs typeface="Arial" panose="020B0604020202020204" pitchFamily="34" charset="0"/>
              </a:rPr>
              <a:t>, </a:t>
            </a:r>
            <a:r>
              <a:rPr lang="cs-CZ" altLang="cs-CZ" sz="3200" b="1" dirty="0" err="1">
                <a:solidFill>
                  <a:srgbClr val="000000"/>
                </a:solidFill>
                <a:cs typeface="Arial" panose="020B0604020202020204" pitchFamily="34" charset="0"/>
              </a:rPr>
              <a:t>interuptio</a:t>
            </a:r>
            <a:r>
              <a:rPr lang="cs-CZ" altLang="cs-CZ" sz="3200" b="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cs-CZ" altLang="cs-CZ" sz="3200" b="1" dirty="0" err="1">
                <a:solidFill>
                  <a:srgbClr val="000000"/>
                </a:solidFill>
                <a:cs typeface="Arial" panose="020B0604020202020204" pitchFamily="34" charset="0"/>
              </a:rPr>
              <a:t>legalis</a:t>
            </a:r>
            <a:endParaRPr lang="cs-CZ" altLang="cs-CZ" sz="3200" b="1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sz="3200" b="1" dirty="0" err="1">
                <a:solidFill>
                  <a:srgbClr val="000000"/>
                </a:solidFill>
                <a:cs typeface="Arial" panose="020B0604020202020204" pitchFamily="34" charset="0"/>
              </a:rPr>
              <a:t>konizace</a:t>
            </a:r>
            <a:r>
              <a:rPr lang="cs-CZ" sz="3200" b="1" dirty="0">
                <a:solidFill>
                  <a:srgbClr val="000000"/>
                </a:solidFill>
                <a:cs typeface="Arial" panose="020B0604020202020204" pitchFamily="34" charset="0"/>
              </a:rPr>
              <a:t> děložního čípku</a:t>
            </a:r>
          </a:p>
          <a:p>
            <a:pPr marL="0" lvl="0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sz="3200" b="1" dirty="0" err="1">
                <a:solidFill>
                  <a:srgbClr val="000000"/>
                </a:solidFill>
                <a:cs typeface="Arial" panose="020B0604020202020204" pitchFamily="34" charset="0"/>
              </a:rPr>
              <a:t>hysteroskopie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612186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4CD93F-568F-4169-B10D-CCAEAE177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656757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PŘEDOPERAČNÍ VYŠETŘENÍ + PŘÍPRAVA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D915135-A84A-4E71-8FBB-822E15057B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0233" y="1876925"/>
            <a:ext cx="9577514" cy="4363453"/>
          </a:xfrm>
        </p:spPr>
        <p:txBody>
          <a:bodyPr>
            <a:noAutofit/>
          </a:bodyPr>
          <a:lstStyle/>
          <a:p>
            <a:r>
              <a:rPr lang="cs-CZ" sz="3200" b="1" dirty="0"/>
              <a:t>Interní předoperační vyšetření</a:t>
            </a:r>
          </a:p>
          <a:p>
            <a:r>
              <a:rPr lang="cs-CZ" sz="3200" b="1" dirty="0"/>
              <a:t>Gynekologický UZ</a:t>
            </a:r>
          </a:p>
          <a:p>
            <a:r>
              <a:rPr lang="cs-CZ" sz="3200" b="1" dirty="0"/>
              <a:t>Lačnění podle času výkonu</a:t>
            </a:r>
          </a:p>
          <a:p>
            <a:r>
              <a:rPr lang="cs-CZ" sz="3200" b="1" dirty="0"/>
              <a:t>Monitorace fyziologických funkcí</a:t>
            </a:r>
          </a:p>
          <a:p>
            <a:r>
              <a:rPr lang="cs-CZ" sz="3200" b="1" dirty="0"/>
              <a:t>Bandáž DK</a:t>
            </a:r>
          </a:p>
          <a:p>
            <a:r>
              <a:rPr lang="cs-CZ" sz="3200" b="1" dirty="0"/>
              <a:t>Podpis informovaného souhlasu</a:t>
            </a:r>
          </a:p>
          <a:p>
            <a:r>
              <a:rPr lang="cs-CZ" sz="3200" b="1" dirty="0"/>
              <a:t>Prázdný močový měchýř</a:t>
            </a:r>
          </a:p>
        </p:txBody>
      </p:sp>
    </p:spTree>
    <p:extLst>
      <p:ext uri="{BB962C8B-B14F-4D97-AF65-F5344CB8AC3E}">
        <p14:creationId xmlns:p14="http://schemas.microsoft.com/office/powerpoint/2010/main" val="3101499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AE4A47-5AE5-4A3E-8C07-1D399C658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640715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VÝKON + PÉČE PO VÝKONU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CD6C077-9800-4C07-870B-80D18BC2FF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937" y="1828800"/>
            <a:ext cx="10347158" cy="4684295"/>
          </a:xfrm>
        </p:spPr>
        <p:txBody>
          <a:bodyPr>
            <a:normAutofit fontScale="92500" lnSpcReduction="20000"/>
          </a:bodyPr>
          <a:lstStyle/>
          <a:p>
            <a:r>
              <a:rPr lang="cs-CZ" sz="3200" b="1" dirty="0"/>
              <a:t>bez </a:t>
            </a:r>
            <a:r>
              <a:rPr lang="cs-CZ" sz="3200" b="1" dirty="0" err="1"/>
              <a:t>analgézie</a:t>
            </a:r>
            <a:r>
              <a:rPr lang="cs-CZ" sz="3200" b="1" dirty="0"/>
              <a:t> + analgetika, </a:t>
            </a:r>
            <a:r>
              <a:rPr lang="cs-CZ" sz="3200" b="1" dirty="0" err="1"/>
              <a:t>analgosedace</a:t>
            </a:r>
            <a:r>
              <a:rPr lang="cs-CZ" sz="3200" b="1" dirty="0"/>
              <a:t> - anxiolytikum</a:t>
            </a:r>
          </a:p>
          <a:p>
            <a:r>
              <a:rPr lang="cs-CZ" sz="3200" b="1" dirty="0"/>
              <a:t>s </a:t>
            </a:r>
            <a:r>
              <a:rPr lang="cs-CZ" sz="3200" b="1" dirty="0" err="1"/>
              <a:t>analgézií</a:t>
            </a:r>
            <a:r>
              <a:rPr lang="cs-CZ" sz="3200" b="1" dirty="0"/>
              <a:t> – </a:t>
            </a:r>
            <a:r>
              <a:rPr lang="cs-CZ" sz="3200" b="1" dirty="0" err="1"/>
              <a:t>Eutonox</a:t>
            </a:r>
            <a:endParaRPr lang="cs-CZ" sz="3200" b="1" dirty="0"/>
          </a:p>
          <a:p>
            <a:r>
              <a:rPr lang="cs-CZ" sz="3200" b="1" dirty="0"/>
              <a:t>svodná anestézie – epidurální, </a:t>
            </a:r>
            <a:r>
              <a:rPr lang="cs-CZ" sz="3200" b="1" dirty="0" err="1"/>
              <a:t>subarachnoideální</a:t>
            </a:r>
            <a:endParaRPr lang="cs-CZ" sz="3200" b="1" dirty="0"/>
          </a:p>
          <a:p>
            <a:r>
              <a:rPr lang="cs-CZ" sz="3200" b="1" dirty="0"/>
              <a:t>celková anestézie – totální </a:t>
            </a:r>
            <a:r>
              <a:rPr lang="cs-CZ" sz="3200" b="1" dirty="0" err="1"/>
              <a:t>iv</a:t>
            </a:r>
            <a:r>
              <a:rPr lang="cs-CZ" sz="3200" b="1" dirty="0"/>
              <a:t>. anestézie</a:t>
            </a:r>
          </a:p>
          <a:p>
            <a:r>
              <a:rPr lang="cs-CZ" sz="3200" b="1" dirty="0"/>
              <a:t>monitorování fyziologických funkcí</a:t>
            </a:r>
          </a:p>
          <a:p>
            <a:r>
              <a:rPr lang="cs-CZ" sz="3200" b="1" dirty="0" err="1"/>
              <a:t>vertikalizace</a:t>
            </a:r>
            <a:endParaRPr lang="cs-CZ" sz="3200" b="1" dirty="0"/>
          </a:p>
          <a:p>
            <a:r>
              <a:rPr lang="cs-CZ" sz="3200" b="1" dirty="0"/>
              <a:t>vyprázdnění močového měchýře</a:t>
            </a:r>
          </a:p>
          <a:p>
            <a:r>
              <a:rPr lang="cs-CZ" sz="3200" b="1" dirty="0" err="1"/>
              <a:t>dimise</a:t>
            </a:r>
            <a:r>
              <a:rPr lang="cs-CZ" sz="3200" b="1" dirty="0"/>
              <a:t> – dle stavu 4 – 6 hodin </a:t>
            </a:r>
          </a:p>
          <a:p>
            <a:r>
              <a:rPr lang="cs-CZ" sz="3200" b="1" dirty="0"/>
              <a:t>edukace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4677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7FC888-CFFA-4D8F-BF40-91B511422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EDUKACE PO  VÝKONU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3974702-D7FE-49A9-8E5E-E424CD91F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1323" y="2323652"/>
            <a:ext cx="10062740" cy="3508977"/>
          </a:xfrm>
        </p:spPr>
        <p:txBody>
          <a:bodyPr>
            <a:normAutofit/>
          </a:bodyPr>
          <a:lstStyle/>
          <a:p>
            <a:r>
              <a:rPr lang="cs-CZ" sz="3200" b="1" dirty="0"/>
              <a:t>vyvarovat se zvedání těžkých břemen</a:t>
            </a:r>
          </a:p>
          <a:p>
            <a:r>
              <a:rPr lang="cs-CZ" sz="3200" b="1" dirty="0"/>
              <a:t>vynechat sportovní aktivitu</a:t>
            </a:r>
          </a:p>
          <a:p>
            <a:r>
              <a:rPr lang="cs-CZ" sz="3200" b="1" dirty="0"/>
              <a:t>sexuální abstinence</a:t>
            </a:r>
          </a:p>
          <a:p>
            <a:r>
              <a:rPr lang="cs-CZ" sz="3200" b="1" dirty="0"/>
              <a:t>hygiena – zákaz koupání – pouze sprchování</a:t>
            </a:r>
          </a:p>
          <a:p>
            <a:r>
              <a:rPr lang="cs-CZ" sz="3200" b="1" dirty="0"/>
              <a:t>kontrola u gynekologa</a:t>
            </a:r>
          </a:p>
        </p:txBody>
      </p:sp>
    </p:spTree>
    <p:extLst>
      <p:ext uri="{BB962C8B-B14F-4D97-AF65-F5344CB8AC3E}">
        <p14:creationId xmlns:p14="http://schemas.microsoft.com/office/powerpoint/2010/main" val="696666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08406E-1738-4743-BE16-C53827A6C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271747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b="1" dirty="0"/>
              <a:t>UROGYNEKOLOGIE</a:t>
            </a:r>
          </a:p>
        </p:txBody>
      </p:sp>
      <p:sp>
        <p:nvSpPr>
          <p:cNvPr id="67587" name="Zástupný symbol pro obsah 2">
            <a:extLst>
              <a:ext uri="{FF2B5EF4-FFF2-40B4-BE49-F238E27FC236}">
                <a16:creationId xmlns:a16="http://schemas.microsoft.com/office/drawing/2014/main" id="{3C99E7E5-4A0E-4BCB-8471-D97E6215F6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2526" y="1299411"/>
            <a:ext cx="10363199" cy="5037221"/>
          </a:xfrm>
        </p:spPr>
        <p:txBody>
          <a:bodyPr>
            <a:normAutofit fontScale="77500" lnSpcReduction="20000"/>
          </a:bodyPr>
          <a:lstStyle/>
          <a:p>
            <a:pPr eaLnBrk="1" hangingPunct="1"/>
            <a:r>
              <a:rPr lang="cs-CZ" altLang="cs-CZ" sz="4100" b="1" dirty="0"/>
              <a:t>Inkontinence-nechtěné odtékání moči způsobující hygienický nebo sociální problém</a:t>
            </a:r>
          </a:p>
          <a:p>
            <a:pPr eaLnBrk="1" hangingPunct="1"/>
            <a:endParaRPr lang="cs-CZ" altLang="cs-CZ" sz="4100" b="1" dirty="0"/>
          </a:p>
          <a:p>
            <a:pPr eaLnBrk="1" hangingPunct="1"/>
            <a:r>
              <a:rPr lang="cs-CZ" altLang="cs-CZ" sz="4100" b="1" dirty="0" err="1"/>
              <a:t>Intravesikální</a:t>
            </a:r>
            <a:r>
              <a:rPr lang="cs-CZ" altLang="cs-CZ" sz="4100" b="1" dirty="0"/>
              <a:t> tlak převýší </a:t>
            </a:r>
            <a:r>
              <a:rPr lang="cs-CZ" altLang="cs-CZ" sz="4100" b="1" dirty="0" err="1"/>
              <a:t>intrauretrální</a:t>
            </a:r>
            <a:r>
              <a:rPr lang="cs-CZ" altLang="cs-CZ" sz="4100" b="1" dirty="0"/>
              <a:t>-odtok moči</a:t>
            </a:r>
          </a:p>
          <a:p>
            <a:pPr eaLnBrk="1" hangingPunct="1"/>
            <a:endParaRPr lang="cs-CZ" altLang="cs-CZ" sz="4100" b="1" dirty="0"/>
          </a:p>
          <a:p>
            <a:pPr eaLnBrk="1" hangingPunct="1"/>
            <a:r>
              <a:rPr lang="cs-CZ" altLang="cs-CZ" sz="4100" b="1" dirty="0"/>
              <a:t>Spojitost se sestupem rodidel</a:t>
            </a:r>
          </a:p>
          <a:p>
            <a:pPr eaLnBrk="1" hangingPunct="1"/>
            <a:endParaRPr lang="cs-CZ" altLang="cs-CZ" sz="4100" b="1" dirty="0"/>
          </a:p>
          <a:p>
            <a:pPr eaLnBrk="1" hangingPunct="1"/>
            <a:r>
              <a:rPr lang="cs-CZ" altLang="cs-CZ" sz="4100" b="1" dirty="0"/>
              <a:t>Ztráta pružnosti </a:t>
            </a:r>
            <a:r>
              <a:rPr lang="cs-CZ" altLang="cs-CZ" sz="4100" b="1" dirty="0" err="1"/>
              <a:t>m.m</a:t>
            </a:r>
            <a:r>
              <a:rPr lang="cs-CZ" altLang="cs-CZ" sz="4100" b="1" dirty="0"/>
              <a:t>., převod změn </a:t>
            </a:r>
            <a:r>
              <a:rPr lang="cs-CZ" altLang="cs-CZ" sz="4100" b="1" dirty="0" err="1"/>
              <a:t>intraadbominálního</a:t>
            </a:r>
            <a:r>
              <a:rPr lang="cs-CZ" altLang="cs-CZ" sz="4100" b="1" dirty="0"/>
              <a:t> tlaku na horní třetinu </a:t>
            </a:r>
            <a:r>
              <a:rPr lang="cs-CZ" altLang="cs-CZ" sz="4100" b="1" dirty="0" err="1"/>
              <a:t>uretry</a:t>
            </a:r>
            <a:r>
              <a:rPr lang="cs-CZ" altLang="cs-CZ" sz="4100" b="1" dirty="0"/>
              <a:t>, porušené pánevní dno 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39C5A8-3F2D-4AFE-8392-686781CDF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1320" y="481264"/>
            <a:ext cx="9366325" cy="898358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br>
              <a:rPr lang="cs-CZ" b="1" dirty="0"/>
            </a:br>
            <a:r>
              <a:rPr lang="cs-CZ" b="1" dirty="0"/>
              <a:t>PŘÍČINY INKONTINENCE</a:t>
            </a:r>
          </a:p>
        </p:txBody>
      </p:sp>
      <p:sp>
        <p:nvSpPr>
          <p:cNvPr id="68611" name="Zástupný symbol pro obsah 2">
            <a:extLst>
              <a:ext uri="{FF2B5EF4-FFF2-40B4-BE49-F238E27FC236}">
                <a16:creationId xmlns:a16="http://schemas.microsoft.com/office/drawing/2014/main" id="{E3E71A30-2110-4352-8430-58C62B72DA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1423" y="1379622"/>
            <a:ext cx="10071798" cy="4453008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3200" b="1" dirty="0" err="1"/>
              <a:t>Intravesikální</a:t>
            </a:r>
            <a:r>
              <a:rPr lang="cs-CZ" altLang="cs-CZ" sz="3200" b="1" dirty="0"/>
              <a:t> obstrukce, tumor </a:t>
            </a:r>
            <a:r>
              <a:rPr lang="cs-CZ" altLang="cs-CZ" sz="3200" b="1" dirty="0" err="1"/>
              <a:t>m.m</a:t>
            </a:r>
            <a:r>
              <a:rPr lang="cs-CZ" altLang="cs-CZ" sz="3200" b="1" dirty="0"/>
              <a:t>., </a:t>
            </a:r>
            <a:r>
              <a:rPr lang="cs-CZ" altLang="cs-CZ" sz="3200" b="1" dirty="0" err="1"/>
              <a:t>cystolitiáza</a:t>
            </a:r>
            <a:r>
              <a:rPr lang="cs-CZ" altLang="cs-CZ" sz="3200" b="1" dirty="0"/>
              <a:t>, píštěl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z="3200" b="1" dirty="0"/>
          </a:p>
          <a:p>
            <a:pPr eaLnBrk="1" hangingPunct="1"/>
            <a:r>
              <a:rPr lang="cs-CZ" altLang="cs-CZ" sz="3200" b="1" dirty="0"/>
              <a:t>Trauma-úraz, operace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z="3200" b="1" dirty="0"/>
          </a:p>
          <a:p>
            <a:pPr eaLnBrk="1" hangingPunct="1"/>
            <a:r>
              <a:rPr lang="cs-CZ" altLang="cs-CZ" sz="3200" b="1" dirty="0"/>
              <a:t>Nádory, infekce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z="3200" b="1" dirty="0"/>
          </a:p>
          <a:p>
            <a:pPr eaLnBrk="1" hangingPunct="1"/>
            <a:r>
              <a:rPr lang="cs-CZ" altLang="cs-CZ" sz="3200" b="1" dirty="0"/>
              <a:t>Vliv léků-diuretika, </a:t>
            </a:r>
            <a:r>
              <a:rPr lang="cs-CZ" altLang="cs-CZ" sz="3200" b="1" dirty="0" err="1"/>
              <a:t>spazmolytika</a:t>
            </a:r>
            <a:r>
              <a:rPr lang="cs-CZ" altLang="cs-CZ" sz="3200" b="1" dirty="0"/>
              <a:t>, imobilizace pacienta-přechodné</a:t>
            </a:r>
          </a:p>
        </p:txBody>
      </p:sp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3F4AECD54B67E47862AB14566E8592B" ma:contentTypeVersion="12" ma:contentTypeDescription="Vytvoří nový dokument" ma:contentTypeScope="" ma:versionID="dc05a02441763500345bc54f25ccac5e">
  <xsd:schema xmlns:xsd="http://www.w3.org/2001/XMLSchema" xmlns:xs="http://www.w3.org/2001/XMLSchema" xmlns:p="http://schemas.microsoft.com/office/2006/metadata/properties" xmlns:ns2="cbefea44-e136-4179-aaed-838712420fe3" xmlns:ns3="a5cc325b-3808-46fd-ba12-9be4b2bbba49" targetNamespace="http://schemas.microsoft.com/office/2006/metadata/properties" ma:root="true" ma:fieldsID="292d38a1adf511b0d7f3e2ead60c4386" ns2:_="" ns3:_="">
    <xsd:import namespace="cbefea44-e136-4179-aaed-838712420fe3"/>
    <xsd:import namespace="a5cc325b-3808-46fd-ba12-9be4b2bbba4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fea44-e136-4179-aaed-838712420f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cc325b-3808-46fd-ba12-9be4b2bbba49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3D8EA54-FCDE-4C53-BC95-F76FE7115B9B}">
  <ds:schemaRefs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purl.org/dc/terms/"/>
    <ds:schemaRef ds:uri="http://purl.org/dc/dcmitype/"/>
    <ds:schemaRef ds:uri="http://schemas.microsoft.com/office/2006/metadata/properties"/>
    <ds:schemaRef ds:uri="a5cc325b-3808-46fd-ba12-9be4b2bbba49"/>
    <ds:schemaRef ds:uri="http://purl.org/dc/elements/1.1/"/>
    <ds:schemaRef ds:uri="http://schemas.openxmlformats.org/package/2006/metadata/core-properties"/>
    <ds:schemaRef ds:uri="cbefea44-e136-4179-aaed-838712420fe3"/>
  </ds:schemaRefs>
</ds:datastoreItem>
</file>

<file path=customXml/itemProps2.xml><?xml version="1.0" encoding="utf-8"?>
<ds:datastoreItem xmlns:ds="http://schemas.openxmlformats.org/officeDocument/2006/customXml" ds:itemID="{4B3CD782-AD2C-464D-A595-062811EF00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efea44-e136-4179-aaed-838712420fe3"/>
    <ds:schemaRef ds:uri="a5cc325b-3808-46fd-ba12-9be4b2bbba4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F70A0AB-9693-4175-B1F9-F3BB842973A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437</TotalTime>
  <Words>378</Words>
  <Application>Microsoft Office PowerPoint</Application>
  <PresentationFormat>Širokoúhlá obrazovka</PresentationFormat>
  <Paragraphs>103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16</vt:i4>
      </vt:variant>
    </vt:vector>
  </HeadingPairs>
  <TitlesOfParts>
    <vt:vector size="25" baseType="lpstr">
      <vt:lpstr>Arial</vt:lpstr>
      <vt:lpstr>Calibri</vt:lpstr>
      <vt:lpstr>Calibri Light</vt:lpstr>
      <vt:lpstr>Century Gothic</vt:lpstr>
      <vt:lpstr>Tahoma</vt:lpstr>
      <vt:lpstr>Times New Roman</vt:lpstr>
      <vt:lpstr>Wingdings 2</vt:lpstr>
      <vt:lpstr>Motiv Office</vt:lpstr>
      <vt:lpstr>Austin</vt:lpstr>
      <vt:lpstr>MALÉ GYNEKOLOGICKÉ ZÁKROKY UROGYNEKOLOGIE</vt:lpstr>
      <vt:lpstr>MALÉ GYNEKOLOGICKÉ ZÁKROKY UROGYNEKOLOGIE</vt:lpstr>
      <vt:lpstr>MALÉ GYNEKOLOGICKÉ  OPERACE</vt:lpstr>
      <vt:lpstr>Prezentace aplikace PowerPoint</vt:lpstr>
      <vt:lpstr>PŘEDOPERAČNÍ VYŠETŘENÍ + PŘÍPRAVA</vt:lpstr>
      <vt:lpstr>VÝKON + PÉČE PO VÝKONU</vt:lpstr>
      <vt:lpstr>EDUKACE PO  VÝKONU</vt:lpstr>
      <vt:lpstr>UROGYNEKOLOGIE</vt:lpstr>
      <vt:lpstr> PŘÍČINY INKONTINENCE</vt:lpstr>
      <vt:lpstr>INKONTINENCE-RIZIKOVÉ FAKTORY</vt:lpstr>
      <vt:lpstr> ROZDĚLENÍ INKONTINENCE</vt:lpstr>
      <vt:lpstr> ROZDĚLENÍ INKONTINENCE</vt:lpstr>
      <vt:lpstr>UROGYNEKOLOGIE-DIAGNOSTIKA</vt:lpstr>
      <vt:lpstr>UROGYNEKOLOGIE-LÉČBA</vt:lpstr>
      <vt:lpstr>UROGYNEKOLOGIE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politické vědy</dc:title>
  <dc:creator>zem0003</dc:creator>
  <cp:lastModifiedBy>Yvetta Vrublová</cp:lastModifiedBy>
  <cp:revision>23</cp:revision>
  <dcterms:created xsi:type="dcterms:W3CDTF">2020-07-28T16:37:17Z</dcterms:created>
  <dcterms:modified xsi:type="dcterms:W3CDTF">2021-02-14T19:58:56Z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0x01010023F4AECD54B67E47862AB14566E8592B</vt:lpwstr>
  </property>
</Properties>
</file>