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6"/>
  </p:notesMasterIdLst>
  <p:sldIdLst>
    <p:sldId id="262" r:id="rId6"/>
    <p:sldId id="263" r:id="rId7"/>
    <p:sldId id="258" r:id="rId8"/>
    <p:sldId id="285" r:id="rId9"/>
    <p:sldId id="259" r:id="rId10"/>
    <p:sldId id="268" r:id="rId11"/>
    <p:sldId id="286" r:id="rId12"/>
    <p:sldId id="287" r:id="rId13"/>
    <p:sldId id="288" r:id="rId14"/>
    <p:sldId id="289" r:id="rId15"/>
    <p:sldId id="290" r:id="rId16"/>
    <p:sldId id="291" r:id="rId17"/>
    <p:sldId id="271" r:id="rId18"/>
    <p:sldId id="281" r:id="rId19"/>
    <p:sldId id="265" r:id="rId20"/>
    <p:sldId id="266" r:id="rId21"/>
    <p:sldId id="282" r:id="rId22"/>
    <p:sldId id="283" r:id="rId23"/>
    <p:sldId id="284" r:id="rId24"/>
    <p:sldId id="279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F528C80-25E6-46C8-AC53-FB4E402EE3CE}">
          <p14:sldIdLst>
            <p14:sldId id="262"/>
          </p14:sldIdLst>
        </p14:section>
        <p14:section name="Oddíl bez názvu" id="{6E8686C1-A39E-4428-A167-9C6E439DD9D9}">
          <p14:sldIdLst>
            <p14:sldId id="263"/>
            <p14:sldId id="258"/>
            <p14:sldId id="285"/>
            <p14:sldId id="259"/>
            <p14:sldId id="268"/>
            <p14:sldId id="286"/>
            <p14:sldId id="287"/>
            <p14:sldId id="288"/>
            <p14:sldId id="289"/>
            <p14:sldId id="290"/>
            <p14:sldId id="291"/>
            <p14:sldId id="271"/>
            <p14:sldId id="281"/>
            <p14:sldId id="265"/>
            <p14:sldId id="266"/>
            <p14:sldId id="282"/>
            <p14:sldId id="283"/>
            <p14:sldId id="284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84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F5F9E-EDBE-4538-8CDF-CAD163B072C7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2B493-4B41-4EA1-A8A6-E4D478DF67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90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29F50-7ED2-4F5C-9C89-97EC7199B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45F893-0AA4-4A14-A4F1-A674BC514C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F76157-97D2-4A9D-B757-5DDF7578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25CD4C-18DE-4E48-8CBB-6E6AB1857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AFC9C0-9C94-4C4F-8827-1CEEAD71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01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7DF29-BEA5-49D9-8022-732212CE2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B92669-2C0F-40E0-82B5-169F48284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EF16A6-179C-4CC0-B872-7CCE8F8B6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B5C89A-86C4-47E7-86BB-475D1D219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8D9217-33AF-4181-B5FD-8A0349954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20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C7C2B7-4E53-4E8E-A5A0-18A4FB0BC1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F98D16-6896-4ED6-A2FB-E00704427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2CDB75-80BD-4338-95DC-5FD65B3A6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D36148-84AF-4B28-9286-CF84FD4FE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E974D4-4C4A-4352-BF4E-E95A14C0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77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761A578-6C3F-4B89-8D62-215AD800C6A5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378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33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912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05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000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1131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5041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07009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AD462-FCD7-4432-8908-474A1991C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9FA506-E846-4A05-82B8-276508A39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77032D-5C9E-4501-A466-8F4975A85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285F5E-2943-4127-87E0-83E5C0294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C98696-9500-4644-8382-27AB9FA17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6620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8045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826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58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DAA5FC-60DA-4D1B-8FB8-701029BB2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59A429-68A0-4EC8-A68E-5101A797E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54D00F-C328-4C18-8AD1-3332B3F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196EAB-724F-4163-AE18-16F847123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0C3C74-E256-49C4-8403-38C29B433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51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FEBFF-97EA-4BA8-AA78-1A65231B0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8B9858-16EC-41C0-B99E-BAC1E0F68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546F93-757C-4A5F-BFA9-267269349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CEBF69-3F59-41F2-8C87-4669AB98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1061C5-0C31-4462-A06D-E8F7F13AC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5E75A3E-A873-47D7-BF14-1D255A6FB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72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86115F-A90C-47EA-9B46-C32B2F7C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8F37F5-0A3B-4CE5-8723-36DC48314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9338CD-15E4-4525-A9E7-B65E7501C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B4D3BE4-A9CB-46E7-BC74-0D9D52AE3F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E0406C-C7CA-4090-9ED5-6E5B73F66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5FA607D-0388-44BB-9C08-163DB0966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6A93DB0-CF96-4466-ACD4-5588B8D43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11D7395-5A7D-4ED3-82E0-1F8FFC040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41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66A69-339A-4DDD-AE11-BF9FEECD1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59AE74-3D48-43D9-8806-EDDA8CD89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9F39B7-19AA-4849-85B5-9FE2CE6DF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CE5189-DCFE-462C-B46C-731B1AC7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27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D0D004A-8832-48AE-81AB-DBAAFC937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79B0C14-E5E8-4B22-9D17-ED278C009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847D63-B091-4889-9EEA-7E2547F93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71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27A680-B4BD-4182-A2A9-5ECEF3EE5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CE82C4-C993-4EE0-889A-A6B4A7FDF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BEDD0E-A6DB-4D53-9581-C34E624A7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E15089-069E-4C8C-9E2D-732A7027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6F8CDF-1520-41DF-8396-9D63AFF4B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6F2517-2447-4924-AF80-468D2F110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4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67F66-1E60-4CA5-A2F2-5643E789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AAF4415-69E9-4F16-AAEC-3BCFA9A5E8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C484FA3-A08D-43CB-B6EF-4EEE9810A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B71CE8-AB32-4A3F-A92D-806ED2D63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CD16E1-FF5E-44E5-8422-6E2ED8696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EBC466-4215-46A3-8D6C-5C759489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22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958EC0-D306-4B95-83A3-2F9EA309B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BD37A7-0101-4B25-AB29-AE3EB7BF3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31329C-B1E3-481F-A8C1-41A6D4AB68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F5B8D-2B12-4C6F-8C22-D201E90FF82E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9E9A87-F44E-4650-AD79-40880D600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83AA30-152E-4EF6-922B-4F7CFD395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00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761A578-6C3F-4B89-8D62-215AD800C6A5}" type="datetimeFigureOut">
              <a:rPr lang="cs-CZ" smtClean="0"/>
              <a:t>10.11.2022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04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ikiskripta.eu/w/Inkontinence_mo%C4%8Di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4813E-51ED-4012-8D78-821F6D57A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39505"/>
            <a:ext cx="9144000" cy="1366202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VELKÉ GYNEKOLOGICKÉ OPERACE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11FA9A-F513-4EE6-B798-6DC506ADA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0758"/>
            <a:ext cx="9144000" cy="1655762"/>
          </a:xfrm>
        </p:spPr>
        <p:txBody>
          <a:bodyPr/>
          <a:lstStyle/>
          <a:p>
            <a:r>
              <a:rPr lang="cs-CZ" dirty="0"/>
              <a:t>CZ.02.2.69/0.0/0.0/16_015/0002400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ROZVOJ VZDĚLÁVÁNÍ NA SLEZSKÉ UNIVERZITĚ V OPAVĚ</a:t>
            </a:r>
          </a:p>
        </p:txBody>
      </p:sp>
      <p:pic>
        <p:nvPicPr>
          <p:cNvPr id="4" name="Obrázek 3" descr="Logolink_OP_VVV_hor_barva_cz">
            <a:extLst>
              <a:ext uri="{FF2B5EF4-FFF2-40B4-BE49-F238E27FC236}">
                <a16:creationId xmlns:a16="http://schemas.microsoft.com/office/drawing/2014/main" id="{D3ECA9CD-610B-49AA-97ED-30168794AFF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294640"/>
            <a:ext cx="9702800" cy="2301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8984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86312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Abdominální operace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37647" y="1507210"/>
            <a:ext cx="9490100" cy="4325419"/>
          </a:xfrm>
        </p:spPr>
        <p:txBody>
          <a:bodyPr>
            <a:noAutofit/>
          </a:bodyPr>
          <a:lstStyle/>
          <a:p>
            <a:r>
              <a:rPr lang="cs-CZ" sz="1600" b="1" dirty="0" err="1"/>
              <a:t>Enucleatio</a:t>
            </a:r>
            <a:r>
              <a:rPr lang="cs-CZ" sz="1600" b="1" dirty="0"/>
              <a:t> (</a:t>
            </a:r>
            <a:r>
              <a:rPr lang="cs-CZ" sz="1600" b="1" dirty="0" err="1"/>
              <a:t>myomatis</a:t>
            </a:r>
            <a:r>
              <a:rPr lang="cs-CZ" sz="1600" b="1" dirty="0"/>
              <a:t>)</a:t>
            </a:r>
            <a:r>
              <a:rPr lang="cs-CZ" sz="1600" dirty="0"/>
              <a:t> - jedná se o konzervativní operaci vedenou laparoskopicky, kdy se odstraní nezhoubný nádor (myom</a:t>
            </a:r>
            <a:r>
              <a:rPr lang="cs-CZ" sz="1600" dirty="0" smtClean="0"/>
              <a:t>).</a:t>
            </a:r>
          </a:p>
          <a:p>
            <a:pPr marL="68580" indent="0">
              <a:buNone/>
            </a:pPr>
            <a:endParaRPr lang="cs-CZ" sz="1600" dirty="0"/>
          </a:p>
          <a:p>
            <a:r>
              <a:rPr lang="cs-CZ" sz="1600" b="1" dirty="0" err="1"/>
              <a:t>Amputatio</a:t>
            </a:r>
            <a:r>
              <a:rPr lang="cs-CZ" sz="1600" b="1" dirty="0"/>
              <a:t> </a:t>
            </a:r>
            <a:r>
              <a:rPr lang="cs-CZ" sz="1600" b="1" dirty="0" err="1"/>
              <a:t>corporis</a:t>
            </a:r>
            <a:r>
              <a:rPr lang="cs-CZ" sz="1600" b="1" dirty="0"/>
              <a:t> </a:t>
            </a:r>
            <a:r>
              <a:rPr lang="cs-CZ" sz="1600" b="1" dirty="0" err="1"/>
              <a:t>uteri</a:t>
            </a:r>
            <a:r>
              <a:rPr lang="cs-CZ" sz="1600" b="1" dirty="0"/>
              <a:t> </a:t>
            </a:r>
            <a:r>
              <a:rPr lang="cs-CZ" sz="1600" b="1" dirty="0" err="1"/>
              <a:t>supravaginalis</a:t>
            </a:r>
            <a:r>
              <a:rPr lang="cs-CZ" sz="1600" dirty="0"/>
              <a:t> - odstranění děložního těla v místě </a:t>
            </a:r>
            <a:r>
              <a:rPr lang="cs-CZ" sz="1600" dirty="0" err="1"/>
              <a:t>isthmu</a:t>
            </a:r>
            <a:r>
              <a:rPr lang="cs-CZ" sz="1600" dirty="0"/>
              <a:t>. Ponechá se </a:t>
            </a:r>
            <a:r>
              <a:rPr lang="cs-CZ" sz="1600" dirty="0" err="1"/>
              <a:t>supravaginální</a:t>
            </a:r>
            <a:r>
              <a:rPr lang="cs-CZ" sz="1600" dirty="0"/>
              <a:t> a vaginální část děložního hrdla</a:t>
            </a:r>
            <a:r>
              <a:rPr lang="cs-CZ" sz="1600" dirty="0" smtClean="0"/>
              <a:t>.</a:t>
            </a:r>
          </a:p>
          <a:p>
            <a:pPr marL="68580" indent="0">
              <a:buNone/>
            </a:pPr>
            <a:endParaRPr lang="cs-CZ" sz="1600" dirty="0" smtClean="0"/>
          </a:p>
          <a:p>
            <a:r>
              <a:rPr lang="cs-CZ" sz="1600" b="1" dirty="0" err="1" smtClean="0"/>
              <a:t>Hysterectomia</a:t>
            </a:r>
            <a:r>
              <a:rPr lang="cs-CZ" sz="1600" b="1" dirty="0" smtClean="0"/>
              <a:t> </a:t>
            </a:r>
            <a:r>
              <a:rPr lang="cs-CZ" sz="1600" b="1" dirty="0" err="1"/>
              <a:t>abdominalis</a:t>
            </a:r>
            <a:r>
              <a:rPr lang="cs-CZ" sz="1600" dirty="0"/>
              <a:t> - odstranění celé dělohy včetně děložního hrdla. Pokud zde necháváme adnexa jde o operaci </a:t>
            </a:r>
            <a:r>
              <a:rPr lang="cs-CZ" sz="1600" dirty="0" err="1"/>
              <a:t>hysterectomia</a:t>
            </a:r>
            <a:r>
              <a:rPr lang="cs-CZ" sz="1600" dirty="0"/>
              <a:t> sine </a:t>
            </a:r>
            <a:r>
              <a:rPr lang="cs-CZ" sz="1600" dirty="0" err="1"/>
              <a:t>adnexectomia</a:t>
            </a:r>
            <a:r>
              <a:rPr lang="cs-CZ" sz="1600" dirty="0"/>
              <a:t>. Tato operace se provádí z důvodu nezhoubných nádorů dělohy či její poranění</a:t>
            </a:r>
            <a:r>
              <a:rPr lang="cs-CZ" sz="1600" dirty="0" smtClean="0"/>
              <a:t>.</a:t>
            </a:r>
          </a:p>
          <a:p>
            <a:pPr marL="68580" indent="0">
              <a:buNone/>
            </a:pPr>
            <a:endParaRPr lang="cs-CZ" sz="1600" dirty="0"/>
          </a:p>
          <a:p>
            <a:r>
              <a:rPr lang="cs-CZ" sz="1600" b="1" dirty="0" err="1"/>
              <a:t>Hysterectomia</a:t>
            </a:r>
            <a:r>
              <a:rPr lang="cs-CZ" sz="1600" b="1" dirty="0"/>
              <a:t> </a:t>
            </a:r>
            <a:r>
              <a:rPr lang="cs-CZ" sz="1600" b="1" dirty="0" err="1"/>
              <a:t>abdominalis</a:t>
            </a:r>
            <a:r>
              <a:rPr lang="cs-CZ" sz="1600" b="1" dirty="0"/>
              <a:t> </a:t>
            </a:r>
            <a:r>
              <a:rPr lang="cs-CZ" sz="1600" b="1" dirty="0" err="1"/>
              <a:t>cum</a:t>
            </a:r>
            <a:r>
              <a:rPr lang="cs-CZ" sz="1600" b="1" dirty="0"/>
              <a:t> </a:t>
            </a:r>
            <a:r>
              <a:rPr lang="cs-CZ" sz="1600" b="1" dirty="0" err="1"/>
              <a:t>adnexectomia</a:t>
            </a:r>
            <a:r>
              <a:rPr lang="cs-CZ" sz="1600" b="1" dirty="0"/>
              <a:t> </a:t>
            </a:r>
            <a:r>
              <a:rPr lang="cs-CZ" sz="1600" b="1" dirty="0" err="1"/>
              <a:t>bilateralii</a:t>
            </a:r>
            <a:r>
              <a:rPr lang="cs-CZ" sz="1600" dirty="0"/>
              <a:t> - odstranění dělohy i s děložními adnexy. Tato operace se prování pro zhoubné nádorové bujení dělohy i děložního hrdla v počátečních stádiích, či při rozsáhlé endometrióze a zánětech</a:t>
            </a:r>
            <a:r>
              <a:rPr lang="cs-CZ" sz="1600" dirty="0" smtClean="0"/>
              <a:t>.</a:t>
            </a:r>
          </a:p>
          <a:p>
            <a:pPr marL="68580" indent="0">
              <a:buNone/>
            </a:pPr>
            <a:endParaRPr lang="cs-CZ" sz="1600" dirty="0"/>
          </a:p>
          <a:p>
            <a:r>
              <a:rPr lang="cs-CZ" sz="1600" b="1" dirty="0"/>
              <a:t>Rozšířená </a:t>
            </a:r>
            <a:r>
              <a:rPr lang="cs-CZ" sz="1600" b="1" dirty="0" err="1"/>
              <a:t>hysterectomie</a:t>
            </a:r>
            <a:r>
              <a:rPr lang="cs-CZ" sz="1600" dirty="0"/>
              <a:t> = </a:t>
            </a:r>
            <a:r>
              <a:rPr lang="cs-CZ" sz="1600" dirty="0" err="1"/>
              <a:t>panhysterectomia</a:t>
            </a:r>
            <a:r>
              <a:rPr lang="cs-CZ" sz="1600" dirty="0"/>
              <a:t>. Zde odstraňujeme dělohu, adnexa, vazivo v okolí dělohy i s regionálními uzlinami a 1/3 pochvy.</a:t>
            </a:r>
            <a:br>
              <a:rPr lang="cs-CZ" sz="1600" dirty="0"/>
            </a:br>
            <a:endParaRPr lang="cs-CZ" sz="1600" dirty="0"/>
          </a:p>
          <a:p>
            <a:pPr marL="68580" indent="0">
              <a:buNone/>
            </a:pP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  <a:p>
            <a:pPr marL="6858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008320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5"/>
            <a:ext cx="9366325" cy="599658"/>
          </a:xfrm>
        </p:spPr>
        <p:txBody>
          <a:bodyPr>
            <a:normAutofit fontScale="90000"/>
          </a:bodyPr>
          <a:lstStyle/>
          <a:p>
            <a:r>
              <a:rPr lang="cs-CZ" b="1" cap="all" dirty="0"/>
              <a:t>Operace na adnexech</a:t>
            </a:r>
            <a:br>
              <a:rPr lang="cs-CZ" b="1" cap="all" dirty="0"/>
            </a:br>
            <a:endParaRPr lang="cs-CZ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6393" y="1786180"/>
            <a:ext cx="9451354" cy="4525505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cs-CZ" sz="6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Salpingectomia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odstranění vejcovodů. Může se provádět jako samostatný výkon při mimoděložním těhotenství.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cs-CZ" sz="6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Adnexectomia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odstranění adnex.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cs-CZ" sz="6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Ovariectomia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odstranění ovarií.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cs-CZ" sz="6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Ventrosuspensio</a:t>
            </a:r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uteri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jde o řešení deviace dělohy, kdy provádíme její závěs za </a:t>
            </a:r>
            <a:r>
              <a:rPr lang="cs-CZ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ligamentum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teres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uteri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cs-CZ" sz="6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Vesicopexis</a:t>
            </a:r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6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uretropexis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operační úprava úhlu mezi močovým měchýřem a močovou trubicí zavěšením.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cs-CZ" sz="6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Ampullolysis</a:t>
            </a:r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tubae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zde provádíme </a:t>
            </a:r>
            <a:r>
              <a:rPr lang="cs-CZ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rozpreparování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srůstu </a:t>
            </a:r>
            <a:r>
              <a:rPr lang="cs-CZ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tím vejcovod zprůchodníme.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cs-CZ" sz="6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Neostomia</a:t>
            </a:r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tubae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rozříznutí uzavřeného vejcovodu u </a:t>
            </a:r>
            <a:r>
              <a:rPr lang="cs-CZ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hydrosalpingu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vytvoření tak nového ústí vejcovodu.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cs-CZ" sz="6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Resectio</a:t>
            </a:r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cuneiformis</a:t>
            </a:r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ovarii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klínovitá resekce ovaria.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cs-CZ" sz="6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Lysis</a:t>
            </a:r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adhesionum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zde provádíme rozrušení srůstů.</a:t>
            </a: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cs-CZ" sz="6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Sterilisato</a:t>
            </a:r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6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chirurgica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vyřazení </a:t>
            </a:r>
            <a:r>
              <a:rPr lang="cs-CZ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vejcovodu z 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jeho funkce formou ligatury nebo přestřižením vejcovodu.</a:t>
            </a:r>
            <a:b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8292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Operace v gynekologické urologii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95027" y="2274240"/>
            <a:ext cx="953272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Colpopexis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- jde o </a:t>
            </a:r>
            <a:r>
              <a:rPr kumimoji="0" lang="cs-CZ" alt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colpopexis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podle </a:t>
            </a:r>
            <a:r>
              <a:rPr kumimoji="0" lang="cs-CZ" alt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Burche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operace probíhá v </a:t>
            </a:r>
            <a:r>
              <a:rPr kumimoji="0" lang="cs-CZ" alt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reciově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prostoru.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 průběhu operace zachytíme </a:t>
            </a:r>
            <a:r>
              <a:rPr kumimoji="0" lang="cs-CZ" alt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parauretrálně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v místě přechodu močový měchýř do </a:t>
            </a:r>
            <a:r>
              <a:rPr kumimoji="0" lang="cs-CZ" alt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uretry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  <a:r>
              <a:rPr kumimoji="0" lang="cs-CZ" alt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Pubocervikální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fascii a přední stěnu pochvy poté fixujeme k hornímu okraji symfýzy k </a:t>
            </a:r>
            <a:r>
              <a:rPr kumimoji="0" lang="cs-CZ" alt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ligamentu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Cooperi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na obou stranách.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Urethropexis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- jde o </a:t>
            </a:r>
            <a:r>
              <a:rPr kumimoji="0" lang="cs-CZ" alt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urethropexis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podle </a:t>
            </a:r>
            <a:r>
              <a:rPr kumimoji="0" lang="cs-CZ" alt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Pereyra</a:t>
            </a: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 </a:t>
            </a:r>
            <a:r>
              <a:rPr kumimoji="0" lang="cs-CZ" alt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Stamey</a:t>
            </a: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- Raz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při operaci je snaha o suspenzi </a:t>
            </a:r>
            <a:r>
              <a:rPr kumimoji="0" lang="cs-CZ" alt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uretrovezikální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junkce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za symfýzu. </a:t>
            </a:r>
            <a:r>
              <a:rPr kumimoji="0" lang="cs-CZ" alt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Parauretrálně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fixované nevstřebatelné stehy na obou stranách protáhneme vzhůru za symfýzu a zauzlíme nad fascií.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Sling</a:t>
            </a: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operation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- při této operaci provádíme závěs hrdla močového měchýře smyčkou, tím zavěsíme a provedeme kompresi </a:t>
            </a:r>
            <a:r>
              <a:rPr kumimoji="0" lang="cs-CZ" alt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uretry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11158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962527"/>
            <a:ext cx="5222930" cy="500432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sz="3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135A607-AB13-478A-BBF7-EBC900B3391D}"/>
              </a:ext>
            </a:extLst>
          </p:cNvPr>
          <p:cNvSpPr/>
          <p:nvPr/>
        </p:nvSpPr>
        <p:spPr>
          <a:xfrm>
            <a:off x="751572" y="1251284"/>
            <a:ext cx="1025331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3200" b="1" dirty="0">
              <a:cs typeface="Arial" panose="020B0604020202020204" pitchFamily="34" charset="0"/>
            </a:endParaRPr>
          </a:p>
          <a:p>
            <a:r>
              <a:rPr lang="pt-BR" sz="3200" b="1" dirty="0">
                <a:cs typeface="Arial" panose="020B0604020202020204" pitchFamily="34" charset="0"/>
              </a:rPr>
              <a:t>T1, FIGO I – nádor postihuje pouze děložní hrdlo</a:t>
            </a:r>
            <a:r>
              <a:rPr lang="cs-CZ" sz="3200" b="1" dirty="0">
                <a:cs typeface="Arial" panose="020B0604020202020204" pitchFamily="34" charset="0"/>
              </a:rPr>
              <a:t/>
            </a:r>
            <a:br>
              <a:rPr lang="cs-CZ" sz="3200" b="1" dirty="0">
                <a:cs typeface="Arial" panose="020B0604020202020204" pitchFamily="34" charset="0"/>
              </a:rPr>
            </a:br>
            <a:r>
              <a:rPr lang="cs-CZ" sz="3200" b="1" dirty="0">
                <a:cs typeface="Arial" panose="020B0604020202020204" pitchFamily="34" charset="0"/>
              </a:rPr>
              <a:t/>
            </a:r>
            <a:br>
              <a:rPr lang="cs-CZ" sz="3200" b="1" dirty="0">
                <a:cs typeface="Arial" panose="020B0604020202020204" pitchFamily="34" charset="0"/>
              </a:rPr>
            </a:br>
            <a:r>
              <a:rPr lang="pl-PL" sz="3200" b="1" dirty="0">
                <a:cs typeface="Arial" panose="020B0604020202020204" pitchFamily="34" charset="0"/>
              </a:rPr>
              <a:t>T2, FIGO II – nádor zasahuje mimo dělohu</a:t>
            </a:r>
            <a:br>
              <a:rPr lang="pl-PL" sz="3200" b="1" dirty="0">
                <a:cs typeface="Arial" panose="020B0604020202020204" pitchFamily="34" charset="0"/>
              </a:rPr>
            </a:br>
            <a:r>
              <a:rPr lang="cs-CZ" sz="3200" b="1" dirty="0">
                <a:cs typeface="Arial" panose="020B0604020202020204" pitchFamily="34" charset="0"/>
              </a:rPr>
              <a:t/>
            </a:r>
            <a:br>
              <a:rPr lang="cs-CZ" sz="3200" b="1" dirty="0">
                <a:cs typeface="Arial" panose="020B0604020202020204" pitchFamily="34" charset="0"/>
              </a:rPr>
            </a:br>
            <a:r>
              <a:rPr lang="cs-CZ" sz="3200" b="1" dirty="0">
                <a:cs typeface="Arial" panose="020B0604020202020204" pitchFamily="34" charset="0"/>
              </a:rPr>
              <a:t>T3, FIGO III – nádor postihuje pánevní stěnu nebo dolní 1/3 pochvy</a:t>
            </a:r>
            <a:br>
              <a:rPr lang="cs-CZ" sz="3200" b="1" dirty="0">
                <a:cs typeface="Arial" panose="020B0604020202020204" pitchFamily="34" charset="0"/>
              </a:rPr>
            </a:br>
            <a:r>
              <a:rPr lang="cs-CZ" sz="3200" b="1" dirty="0">
                <a:cs typeface="Arial" panose="020B0604020202020204" pitchFamily="34" charset="0"/>
              </a:rPr>
              <a:t/>
            </a:r>
            <a:br>
              <a:rPr lang="cs-CZ" sz="3200" b="1" dirty="0">
                <a:cs typeface="Arial" panose="020B0604020202020204" pitchFamily="34" charset="0"/>
              </a:rPr>
            </a:br>
            <a:r>
              <a:rPr lang="cs-CZ" sz="3200" b="1" dirty="0">
                <a:cs typeface="Arial" panose="020B0604020202020204" pitchFamily="34" charset="0"/>
              </a:rPr>
              <a:t>T4, FIGO IVA – nádor postihuje měchýř nebo rektum nebo zasahuje mimo malou pánev</a:t>
            </a:r>
            <a:endParaRPr lang="cs-CZ" sz="3200" b="1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FFC1B63-EF70-49D5-AA5B-F886ECCD6387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 flipV="1">
            <a:off x="10427746" y="5832629"/>
            <a:ext cx="962149" cy="134218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C4200285-10BA-479C-AA41-40D6F91B9478}"/>
              </a:ext>
            </a:extLst>
          </p:cNvPr>
          <p:cNvSpPr txBox="1"/>
          <p:nvPr/>
        </p:nvSpPr>
        <p:spPr>
          <a:xfrm>
            <a:off x="609600" y="962527"/>
            <a:ext cx="113471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cap="all" dirty="0" err="1">
                <a:solidFill>
                  <a:srgbClr val="FF0000"/>
                </a:solidFill>
              </a:rPr>
              <a:t>staging</a:t>
            </a:r>
            <a:r>
              <a:rPr lang="cs-CZ" sz="4000" b="1" cap="all" dirty="0">
                <a:solidFill>
                  <a:srgbClr val="FF0000"/>
                </a:solidFill>
              </a:rPr>
              <a:t> karcinomu děložního čípku</a:t>
            </a:r>
          </a:p>
        </p:txBody>
      </p:sp>
    </p:spTree>
    <p:extLst>
      <p:ext uri="{BB962C8B-B14F-4D97-AF65-F5344CB8AC3E}">
        <p14:creationId xmlns:p14="http://schemas.microsoft.com/office/powerpoint/2010/main" val="29978905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4821" y="286603"/>
            <a:ext cx="10080859" cy="1450757"/>
          </a:xfrm>
        </p:spPr>
        <p:txBody>
          <a:bodyPr>
            <a:normAutofit fontScale="90000"/>
          </a:bodyPr>
          <a:lstStyle/>
          <a:p>
            <a:r>
              <a:rPr lang="cs-CZ" b="1" cap="all" dirty="0"/>
              <a:t>Dlouhodobá  předoperační  příprava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6063" y="1565329"/>
            <a:ext cx="11132133" cy="5292671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2800" b="1" dirty="0">
                <a:cs typeface="Arial" panose="020B0604020202020204" pitchFamily="34" charset="0"/>
              </a:rPr>
              <a:t>Krevní vyšetření – </a:t>
            </a:r>
            <a:r>
              <a:rPr lang="cs-CZ" sz="12800" b="1" dirty="0">
                <a:solidFill>
                  <a:srgbClr val="FF0000"/>
                </a:solidFill>
                <a:cs typeface="Arial" panose="020B0604020202020204" pitchFamily="34" charset="0"/>
              </a:rPr>
              <a:t>biochemické (jaterní testy, ionty, urea, kreatinin), hematologické (KO + </a:t>
            </a:r>
            <a:r>
              <a:rPr lang="cs-CZ" sz="12800" b="1" dirty="0" err="1">
                <a:solidFill>
                  <a:srgbClr val="FF0000"/>
                </a:solidFill>
                <a:cs typeface="Arial" panose="020B0604020202020204" pitchFamily="34" charset="0"/>
              </a:rPr>
              <a:t>diff</a:t>
            </a:r>
            <a:r>
              <a:rPr lang="cs-CZ" sz="12800" b="1" dirty="0">
                <a:solidFill>
                  <a:srgbClr val="FF0000"/>
                </a:solidFill>
                <a:cs typeface="Arial" panose="020B0604020202020204" pitchFamily="34" charset="0"/>
              </a:rPr>
              <a:t>.), hemokoagulační (QUICK, APTT, KS a </a:t>
            </a:r>
            <a:r>
              <a:rPr lang="cs-CZ" sz="12800" b="1" dirty="0" err="1">
                <a:solidFill>
                  <a:srgbClr val="FF0000"/>
                </a:solidFill>
                <a:cs typeface="Arial" panose="020B0604020202020204" pitchFamily="34" charset="0"/>
              </a:rPr>
              <a:t>Rh</a:t>
            </a:r>
            <a:r>
              <a:rPr lang="cs-CZ" sz="12800" b="1" dirty="0">
                <a:solidFill>
                  <a:srgbClr val="FF0000"/>
                </a:solidFill>
                <a:cs typeface="Arial" panose="020B0604020202020204" pitchFamily="34" charset="0"/>
              </a:rPr>
              <a:t> faktor</a:t>
            </a:r>
            <a:br>
              <a:rPr lang="cs-CZ" sz="12800" b="1" dirty="0">
                <a:solidFill>
                  <a:srgbClr val="FF0000"/>
                </a:solidFill>
                <a:cs typeface="Arial" panose="020B0604020202020204" pitchFamily="34" charset="0"/>
              </a:rPr>
            </a:br>
            <a:r>
              <a:rPr lang="cs-CZ" sz="12800" b="1" dirty="0">
                <a:cs typeface="Arial" panose="020B0604020202020204" pitchFamily="34" charset="0"/>
              </a:rPr>
              <a:t>Vyšetření moči – MOČ + sediment</a:t>
            </a:r>
            <a:br>
              <a:rPr lang="cs-CZ" sz="12800" b="1" dirty="0">
                <a:cs typeface="Arial" panose="020B0604020202020204" pitchFamily="34" charset="0"/>
              </a:rPr>
            </a:br>
            <a:r>
              <a:rPr lang="cs-CZ" sz="12800" b="1" dirty="0">
                <a:cs typeface="Arial" panose="020B0604020202020204" pitchFamily="34" charset="0"/>
              </a:rPr>
              <a:t>EKG, RTG SRDCE + PLIC</a:t>
            </a:r>
          </a:p>
          <a:p>
            <a:endParaRPr lang="cs-CZ" sz="12800" b="1" dirty="0">
              <a:cs typeface="Arial" panose="020B0604020202020204" pitchFamily="34" charset="0"/>
            </a:endParaRPr>
          </a:p>
          <a:p>
            <a:r>
              <a:rPr lang="cs-CZ" sz="12800" b="1" dirty="0">
                <a:cs typeface="Arial" panose="020B0604020202020204" pitchFamily="34" charset="0"/>
              </a:rPr>
              <a:t>SONO, ENDOSKOPIE</a:t>
            </a:r>
            <a:r>
              <a:rPr lang="cs-CZ" sz="8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8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5012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all" dirty="0"/>
              <a:t>Krátkodobá předoperační příprava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02106" y="1737360"/>
            <a:ext cx="11209080" cy="5120640"/>
          </a:xfrm>
        </p:spPr>
        <p:txBody>
          <a:bodyPr>
            <a:normAutofit fontScale="25000" lnSpcReduction="20000"/>
          </a:bodyPr>
          <a:lstStyle/>
          <a:p>
            <a:r>
              <a:rPr lang="cs-CZ" sz="12800" b="1" dirty="0">
                <a:cs typeface="Arial" panose="020B0604020202020204" pitchFamily="34" charset="0"/>
              </a:rPr>
              <a:t>Od půlnoci nejíst, nepít, nekouřit (6 – 8 hodin lačný), vyprázdnění</a:t>
            </a:r>
            <a:br>
              <a:rPr lang="cs-CZ" sz="12800" b="1" dirty="0">
                <a:cs typeface="Arial" panose="020B0604020202020204" pitchFamily="34" charset="0"/>
              </a:rPr>
            </a:br>
            <a:endParaRPr lang="cs-CZ" sz="12800" b="1" dirty="0">
              <a:cs typeface="Arial" panose="020B0604020202020204" pitchFamily="34" charset="0"/>
            </a:endParaRPr>
          </a:p>
          <a:p>
            <a:r>
              <a:rPr lang="cs-CZ" sz="12800" b="1" dirty="0">
                <a:cs typeface="Arial" panose="020B0604020202020204" pitchFamily="34" charset="0"/>
              </a:rPr>
              <a:t>Příprava operačního pole – očištění, oholení</a:t>
            </a:r>
            <a:br>
              <a:rPr lang="cs-CZ" sz="12800" b="1" dirty="0">
                <a:cs typeface="Arial" panose="020B0604020202020204" pitchFamily="34" charset="0"/>
              </a:rPr>
            </a:br>
            <a:r>
              <a:rPr lang="cs-CZ" sz="12800" b="1" dirty="0">
                <a:cs typeface="Arial" panose="020B0604020202020204" pitchFamily="34" charset="0"/>
              </a:rPr>
              <a:t/>
            </a:r>
            <a:br>
              <a:rPr lang="cs-CZ" sz="12800" b="1" dirty="0">
                <a:cs typeface="Arial" panose="020B0604020202020204" pitchFamily="34" charset="0"/>
              </a:rPr>
            </a:br>
            <a:r>
              <a:rPr lang="cs-CZ" sz="12800" b="1" dirty="0">
                <a:cs typeface="Arial" panose="020B0604020202020204" pitchFamily="34" charset="0"/>
              </a:rPr>
              <a:t>Konzultace s anesteziologem, následné určení premedikace a anestezie</a:t>
            </a:r>
            <a:br>
              <a:rPr lang="cs-CZ" sz="12800" b="1" dirty="0">
                <a:cs typeface="Arial" panose="020B0604020202020204" pitchFamily="34" charset="0"/>
              </a:rPr>
            </a:br>
            <a:endParaRPr lang="cs-CZ" sz="12800" b="1" dirty="0">
              <a:cs typeface="Arial" panose="020B0604020202020204" pitchFamily="34" charset="0"/>
            </a:endParaRPr>
          </a:p>
          <a:p>
            <a:r>
              <a:rPr lang="cs-CZ" sz="12800" b="1" dirty="0">
                <a:cs typeface="Arial" panose="020B0604020202020204" pitchFamily="34" charset="0"/>
              </a:rPr>
              <a:t>Nácvik pohybů na lůžku, odkašlávání, posazování, vstávání, podání večerní premedikace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51970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2946" y="286603"/>
            <a:ext cx="10032733" cy="1015255"/>
          </a:xfrm>
        </p:spPr>
        <p:txBody>
          <a:bodyPr/>
          <a:lstStyle/>
          <a:p>
            <a:r>
              <a:rPr lang="cs-CZ" b="1" dirty="0"/>
              <a:t>BEZPROSTŘEDNÍ  PŘÍPRAVA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3768" y="1524000"/>
            <a:ext cx="10481912" cy="4783810"/>
          </a:xfrm>
        </p:spPr>
        <p:txBody>
          <a:bodyPr>
            <a:normAutofit fontScale="25000" lnSpcReduction="20000"/>
          </a:bodyPr>
          <a:lstStyle/>
          <a:p>
            <a:r>
              <a:rPr lang="cs-CZ" sz="12800" b="1" dirty="0">
                <a:cs typeface="Arial" panose="020B0604020202020204" pitchFamily="34" charset="0"/>
              </a:rPr>
              <a:t>Kontrola celkové hygieny, odlíčení a nehtů</a:t>
            </a:r>
            <a:br>
              <a:rPr lang="cs-CZ" sz="12800" b="1" dirty="0">
                <a:cs typeface="Arial" panose="020B0604020202020204" pitchFamily="34" charset="0"/>
              </a:rPr>
            </a:br>
            <a:endParaRPr lang="cs-CZ" sz="12800" b="1" dirty="0">
              <a:cs typeface="Arial" panose="020B0604020202020204" pitchFamily="34" charset="0"/>
            </a:endParaRPr>
          </a:p>
          <a:p>
            <a:r>
              <a:rPr lang="cs-CZ" sz="12800" b="1" dirty="0">
                <a:cs typeface="Arial" panose="020B0604020202020204" pitchFamily="34" charset="0"/>
              </a:rPr>
              <a:t>Zavedení periferního žilního katetru,  bandáž DK</a:t>
            </a:r>
            <a:br>
              <a:rPr lang="cs-CZ" sz="12800" b="1" dirty="0">
                <a:cs typeface="Arial" panose="020B0604020202020204" pitchFamily="34" charset="0"/>
              </a:rPr>
            </a:br>
            <a:endParaRPr lang="cs-CZ" sz="12800" b="1" dirty="0">
              <a:cs typeface="Arial" panose="020B0604020202020204" pitchFamily="34" charset="0"/>
            </a:endParaRPr>
          </a:p>
          <a:p>
            <a:r>
              <a:rPr lang="cs-CZ" sz="12800" b="1" dirty="0">
                <a:cs typeface="Arial" panose="020B0604020202020204" pitchFamily="34" charset="0"/>
              </a:rPr>
              <a:t>Ráno bez snídaně (diabetici 10% glukóza a aplikace inzulínu)</a:t>
            </a:r>
            <a:br>
              <a:rPr lang="cs-CZ" sz="12800" b="1" dirty="0">
                <a:cs typeface="Arial" panose="020B0604020202020204" pitchFamily="34" charset="0"/>
              </a:rPr>
            </a:br>
            <a:endParaRPr lang="cs-CZ" sz="12800" b="1" dirty="0">
              <a:cs typeface="Arial" panose="020B0604020202020204" pitchFamily="34" charset="0"/>
            </a:endParaRPr>
          </a:p>
          <a:p>
            <a:r>
              <a:rPr lang="cs-CZ" sz="12800" b="1" dirty="0">
                <a:cs typeface="Arial" panose="020B0604020202020204" pitchFamily="34" charset="0"/>
              </a:rPr>
              <a:t>Vyprázdnění, změření fyziologických funkcí, podání premedikace</a:t>
            </a:r>
            <a:br>
              <a:rPr lang="cs-CZ" sz="12800" b="1" dirty="0">
                <a:cs typeface="Arial" panose="020B0604020202020204" pitchFamily="34" charset="0"/>
              </a:rPr>
            </a:br>
            <a:endParaRPr lang="cs-CZ" sz="12800" b="1" dirty="0">
              <a:cs typeface="Arial" panose="020B0604020202020204" pitchFamily="34" charset="0"/>
            </a:endParaRPr>
          </a:p>
          <a:p>
            <a:r>
              <a:rPr lang="cs-CZ" sz="12800" b="1" dirty="0">
                <a:cs typeface="Arial" panose="020B0604020202020204" pitchFamily="34" charset="0"/>
              </a:rPr>
              <a:t>Před odvozem na sál převléknout do jednorázového anděla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982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AB8F6B-A467-4FCA-8CEA-FDAA5147E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769052"/>
          </a:xfrm>
        </p:spPr>
        <p:txBody>
          <a:bodyPr/>
          <a:lstStyle/>
          <a:p>
            <a:r>
              <a:rPr lang="cs-CZ" b="1" dirty="0"/>
              <a:t>POOPERAČNÍ PÉČE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1D7761-056C-47DC-99F0-305A7A6DB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8359" y="2005264"/>
            <a:ext cx="9529388" cy="3827366"/>
          </a:xfrm>
        </p:spPr>
        <p:txBody>
          <a:bodyPr>
            <a:normAutofit lnSpcReduction="10000"/>
          </a:bodyPr>
          <a:lstStyle/>
          <a:p>
            <a:r>
              <a:rPr lang="cs-CZ" sz="3200" b="1" dirty="0" err="1"/>
              <a:t>Dospávací</a:t>
            </a:r>
            <a:r>
              <a:rPr lang="cs-CZ" sz="3200" b="1" dirty="0"/>
              <a:t> pokoj, JIP</a:t>
            </a:r>
          </a:p>
          <a:p>
            <a:r>
              <a:rPr lang="cs-CZ" sz="3200" b="1" dirty="0"/>
              <a:t>Sledování fyziologických funkcí, monitorování bolesti,</a:t>
            </a:r>
          </a:p>
          <a:p>
            <a:r>
              <a:rPr lang="cs-CZ" sz="3200" b="1" dirty="0"/>
              <a:t>Sledování bilance tekutin, odpad z drénů, operační rány, krvácení z rodidel</a:t>
            </a:r>
          </a:p>
          <a:p>
            <a:r>
              <a:rPr lang="cs-CZ" sz="3200" b="1" dirty="0"/>
              <a:t> sledování invazivních vstupů</a:t>
            </a:r>
          </a:p>
          <a:p>
            <a:pPr marL="68580" indent="0">
              <a:buNone/>
            </a:pPr>
            <a:r>
              <a:rPr lang="cs-CZ" sz="3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881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BD3A3B-BFE8-4C48-9B83-C36B08AC6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POOPERAČNÍ PÉČE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CF8BB3-3693-4692-A92C-64732DBE33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Sledování výsledků krevních vyšetření</a:t>
            </a:r>
          </a:p>
          <a:p>
            <a:r>
              <a:rPr lang="cs-CZ" sz="3200" b="1" dirty="0" err="1"/>
              <a:t>Vertikalizace</a:t>
            </a:r>
            <a:r>
              <a:rPr lang="cs-CZ" sz="3200" b="1" dirty="0"/>
              <a:t> dle stavu  - do 24 hodin</a:t>
            </a:r>
          </a:p>
          <a:p>
            <a:r>
              <a:rPr lang="cs-CZ" sz="3200" b="1" dirty="0" err="1"/>
              <a:t>Miniheparinizace</a:t>
            </a:r>
            <a:endParaRPr lang="cs-CZ" sz="3200" b="1" dirty="0"/>
          </a:p>
          <a:p>
            <a:r>
              <a:rPr lang="cs-CZ" sz="3200" b="1" dirty="0"/>
              <a:t>Péče o operační ránu</a:t>
            </a:r>
          </a:p>
        </p:txBody>
      </p:sp>
    </p:spTree>
    <p:extLst>
      <p:ext uri="{BB962C8B-B14F-4D97-AF65-F5344CB8AC3E}">
        <p14:creationId xmlns:p14="http://schemas.microsoft.com/office/powerpoint/2010/main" val="41926492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89F18C-0108-4C72-994B-E09F8DD65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769052"/>
          </a:xfrm>
        </p:spPr>
        <p:txBody>
          <a:bodyPr/>
          <a:lstStyle/>
          <a:p>
            <a:r>
              <a:rPr lang="cs-CZ" b="1" dirty="0"/>
              <a:t>PŘEKLAD PACIENTKY A EDUKACE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6EFBA8-5EFA-43D1-84CF-BBEE7E02CB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323" y="1796716"/>
            <a:ext cx="9036423" cy="4035913"/>
          </a:xfrm>
        </p:spPr>
        <p:txBody>
          <a:bodyPr/>
          <a:lstStyle/>
          <a:p>
            <a:r>
              <a:rPr lang="cs-CZ" sz="3200" b="1" dirty="0"/>
              <a:t>Sledování odchodů plynů</a:t>
            </a:r>
          </a:p>
          <a:p>
            <a:r>
              <a:rPr lang="cs-CZ" sz="3200" b="1" dirty="0"/>
              <a:t>Sledování operační rády</a:t>
            </a:r>
          </a:p>
          <a:p>
            <a:r>
              <a:rPr lang="cs-CZ" sz="3200" b="1" dirty="0"/>
              <a:t>Sledování močení a vyprazdňování</a:t>
            </a:r>
          </a:p>
          <a:p>
            <a:r>
              <a:rPr lang="cs-CZ" sz="3200" b="1" dirty="0"/>
              <a:t>Mobilizace</a:t>
            </a:r>
          </a:p>
          <a:p>
            <a:r>
              <a:rPr lang="cs-CZ" sz="3200" b="1" dirty="0" err="1"/>
              <a:t>Realimetace</a:t>
            </a:r>
            <a:endParaRPr lang="cs-CZ" sz="3200" b="1" dirty="0"/>
          </a:p>
          <a:p>
            <a:r>
              <a:rPr lang="cs-CZ" sz="3200" b="1" dirty="0"/>
              <a:t>Edukace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7568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VELKÉ GYNEKOLOGICKÉ OPERACE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Doc. PhDr. Yvetta Vrublová, Ph.D.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3170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68580" indent="0" algn="ctr">
              <a:buNone/>
            </a:pPr>
            <a:r>
              <a:rPr lang="cs-CZ" sz="4000" b="1" cap="all" dirty="0">
                <a:solidFill>
                  <a:schemeClr val="accent1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974970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3768" y="286603"/>
            <a:ext cx="10481912" cy="1000875"/>
          </a:xfrm>
        </p:spPr>
        <p:txBody>
          <a:bodyPr/>
          <a:lstStyle/>
          <a:p>
            <a:r>
              <a:rPr lang="cs-CZ" b="1" dirty="0"/>
              <a:t>VELKÉ GYNEKOLOGICKÉ  OPERACE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58780" y="1542097"/>
            <a:ext cx="11133220" cy="513986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ovarectomie</a:t>
            </a:r>
            <a:endParaRPr kumimoji="0" lang="cs-CZ" altLang="cs-CZ" sz="3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cystectomie</a:t>
            </a:r>
            <a:endParaRPr kumimoji="0" lang="cs-CZ" altLang="cs-CZ" sz="3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resekce ovarií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salpingectomie</a:t>
            </a:r>
            <a:endParaRPr kumimoji="0" lang="cs-CZ" altLang="cs-CZ" sz="3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hysterectomia</a:t>
            </a:r>
            <a:r>
              <a:rPr kumimoji="0" lang="cs-CZ" altLang="cs-CZ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simplex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hysterectomia</a:t>
            </a:r>
            <a:r>
              <a:rPr kumimoji="0" lang="cs-CZ" altLang="cs-CZ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cs-CZ" altLang="cs-CZ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cum</a:t>
            </a:r>
            <a:r>
              <a:rPr kumimoji="0" lang="cs-CZ" altLang="cs-CZ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</a:t>
            </a:r>
            <a:r>
              <a:rPr kumimoji="0" lang="cs-CZ" altLang="cs-CZ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adnexectomiam</a:t>
            </a:r>
            <a:endParaRPr kumimoji="0" lang="cs-CZ" altLang="cs-CZ" sz="3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supravaginální</a:t>
            </a:r>
            <a:r>
              <a:rPr kumimoji="0" lang="cs-CZ" altLang="cs-CZ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 amputace těla děložního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metroplastika</a:t>
            </a:r>
            <a:r>
              <a:rPr kumimoji="0" lang="cs-CZ" altLang="cs-CZ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(při VVV dělohy)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>enukleace solitárního myomu</a:t>
            </a:r>
            <a:r>
              <a:rPr kumimoji="0" lang="cs-CZ" altLang="cs-CZ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/>
            </a:r>
            <a:br>
              <a:rPr kumimoji="0" lang="cs-CZ" altLang="cs-CZ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r>
              <a:rPr kumimoji="0" lang="cs-CZ" altLang="cs-CZ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  <a:t/>
            </a:r>
            <a:br>
              <a:rPr kumimoji="0" lang="cs-CZ" altLang="cs-CZ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Arial" panose="020B0604020202020204" pitchFamily="34" charset="0"/>
              </a:rPr>
            </a:b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946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B51928-EFA5-42C0-A697-85D339276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568" y="1027664"/>
            <a:ext cx="9779077" cy="736968"/>
          </a:xfrm>
        </p:spPr>
        <p:txBody>
          <a:bodyPr/>
          <a:lstStyle/>
          <a:p>
            <a:r>
              <a:rPr lang="cs-CZ" b="1" dirty="0"/>
              <a:t>NEJČASTĚJŠÍ OPERATIVNÍ DIAGNÓZY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B37A62-7691-4269-AD3C-F20BAB964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8569" y="1764632"/>
            <a:ext cx="9449178" cy="4908884"/>
          </a:xfrm>
        </p:spPr>
        <p:txBody>
          <a:bodyPr>
            <a:normAutofit fontScale="92500" lnSpcReduction="10000"/>
          </a:bodyPr>
          <a:lstStyle/>
          <a:p>
            <a:r>
              <a:rPr lang="cs-CZ" sz="3200" b="1" dirty="0" err="1"/>
              <a:t>Myomektomie</a:t>
            </a:r>
            <a:endParaRPr lang="cs-CZ" sz="3200" b="1" dirty="0"/>
          </a:p>
          <a:p>
            <a:r>
              <a:rPr lang="cs-CZ" sz="3200" b="1" dirty="0" err="1"/>
              <a:t>Hysterktomie</a:t>
            </a:r>
            <a:endParaRPr lang="cs-CZ" sz="3200" b="1" dirty="0"/>
          </a:p>
          <a:p>
            <a:r>
              <a:rPr lang="cs-CZ" sz="3200" b="1" dirty="0" err="1"/>
              <a:t>Ovarektomie</a:t>
            </a:r>
            <a:endParaRPr lang="cs-CZ" sz="3200" b="1" dirty="0"/>
          </a:p>
          <a:p>
            <a:r>
              <a:rPr lang="cs-CZ" sz="3200" b="1" dirty="0" err="1"/>
              <a:t>Kolpektomie</a:t>
            </a:r>
            <a:endParaRPr lang="cs-CZ" sz="3200" b="1" dirty="0"/>
          </a:p>
          <a:p>
            <a:r>
              <a:rPr lang="cs-CZ" sz="3200" b="1" dirty="0" err="1"/>
              <a:t>Vulvektomie</a:t>
            </a:r>
            <a:endParaRPr lang="cs-CZ" sz="3200" b="1" dirty="0"/>
          </a:p>
          <a:p>
            <a:r>
              <a:rPr lang="cs-CZ" sz="3200" b="1" dirty="0"/>
              <a:t>Radikální hysterektomie – </a:t>
            </a:r>
            <a:r>
              <a:rPr lang="cs-CZ" sz="3200" b="1" dirty="0" err="1"/>
              <a:t>Wertheim</a:t>
            </a:r>
            <a:r>
              <a:rPr lang="cs-CZ" sz="3200" b="1" dirty="0"/>
              <a:t>, </a:t>
            </a:r>
            <a:r>
              <a:rPr lang="cs-CZ" sz="3200" b="1" dirty="0" err="1"/>
              <a:t>Meigs</a:t>
            </a:r>
            <a:endParaRPr lang="cs-CZ" sz="3200" b="1" dirty="0"/>
          </a:p>
          <a:p>
            <a:r>
              <a:rPr lang="cs-CZ" sz="3200" b="1" dirty="0" err="1"/>
              <a:t>Trachelektomie</a:t>
            </a:r>
            <a:endParaRPr lang="cs-CZ" sz="3200" b="1" dirty="0"/>
          </a:p>
          <a:p>
            <a:r>
              <a:rPr lang="cs-CZ" sz="3200" b="1" dirty="0" err="1"/>
              <a:t>Lymfadenektomie</a:t>
            </a:r>
            <a:endParaRPr lang="cs-CZ" sz="3200" b="1" dirty="0"/>
          </a:p>
          <a:p>
            <a:r>
              <a:rPr lang="cs-CZ" sz="3200" b="1" dirty="0" err="1"/>
              <a:t>Omentektomie</a:t>
            </a:r>
            <a:endParaRPr lang="cs-CZ" sz="3200" b="1" dirty="0"/>
          </a:p>
          <a:p>
            <a:pPr marL="68580" indent="0">
              <a:buNone/>
            </a:pPr>
            <a:endParaRPr lang="cs-CZ" sz="3200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086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2316" y="721896"/>
            <a:ext cx="9875329" cy="914400"/>
          </a:xfrm>
        </p:spPr>
        <p:txBody>
          <a:bodyPr>
            <a:normAutofit/>
          </a:bodyPr>
          <a:lstStyle/>
          <a:p>
            <a:r>
              <a:rPr lang="cs-CZ" b="1" dirty="0"/>
              <a:t>TYPY OPERAČNÍCH PŘÍSTUPŮ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2316" y="1636296"/>
            <a:ext cx="10273364" cy="5957873"/>
          </a:xfrm>
        </p:spPr>
        <p:txBody>
          <a:bodyPr>
            <a:normAutofit fontScale="55000" lnSpcReduction="20000"/>
          </a:bodyPr>
          <a:lstStyle/>
          <a:p>
            <a:pPr marL="68580" indent="0">
              <a:buNone/>
            </a:pPr>
            <a:r>
              <a:rPr lang="cs-CZ" sz="5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cestou abdominální ( břišn</a:t>
            </a:r>
            <a:r>
              <a:rPr lang="cs-CZ" sz="5800" b="1" i="1" dirty="0">
                <a:latin typeface="Arial" panose="020B0604020202020204" pitchFamily="34" charset="0"/>
                <a:cs typeface="Arial" panose="020B0604020202020204" pitchFamily="34" charset="0"/>
              </a:rPr>
              <a:t>í) z řezu: </a:t>
            </a:r>
            <a:r>
              <a:rPr lang="cs-CZ" sz="5800" b="1" dirty="0">
                <a:latin typeface="Arial" panose="020B0604020202020204" pitchFamily="34" charset="0"/>
                <a:cs typeface="Arial" panose="020B0604020202020204" pitchFamily="34" charset="0"/>
              </a:rPr>
              <a:t>dolní střední laparotomie, nebo tzv. příčný řez </a:t>
            </a:r>
            <a:r>
              <a:rPr lang="cs-CZ" sz="5800" b="1" dirty="0" err="1">
                <a:latin typeface="Arial" panose="020B0604020202020204" pitchFamily="34" charset="0"/>
                <a:cs typeface="Arial" panose="020B0604020202020204" pitchFamily="34" charset="0"/>
              </a:rPr>
              <a:t>Pfannestielův</a:t>
            </a:r>
            <a:endParaRPr lang="cs-CZ" sz="5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endParaRPr lang="cs-CZ" sz="5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5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Laparoskopicky asistovaná hysterektomie </a:t>
            </a:r>
            <a:r>
              <a:rPr lang="cs-CZ" sz="5800" b="1" i="1" dirty="0">
                <a:latin typeface="Arial" panose="020B0604020202020204" pitchFamily="34" charset="0"/>
                <a:cs typeface="Arial" panose="020B0604020202020204" pitchFamily="34" charset="0"/>
              </a:rPr>
              <a:t>LAHV</a:t>
            </a:r>
          </a:p>
          <a:p>
            <a:endParaRPr lang="cs-CZ" sz="5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5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cestou vaginální (poševní</a:t>
            </a:r>
            <a:r>
              <a:rPr lang="cs-CZ" sz="5800" b="1" i="1" dirty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cs-CZ" sz="5800" b="1" dirty="0">
                <a:latin typeface="Arial" panose="020B0604020202020204" pitchFamily="34" charset="0"/>
                <a:cs typeface="Arial" panose="020B0604020202020204" pitchFamily="34" charset="0"/>
              </a:rPr>
              <a:t>malé gynekologické zákroky</a:t>
            </a:r>
          </a:p>
          <a:p>
            <a:r>
              <a:rPr lang="cs-CZ" sz="5800" b="1" dirty="0">
                <a:latin typeface="Arial" panose="020B0604020202020204" pitchFamily="34" charset="0"/>
                <a:cs typeface="Arial" panose="020B0604020202020204" pitchFamily="34" charset="0"/>
              </a:rPr>
              <a:t>vaginální hysterektomie simplex</a:t>
            </a:r>
          </a:p>
          <a:p>
            <a:r>
              <a:rPr lang="cs-CZ" sz="5800" b="1" dirty="0">
                <a:latin typeface="Arial" panose="020B0604020202020204" pitchFamily="34" charset="0"/>
                <a:cs typeface="Arial" panose="020B0604020202020204" pitchFamily="34" charset="0"/>
              </a:rPr>
              <a:t>poševní plastiky</a:t>
            </a:r>
          </a:p>
          <a:p>
            <a:pPr marL="68580" indent="0">
              <a:buNone/>
            </a:pPr>
            <a:r>
              <a:rPr lang="cs-CZ" sz="58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Operace na vulvě </a:t>
            </a:r>
            <a:r>
              <a:rPr lang="cs-CZ" sz="5800" b="1" dirty="0">
                <a:latin typeface="Arial" panose="020B0604020202020204" pitchFamily="34" charset="0"/>
                <a:cs typeface="Arial" panose="020B0604020202020204" pitchFamily="34" charset="0"/>
              </a:rPr>
              <a:t>– radikální </a:t>
            </a:r>
            <a:r>
              <a:rPr lang="cs-CZ" sz="5800" b="1" dirty="0" err="1">
                <a:latin typeface="Arial" panose="020B0604020202020204" pitchFamily="34" charset="0"/>
                <a:cs typeface="Arial" panose="020B0604020202020204" pitchFamily="34" charset="0"/>
              </a:rPr>
              <a:t>vulvektomie</a:t>
            </a:r>
            <a:r>
              <a:rPr lang="cs-CZ" sz="51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5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51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5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5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318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80" y="0"/>
            <a:ext cx="7710699" cy="6261315"/>
          </a:xfrm>
        </p:spPr>
      </p:pic>
    </p:spTree>
    <p:extLst>
      <p:ext uri="{BB962C8B-B14F-4D97-AF65-F5344CB8AC3E}">
        <p14:creationId xmlns:p14="http://schemas.microsoft.com/office/powerpoint/2010/main" val="1676415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Operace na zevních rodidlech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E</a:t>
            </a:r>
            <a:r>
              <a:rPr lang="cs-CZ" b="1" dirty="0" smtClean="0"/>
              <a:t>xcize</a:t>
            </a:r>
            <a:r>
              <a:rPr lang="cs-CZ" dirty="0" smtClean="0"/>
              <a:t> </a:t>
            </a:r>
            <a:r>
              <a:rPr lang="cs-CZ" dirty="0"/>
              <a:t>(vyříznutí) - získání materiálu na histologické vyšetření, odstranění ohraničených změn na vulvě či cervixu.</a:t>
            </a:r>
          </a:p>
          <a:p>
            <a:r>
              <a:rPr lang="cs-CZ" b="1" dirty="0" err="1"/>
              <a:t>Discize</a:t>
            </a:r>
            <a:r>
              <a:rPr lang="cs-CZ" dirty="0"/>
              <a:t> (rozříznutí) - řez při atrézii </a:t>
            </a:r>
            <a:r>
              <a:rPr lang="cs-CZ" dirty="0" smtClean="0"/>
              <a:t>hymenu</a:t>
            </a:r>
          </a:p>
          <a:p>
            <a:r>
              <a:rPr lang="cs-CZ" b="1" dirty="0" err="1" smtClean="0"/>
              <a:t>Extirpatio</a:t>
            </a:r>
            <a:r>
              <a:rPr lang="cs-CZ" b="1" dirty="0" smtClean="0"/>
              <a:t> </a:t>
            </a:r>
            <a:r>
              <a:rPr lang="cs-CZ" b="1" dirty="0" err="1"/>
              <a:t>cystis</a:t>
            </a:r>
            <a:r>
              <a:rPr lang="cs-CZ" b="1" dirty="0"/>
              <a:t> </a:t>
            </a:r>
            <a:r>
              <a:rPr lang="cs-CZ" b="1" dirty="0" err="1"/>
              <a:t>vestibularis</a:t>
            </a:r>
            <a:r>
              <a:rPr lang="cs-CZ" b="1" dirty="0"/>
              <a:t> major (</a:t>
            </a:r>
            <a:r>
              <a:rPr lang="cs-CZ" b="1" dirty="0" err="1"/>
              <a:t>glandulae</a:t>
            </a:r>
            <a:r>
              <a:rPr lang="cs-CZ" b="1" dirty="0"/>
              <a:t> </a:t>
            </a:r>
            <a:r>
              <a:rPr lang="cs-CZ" b="1" dirty="0" err="1"/>
              <a:t>Bartholini</a:t>
            </a:r>
            <a:r>
              <a:rPr lang="cs-CZ" b="1" dirty="0"/>
              <a:t>)</a:t>
            </a:r>
            <a:r>
              <a:rPr lang="cs-CZ" dirty="0"/>
              <a:t> - chirurgické odstranění cysty </a:t>
            </a:r>
            <a:r>
              <a:rPr lang="cs-CZ" dirty="0" err="1"/>
              <a:t>Bartholiniho</a:t>
            </a:r>
            <a:r>
              <a:rPr lang="cs-CZ" dirty="0"/>
              <a:t> žlázy.</a:t>
            </a:r>
          </a:p>
          <a:p>
            <a:r>
              <a:rPr lang="cs-CZ" b="1" dirty="0"/>
              <a:t>Prostá </a:t>
            </a:r>
            <a:r>
              <a:rPr lang="cs-CZ" b="1" dirty="0" err="1"/>
              <a:t>vulvektomie</a:t>
            </a:r>
            <a:r>
              <a:rPr lang="cs-CZ" dirty="0"/>
              <a:t> - odstranění zevních rodidel postižené rakovinou nebo dysplastickými změnami. </a:t>
            </a:r>
            <a:br>
              <a:rPr lang="cs-CZ" dirty="0"/>
            </a:br>
            <a:endParaRPr lang="cs-CZ" dirty="0"/>
          </a:p>
          <a:p>
            <a:pPr marL="6858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8029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859255"/>
          </a:xfrm>
        </p:spPr>
        <p:txBody>
          <a:bodyPr/>
          <a:lstStyle/>
          <a:p>
            <a:r>
              <a:rPr lang="cs-CZ" b="1" cap="all" dirty="0" smtClean="0"/>
              <a:t>Operace v pochvě</a:t>
            </a:r>
            <a:endParaRPr lang="cs-CZ" b="1" cap="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err="1"/>
              <a:t>Enucleatio</a:t>
            </a:r>
            <a:r>
              <a:rPr lang="cs-CZ" dirty="0"/>
              <a:t> (vyloupnutí cysty nebo myomu) - odstranění prostřednictvím rozříznutím pouzdra na děložním hrdle/ pochvě ohraničenými útvary a poté ranou plochu ošetříme stehy.</a:t>
            </a:r>
          </a:p>
          <a:p>
            <a:r>
              <a:rPr lang="cs-CZ" b="1" dirty="0" err="1"/>
              <a:t>Colporrhapia</a:t>
            </a:r>
            <a:r>
              <a:rPr lang="cs-CZ" b="1" dirty="0"/>
              <a:t> </a:t>
            </a:r>
            <a:r>
              <a:rPr lang="cs-CZ" b="1" dirty="0" err="1"/>
              <a:t>anterior</a:t>
            </a:r>
            <a:r>
              <a:rPr lang="cs-CZ" dirty="0"/>
              <a:t> - plastická úprava přední poševní stěny.</a:t>
            </a:r>
          </a:p>
          <a:p>
            <a:r>
              <a:rPr lang="cs-CZ" b="1" dirty="0" err="1"/>
              <a:t>Colpoperioplastica</a:t>
            </a:r>
            <a:r>
              <a:rPr lang="cs-CZ" dirty="0"/>
              <a:t> - plastika zadní poševní stěny pochvy, hráze a svalů.</a:t>
            </a:r>
          </a:p>
          <a:p>
            <a:r>
              <a:rPr lang="cs-CZ" b="1" dirty="0" err="1"/>
              <a:t>Neoplastica</a:t>
            </a:r>
            <a:r>
              <a:rPr lang="cs-CZ" b="1" dirty="0"/>
              <a:t> </a:t>
            </a:r>
            <a:r>
              <a:rPr lang="cs-CZ" b="1" dirty="0" err="1"/>
              <a:t>vaginae</a:t>
            </a:r>
            <a:r>
              <a:rPr lang="cs-CZ" dirty="0"/>
              <a:t> - při agenezi pochvy vytvoříme novou plochu.</a:t>
            </a:r>
          </a:p>
          <a:p>
            <a:r>
              <a:rPr lang="cs-CZ" b="1" dirty="0" err="1"/>
              <a:t>Colpocleisis</a:t>
            </a:r>
            <a:r>
              <a:rPr lang="cs-CZ" dirty="0"/>
              <a:t> - uzávěr pochvy při prolapsu u starších žen, jedná se o náhradu plastiky přední a zadní poševní stěny.</a:t>
            </a:r>
          </a:p>
          <a:p>
            <a:r>
              <a:rPr lang="cs-CZ" b="1" dirty="0" err="1"/>
              <a:t>Vaginofixatio</a:t>
            </a:r>
            <a:r>
              <a:rPr lang="cs-CZ" b="1" dirty="0"/>
              <a:t> </a:t>
            </a:r>
            <a:r>
              <a:rPr lang="cs-CZ" b="1" dirty="0" err="1"/>
              <a:t>Amreich</a:t>
            </a:r>
            <a:r>
              <a:rPr lang="cs-CZ" b="1" dirty="0"/>
              <a:t> II. - Richter</a:t>
            </a:r>
            <a:r>
              <a:rPr lang="cs-CZ" dirty="0"/>
              <a:t> - řeší prolaps pahýlu vaginální cestou, jde o závěs pahýlu k </a:t>
            </a:r>
            <a:r>
              <a:rPr lang="cs-CZ" dirty="0" err="1"/>
              <a:t>ligamentu</a:t>
            </a:r>
            <a:r>
              <a:rPr lang="cs-CZ" dirty="0"/>
              <a:t> </a:t>
            </a:r>
            <a:r>
              <a:rPr lang="cs-CZ" dirty="0" err="1"/>
              <a:t>sacrospinosum</a:t>
            </a:r>
            <a:r>
              <a:rPr lang="cs-CZ" dirty="0"/>
              <a:t>. </a:t>
            </a:r>
            <a:br>
              <a:rPr lang="cs-CZ" dirty="0"/>
            </a:br>
            <a:endParaRPr lang="cs-CZ" dirty="0"/>
          </a:p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6950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677150"/>
          </a:xfrm>
        </p:spPr>
        <p:txBody>
          <a:bodyPr>
            <a:normAutofit fontScale="90000"/>
          </a:bodyPr>
          <a:lstStyle/>
          <a:p>
            <a:r>
              <a:rPr lang="cs-CZ" b="1" cap="all" dirty="0"/>
              <a:t>Operace na děloze</a:t>
            </a:r>
            <a:br>
              <a:rPr lang="cs-CZ" b="1" cap="all" dirty="0"/>
            </a:br>
            <a:endParaRPr lang="cs-CZ" cap="all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30637" y="1943086"/>
            <a:ext cx="9397110" cy="4196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Hysterectomia</a:t>
            </a: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vaginalis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- odstranění dělohy poševní cestou většinou spojena s plastikou pochvy. Indikuje se při sestupu a výhřezu dělohy s následkem 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 tooltip="Inkontinence moči"/>
              </a:rPr>
              <a:t>inkontinence moči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Conysatio</a:t>
            </a: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cervicis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- kruhovité vytětí </a:t>
            </a:r>
            <a:r>
              <a:rPr kumimoji="0" lang="cs-CZ" alt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exocervixu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 </a:t>
            </a:r>
            <a:r>
              <a:rPr kumimoji="0" lang="cs-CZ" alt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konusem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Amputatio</a:t>
            </a: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portionis</a:t>
            </a: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vaginalis</a:t>
            </a: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cs-CZ" alt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uteri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- odstranění vaginální části děložního hrdla.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Curettage</a:t>
            </a: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děložního hrdla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- jedná se o výškrab cervikálního hrdla kyretou. Používá se i </a:t>
            </a:r>
            <a:r>
              <a:rPr kumimoji="0" lang="cs-CZ" alt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frakcionová</a:t>
            </a:r>
            <a:r>
              <a:rPr kumimoji="0" lang="cs-CZ" alt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kyreta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 výškrab dutiny děložní po sondáži a dilataci cervikálního kanálu kovovými dilatátory. V porodnictví se poté používají tupé kyrety při odstraňování plodového vejce či jeho zbytku v děloze - nejtupější z nich je </a:t>
            </a:r>
            <a:r>
              <a:rPr kumimoji="0" lang="cs-CZ" altLang="cs-CZ" sz="1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Bummova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kyreta.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alt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Trachelotomia</a:t>
            </a:r>
            <a:r>
              <a:rPr kumimoji="0" lang="cs-CZ" alt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- rozšíření děložního hrdla tam, kde nestačí dilatace cervixu při vznikajícím myomu. </a:t>
            </a:r>
          </a:p>
        </p:txBody>
      </p:sp>
    </p:spTree>
    <p:extLst>
      <p:ext uri="{BB962C8B-B14F-4D97-AF65-F5344CB8AC3E}">
        <p14:creationId xmlns:p14="http://schemas.microsoft.com/office/powerpoint/2010/main" val="2287500891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3F4AECD54B67E47862AB14566E8592B" ma:contentTypeVersion="12" ma:contentTypeDescription="Vytvoří nový dokument" ma:contentTypeScope="" ma:versionID="dc05a02441763500345bc54f25ccac5e">
  <xsd:schema xmlns:xsd="http://www.w3.org/2001/XMLSchema" xmlns:xs="http://www.w3.org/2001/XMLSchema" xmlns:p="http://schemas.microsoft.com/office/2006/metadata/properties" xmlns:ns2="cbefea44-e136-4179-aaed-838712420fe3" xmlns:ns3="a5cc325b-3808-46fd-ba12-9be4b2bbba49" targetNamespace="http://schemas.microsoft.com/office/2006/metadata/properties" ma:root="true" ma:fieldsID="292d38a1adf511b0d7f3e2ead60c4386" ns2:_="" ns3:_="">
    <xsd:import namespace="cbefea44-e136-4179-aaed-838712420fe3"/>
    <xsd:import namespace="a5cc325b-3808-46fd-ba12-9be4b2bbba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fea44-e136-4179-aaed-838712420f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cc325b-3808-46fd-ba12-9be4b2bbba4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F70A0AB-9693-4175-B1F9-F3BB842973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B3CD782-AD2C-464D-A595-062811EF00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fea44-e136-4179-aaed-838712420fe3"/>
    <ds:schemaRef ds:uri="a5cc325b-3808-46fd-ba12-9be4b2bbba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D8EA54-FCDE-4C53-BC95-F76FE7115B9B}">
  <ds:schemaRefs>
    <ds:schemaRef ds:uri="http://www.w3.org/XML/1998/namespace"/>
    <ds:schemaRef ds:uri="http://purl.org/dc/elements/1.1/"/>
    <ds:schemaRef ds:uri="http://schemas.microsoft.com/office/2006/documentManagement/types"/>
    <ds:schemaRef ds:uri="cbefea44-e136-4179-aaed-838712420fe3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a5cc325b-3808-46fd-ba12-9be4b2bbba49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1077</Words>
  <Application>Microsoft Office PowerPoint</Application>
  <PresentationFormat>Širokoúhlá obrazovka</PresentationFormat>
  <Paragraphs>124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Times New Roman</vt:lpstr>
      <vt:lpstr>Wingdings 2</vt:lpstr>
      <vt:lpstr>Motiv Office</vt:lpstr>
      <vt:lpstr>Austin</vt:lpstr>
      <vt:lpstr>VELKÉ GYNEKOLOGICKÉ OPERACE</vt:lpstr>
      <vt:lpstr>VELKÉ GYNEKOLOGICKÉ OPERACE</vt:lpstr>
      <vt:lpstr>VELKÉ GYNEKOLOGICKÉ  OPERACE</vt:lpstr>
      <vt:lpstr>NEJČASTĚJŠÍ OPERATIVNÍ DIAGNÓZY</vt:lpstr>
      <vt:lpstr>TYPY OPERAČNÍCH PŘÍSTUPŮ</vt:lpstr>
      <vt:lpstr>Prezentace aplikace PowerPoint</vt:lpstr>
      <vt:lpstr>Operace na zevních rodidlech </vt:lpstr>
      <vt:lpstr>Operace v pochvě</vt:lpstr>
      <vt:lpstr>Operace na děloze </vt:lpstr>
      <vt:lpstr>Abdominální operace </vt:lpstr>
      <vt:lpstr>Operace na adnexech </vt:lpstr>
      <vt:lpstr>Operace v gynekologické urologii</vt:lpstr>
      <vt:lpstr>           </vt:lpstr>
      <vt:lpstr>Dlouhodobá  předoperační  příprava </vt:lpstr>
      <vt:lpstr>Krátkodobá předoperační příprava </vt:lpstr>
      <vt:lpstr>BEZPROSTŘEDNÍ  PŘÍPRAVA</vt:lpstr>
      <vt:lpstr>POOPERAČNÍ PÉČE</vt:lpstr>
      <vt:lpstr>POOPERAČNÍ PÉČE</vt:lpstr>
      <vt:lpstr>PŘEKLAD PACIENTKY A EDUKACE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politické vědy</dc:title>
  <dc:creator>zem0003</dc:creator>
  <cp:lastModifiedBy>Yvetta Vrublová</cp:lastModifiedBy>
  <cp:revision>29</cp:revision>
  <dcterms:created xsi:type="dcterms:W3CDTF">2020-07-28T16:37:17Z</dcterms:created>
  <dcterms:modified xsi:type="dcterms:W3CDTF">2022-11-10T06:51:24Z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0x01010023F4AECD54B67E47862AB14566E8592B</vt:lpwstr>
  </property>
</Properties>
</file>