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29"/>
  </p:notesMasterIdLst>
  <p:sldIdLst>
    <p:sldId id="262" r:id="rId6"/>
    <p:sldId id="263" r:id="rId7"/>
    <p:sldId id="301" r:id="rId8"/>
    <p:sldId id="298" r:id="rId9"/>
    <p:sldId id="305" r:id="rId10"/>
    <p:sldId id="306" r:id="rId11"/>
    <p:sldId id="307" r:id="rId12"/>
    <p:sldId id="309" r:id="rId13"/>
    <p:sldId id="312" r:id="rId14"/>
    <p:sldId id="319" r:id="rId15"/>
    <p:sldId id="321" r:id="rId16"/>
    <p:sldId id="322" r:id="rId17"/>
    <p:sldId id="324" r:id="rId18"/>
    <p:sldId id="325" r:id="rId19"/>
    <p:sldId id="304" r:id="rId20"/>
    <p:sldId id="327" r:id="rId21"/>
    <p:sldId id="330" r:id="rId22"/>
    <p:sldId id="331" r:id="rId23"/>
    <p:sldId id="334" r:id="rId24"/>
    <p:sldId id="335" r:id="rId25"/>
    <p:sldId id="337" r:id="rId26"/>
    <p:sldId id="338" r:id="rId27"/>
    <p:sldId id="279" r:id="rId2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8F528C80-25E6-46C8-AC53-FB4E402EE3CE}">
          <p14:sldIdLst>
            <p14:sldId id="262"/>
          </p14:sldIdLst>
        </p14:section>
        <p14:section name="Oddíl bez názvu" id="{6E8686C1-A39E-4428-A167-9C6E439DD9D9}">
          <p14:sldIdLst>
            <p14:sldId id="263"/>
            <p14:sldId id="301"/>
            <p14:sldId id="298"/>
            <p14:sldId id="305"/>
            <p14:sldId id="306"/>
            <p14:sldId id="307"/>
            <p14:sldId id="309"/>
            <p14:sldId id="312"/>
            <p14:sldId id="319"/>
            <p14:sldId id="321"/>
            <p14:sldId id="322"/>
            <p14:sldId id="324"/>
            <p14:sldId id="325"/>
            <p14:sldId id="304"/>
            <p14:sldId id="327"/>
            <p14:sldId id="330"/>
            <p14:sldId id="331"/>
            <p14:sldId id="334"/>
            <p14:sldId id="335"/>
            <p14:sldId id="337"/>
            <p14:sldId id="338"/>
            <p14:sldId id="27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4" d="100"/>
          <a:sy n="54" d="100"/>
        </p:scale>
        <p:origin x="328" y="-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presProps" Target="presProps.xml"/><Relationship Id="rId8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F5F9E-EDBE-4538-8CDF-CAD163B072C7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52B493-4B41-4EA1-A8A6-E4D478DF67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4904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829F50-7ED2-4F5C-9C89-97EC7199B6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645F893-0AA4-4A14-A4F1-A674BC514C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8F76157-97D2-4A9D-B757-5DDF75784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C25CD4C-18DE-4E48-8CBB-6E6AB18574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1AFC9C0-9C94-4C4F-8827-1CEEAD71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0019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37DF29-BEA5-49D9-8022-732212CE2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BB92669-2C0F-40E0-82B5-169F48284F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9EF16A6-179C-4CC0-B872-7CCE8F8B6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CB5C89A-86C4-47E7-86BB-475D1D219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8D9217-33AF-4181-B5FD-8A0349954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8207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9C7C2B7-4E53-4E8E-A5A0-18A4FB0BC1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4FF98D16-6896-4ED6-A2FB-E007044270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E2CDB75-80BD-4338-95DC-5FD65B3A64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5D36148-84AF-4B28-9286-CF84FD4FE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5E974D4-4C4A-4352-BF4E-E95A14C0E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79771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47" name="Rectangle 46"/>
          <p:cNvSpPr/>
          <p:nvPr/>
        </p:nvSpPr>
        <p:spPr>
          <a:xfrm>
            <a:off x="6198795" y="-21511"/>
            <a:ext cx="46736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11154" y="2708476"/>
            <a:ext cx="4417807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11154" y="4421081"/>
            <a:ext cx="4413071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8325" y="1516829"/>
            <a:ext cx="28448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071360" y="5719967"/>
            <a:ext cx="3775456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98795" y="5719967"/>
            <a:ext cx="858221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3782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86330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194" y="2900830"/>
            <a:ext cx="8849957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8194" y="4267201"/>
            <a:ext cx="8849956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19124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389888" y="2313432"/>
            <a:ext cx="4559808" cy="349300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313431"/>
            <a:ext cx="4559808" cy="349300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20503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2815" y="2316009"/>
            <a:ext cx="407619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88961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82450" y="2316010"/>
            <a:ext cx="4074289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536" y="2974695"/>
            <a:ext cx="4559808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5000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41131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35041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7" name="Rectangle 56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7859" y="856527"/>
            <a:ext cx="4120587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9777" y="2657435"/>
            <a:ext cx="4406096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5456" y="4136994"/>
            <a:ext cx="4398379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4070099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0AD462-FCD7-4432-8908-474A1991C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9FA506-E846-4A05-82B8-276508A39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D77032D-5C9E-4501-A466-8F4975A85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1285F5E-2943-4127-87E0-83E5C0294C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2C98696-9500-4644-8382-27AB9FA17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476620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509872" y="0"/>
            <a:ext cx="13243109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6081656" y="-21511"/>
            <a:ext cx="4905488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1" name="Rectangle 10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2" name="Rectangle 101"/>
          <p:cNvSpPr/>
          <p:nvPr/>
        </p:nvSpPr>
        <p:spPr>
          <a:xfrm>
            <a:off x="1207429" y="601884"/>
            <a:ext cx="4749676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5" name="Rectangle 104"/>
          <p:cNvSpPr/>
          <p:nvPr/>
        </p:nvSpPr>
        <p:spPr>
          <a:xfrm>
            <a:off x="6201185" y="6088284"/>
            <a:ext cx="46736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12565" y="2660904"/>
            <a:ext cx="4401312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0278" y="693795"/>
            <a:ext cx="4479497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12841" y="4133089"/>
            <a:ext cx="4400764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88597" y="5724836"/>
            <a:ext cx="4658219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480454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00826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030147"/>
            <a:ext cx="1979271" cy="4780344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04395" y="1030147"/>
            <a:ext cx="7231605" cy="478034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958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2DAA5FC-60DA-4D1B-8FB8-701029BB2E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559A429-68A0-4EC8-A68E-5101A797E5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E54D00F-C328-4C18-8AD1-3332B3F52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A196EAB-724F-4163-AE18-16F847123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80C3C74-E256-49C4-8403-38C29B433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5511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BFEBFF-97EA-4BA8-AA78-1A65231B0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C8B9858-16EC-41C0-B99E-BAC1E0F68D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1546F93-757C-4A5F-BFA9-267269349C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3CEBF69-3F59-41F2-8C87-4669AB982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3D1061C5-0C31-4462-A06D-E8F7F13AC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5E75A3E-A873-47D7-BF14-1D255A6FB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720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786115F-A90C-47EA-9B46-C32B2F7CA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F8F37F5-0A3B-4CE5-8723-36DC48314F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29338CD-15E4-4525-A9E7-B65E7501C2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B4D3BE4-A9CB-46E7-BC74-0D9D52AE3F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A7E0406C-C7CA-4090-9ED5-6E5B73F668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5FA607D-0388-44BB-9C08-163DB0966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6A93DB0-CF96-4466-ACD4-5588B8D43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A11D7395-5A7D-4ED3-82E0-1F8FFC040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0418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D66A69-339A-4DDD-AE11-BF9FEECD1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8359AE74-3D48-43D9-8806-EDDA8CD89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79F39B7-19AA-4849-85B5-9FE2CE6DF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08CE5189-DCFE-462C-B46C-731B1AC79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9272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4D0D004A-8832-48AE-81AB-DBAAFC937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79B0C14-E5E8-4B22-9D17-ED278C009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5847D63-B091-4889-9EEA-7E2547F93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0715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27A680-B4BD-4182-A2A9-5ECEF3EE5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3CE82C4-C993-4EE0-889A-A6B4A7FDF3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CBEDD0E-A6DB-4D53-9581-C34E624A71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90E15089-069E-4C8C-9E2D-732A70277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56F8CDF-1520-41DF-8396-9D63AFF4B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E6F2517-2447-4924-AF80-468D2F110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94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D967F66-1E60-4CA5-A2F2-5643E7890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AAF4415-69E9-4F16-AAEC-3BCFA9A5E8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C484FA3-A08D-43CB-B6EF-4EEE9810AD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0B71CE8-AB32-4A3F-A92D-806ED2D63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6CD16E1-FF5E-44E5-8422-6E2ED8696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AEBC466-4215-46A3-8D6C-5C7594895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7223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9958EC0-D306-4B95-83A3-2F9EA309B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3BD37A7-0101-4B25-AB29-AE3EB7BF3D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331329C-B1E3-481F-A8C1-41A6D4AB68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F5B8D-2B12-4C6F-8C22-D201E90FF82E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89E9A87-F44E-4650-AD79-40880D6009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D83AA30-152E-4EF6-922B-4F7CFD3957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2454F-9BB4-4D22-B0FF-110005210C0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5007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406400" y="0"/>
            <a:ext cx="13243109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80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80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609600" y="333488"/>
            <a:ext cx="109728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0" name="Rectangle 69"/>
          <p:cNvSpPr/>
          <p:nvPr/>
        </p:nvSpPr>
        <p:spPr>
          <a:xfrm>
            <a:off x="6081656" y="-21511"/>
            <a:ext cx="4905488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71" name="Rectangle 70"/>
          <p:cNvSpPr/>
          <p:nvPr/>
        </p:nvSpPr>
        <p:spPr>
          <a:xfrm>
            <a:off x="6198795" y="-21510"/>
            <a:ext cx="46736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1323" y="2323652"/>
            <a:ext cx="9036423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96517" y="22449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5761A578-6C3F-4B89-8D62-215AD800C6A5}" type="datetimeFigureOut">
              <a:rPr lang="cs-CZ" smtClean="0"/>
              <a:t>14.02.2021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188597" y="5852161"/>
            <a:ext cx="4669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98795" y="224492"/>
            <a:ext cx="17762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0B770AE5-808F-4FAA-A69D-56CE20AA2CB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2046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akovinaprsu.cz/prsa-a-rakovina/lecba/lecebny-plan/" TargetMode="Externa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A4813E-51ED-4012-8D78-821F6D57A5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39505"/>
            <a:ext cx="9144000" cy="1366202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FF0000"/>
                </a:solidFill>
              </a:rPr>
              <a:t>ONEMOCNĚNÍ PRSU</a:t>
            </a:r>
            <a:br>
              <a:rPr lang="cs-CZ" sz="4000" b="1" dirty="0">
                <a:solidFill>
                  <a:srgbClr val="FF0000"/>
                </a:solidFill>
              </a:rPr>
            </a:br>
            <a:r>
              <a:rPr lang="cs-CZ" sz="4000" b="1" dirty="0">
                <a:solidFill>
                  <a:srgbClr val="FF0000"/>
                </a:solidFill>
              </a:rPr>
              <a:t>NÁDORY PRSU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A11FA9A-F513-4EE6-B798-6DC506ADAA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90758"/>
            <a:ext cx="9144000" cy="1655762"/>
          </a:xfrm>
        </p:spPr>
        <p:txBody>
          <a:bodyPr/>
          <a:lstStyle/>
          <a:p>
            <a:r>
              <a:rPr lang="cs-CZ" dirty="0"/>
              <a:t>CZ.02.2.69/0.0/0.0/16_015/0002400</a:t>
            </a:r>
            <a:endParaRPr lang="cs-CZ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dirty="0"/>
              <a:t>ROZVOJ VZDĚLÁVÁNÍ NA SLEZSKÉ UNIVERZITĚ V OPAVĚ</a:t>
            </a:r>
          </a:p>
        </p:txBody>
      </p:sp>
      <p:pic>
        <p:nvPicPr>
          <p:cNvPr id="4" name="Obrázek 3" descr="Logolink_OP_VVV_hor_barva_cz">
            <a:extLst>
              <a:ext uri="{FF2B5EF4-FFF2-40B4-BE49-F238E27FC236}">
                <a16:creationId xmlns:a16="http://schemas.microsoft.com/office/drawing/2014/main" id="{D3ECA9CD-610B-49AA-97ED-30168794AFF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2400" y="294640"/>
            <a:ext cx="9702800" cy="23012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98984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cap="all" dirty="0"/>
              <a:t>KARCINOM PRSU</a:t>
            </a:r>
            <a:br>
              <a:rPr lang="cs-CZ" b="1" cap="all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9975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cs-CZ" sz="3200" b="1" cap="all" dirty="0"/>
              <a:t>GENETICKÉ FAKTORY</a:t>
            </a:r>
          </a:p>
          <a:p>
            <a:r>
              <a:rPr lang="cs-CZ" sz="3200" b="1" dirty="0"/>
              <a:t>Přibližně 5–10 % karcinomů prsu je podmíněno geneticky. Nejčastěji pozorované mutace jsou v oblasti genu </a:t>
            </a:r>
            <a:r>
              <a:rPr lang="cs-CZ" sz="3200" b="1" dirty="0">
                <a:solidFill>
                  <a:srgbClr val="FF0000"/>
                </a:solidFill>
              </a:rPr>
              <a:t>BRCA1 a BRCA2</a:t>
            </a:r>
            <a:r>
              <a:rPr lang="cs-CZ" sz="3200" b="1" dirty="0"/>
              <a:t>. </a:t>
            </a:r>
            <a:r>
              <a:rPr lang="cs-CZ" sz="3200" b="1" dirty="0">
                <a:solidFill>
                  <a:srgbClr val="FF0000"/>
                </a:solidFill>
              </a:rPr>
              <a:t>Gen BRCA1 je lokalizován na 17. chromozomu a je spojen až s 85% celoživotním rizikem karcinomu prsu. </a:t>
            </a:r>
            <a:r>
              <a:rPr lang="cs-CZ" sz="3200" b="1" dirty="0">
                <a:solidFill>
                  <a:srgbClr val="00B050"/>
                </a:solidFill>
              </a:rPr>
              <a:t>Gen BRCA2 je lokalizován na 13. chromozomu a je spojen až s 84% celoživotním rizikem karcinomu prsu. 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756024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07440" y="355600"/>
            <a:ext cx="9650205" cy="1483360"/>
          </a:xfrm>
        </p:spPr>
        <p:txBody>
          <a:bodyPr>
            <a:normAutofit/>
          </a:bodyPr>
          <a:lstStyle/>
          <a:p>
            <a:r>
              <a:rPr lang="cs-CZ" b="1" cap="all" dirty="0"/>
              <a:t>HORMONÁLNÍ FAKTORY</a:t>
            </a:r>
            <a:br>
              <a:rPr lang="cs-CZ" b="1" cap="all" dirty="0">
                <a:solidFill>
                  <a:srgbClr val="FF0000"/>
                </a:solidFill>
              </a:rPr>
            </a:b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524000"/>
            <a:ext cx="10805160" cy="53339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3200" b="1" dirty="0"/>
              <a:t>Vznik karcinomu prsu může být podmíněn delší expozicí estrogenů:</a:t>
            </a:r>
          </a:p>
          <a:p>
            <a:r>
              <a:rPr lang="cs-CZ" sz="3200" b="1" dirty="0"/>
              <a:t> časná menarche,</a:t>
            </a:r>
          </a:p>
          <a:p>
            <a:r>
              <a:rPr lang="cs-CZ" sz="3200" b="1" dirty="0"/>
              <a:t>  pozdní menopauza, </a:t>
            </a:r>
          </a:p>
          <a:p>
            <a:r>
              <a:rPr lang="cs-CZ" sz="3200" b="1" dirty="0"/>
              <a:t> první gravidita po 30. roce života,  krátká laktace, </a:t>
            </a:r>
          </a:p>
          <a:p>
            <a:r>
              <a:rPr lang="cs-CZ" sz="3200" b="1" dirty="0"/>
              <a:t> dlouhé užívání kombinace estrogenů </a:t>
            </a:r>
          </a:p>
          <a:p>
            <a:pPr marL="68580" indent="0">
              <a:buNone/>
            </a:pPr>
            <a:r>
              <a:rPr lang="cs-CZ" sz="3200" b="1" dirty="0"/>
              <a:t>   a </a:t>
            </a:r>
            <a:r>
              <a:rPr lang="cs-CZ" sz="3200" b="1" dirty="0" err="1"/>
              <a:t>gestagenů</a:t>
            </a:r>
            <a:r>
              <a:rPr lang="cs-CZ" sz="3200" b="1" dirty="0"/>
              <a:t> (v rámci substituční léčby), </a:t>
            </a:r>
          </a:p>
          <a:p>
            <a:r>
              <a:rPr lang="cs-CZ" sz="3200" b="1" dirty="0"/>
              <a:t> </a:t>
            </a:r>
            <a:r>
              <a:rPr lang="cs-CZ" sz="3200" b="1" dirty="0" err="1"/>
              <a:t>nuliparita</a:t>
            </a:r>
            <a:r>
              <a:rPr lang="cs-CZ" sz="3200" b="1" dirty="0"/>
              <a:t>. </a:t>
            </a:r>
          </a:p>
          <a:p>
            <a:r>
              <a:rPr lang="cs-CZ" sz="3200" b="1" dirty="0"/>
              <a:t> orální </a:t>
            </a:r>
            <a:r>
              <a:rPr lang="cs-CZ" sz="3200" b="1" dirty="0" err="1"/>
              <a:t>kontraceptiva</a:t>
            </a:r>
            <a:r>
              <a:rPr lang="cs-CZ" sz="3200" b="1" dirty="0"/>
              <a:t> se dnes za rizikový faktor   nepovažují</a:t>
            </a:r>
            <a:r>
              <a:rPr lang="cs-CZ" sz="3200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7537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136416"/>
          </a:xfrm>
        </p:spPr>
        <p:txBody>
          <a:bodyPr>
            <a:normAutofit fontScale="90000"/>
          </a:bodyPr>
          <a:lstStyle/>
          <a:p>
            <a:r>
              <a:rPr lang="cs-CZ" b="1" cap="all" dirty="0"/>
              <a:t>DIETNÍ FAKTORY</a:t>
            </a:r>
            <a:br>
              <a:rPr lang="cs-CZ" b="1" cap="all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1676400"/>
            <a:ext cx="10942319" cy="507492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3800" b="1" dirty="0"/>
              <a:t>Alkohol, zvýšený příjem tuků v dětství a dospívání, váhový nárůst spojený s nedostatkem fyzické aktivity rovněž zvyšují riziko vzniku karcinomu prsu.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3800" b="1" dirty="0"/>
              <a:t>U postmenopauzálních žen je nadměrná tuková zásoba spojena s vyšší plazmatickou koncentrací z androgenních prekurzorů</a:t>
            </a:r>
            <a:r>
              <a:rPr lang="cs-CZ" sz="3200" b="1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434552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831616"/>
          </a:xfrm>
        </p:spPr>
        <p:txBody>
          <a:bodyPr>
            <a:normAutofit fontScale="90000"/>
          </a:bodyPr>
          <a:lstStyle/>
          <a:p>
            <a:r>
              <a:rPr lang="cs-CZ" b="1" cap="all" dirty="0"/>
              <a:t>VLIV ZEVNÍHO PROSTŘEDÍ</a:t>
            </a:r>
            <a:br>
              <a:rPr lang="cs-CZ" b="1" cap="all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40080" y="1493520"/>
            <a:ext cx="10835639" cy="5242560"/>
          </a:xfrm>
        </p:spPr>
        <p:txBody>
          <a:bodyPr>
            <a:normAutofit/>
          </a:bodyPr>
          <a:lstStyle/>
          <a:p>
            <a:r>
              <a:rPr lang="cs-CZ" sz="3200" b="1" dirty="0"/>
              <a:t>významným rizikem je ionizující záření zvláště před 40. rokem života, například ozařování pro </a:t>
            </a:r>
            <a:r>
              <a:rPr lang="cs-CZ" sz="3200" b="1" dirty="0" err="1"/>
              <a:t>Hodgkinovu</a:t>
            </a:r>
            <a:r>
              <a:rPr lang="cs-CZ" sz="3200" b="1" dirty="0"/>
              <a:t> chorobu.</a:t>
            </a:r>
          </a:p>
          <a:p>
            <a:pPr marL="68580" indent="0">
              <a:buNone/>
            </a:pPr>
            <a:r>
              <a:rPr lang="cs-CZ" sz="3200" b="1" dirty="0"/>
              <a:t>Naproti tomu za protektivní faktory jsou považovány:</a:t>
            </a:r>
          </a:p>
          <a:p>
            <a:r>
              <a:rPr lang="cs-CZ" sz="3200" b="1" dirty="0"/>
              <a:t>těhotenství před 20. rokem věku – jedná se o těhotenství končící porodem,</a:t>
            </a:r>
          </a:p>
          <a:p>
            <a:r>
              <a:rPr lang="cs-CZ" sz="3200" b="1" dirty="0"/>
              <a:t>fyzická aktivita,</a:t>
            </a:r>
          </a:p>
          <a:p>
            <a:r>
              <a:rPr lang="cs-CZ" sz="3200" b="1" dirty="0"/>
              <a:t>kojení,</a:t>
            </a:r>
          </a:p>
          <a:p>
            <a:r>
              <a:rPr lang="cs-CZ" sz="3200" b="1" dirty="0"/>
              <a:t>příznivé působení vitaminů C, D, 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12846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cap="all" dirty="0"/>
              <a:t>DIAGNOSTICKÉ METODY NEINVAZIVNÍ</a:t>
            </a:r>
            <a:br>
              <a:rPr lang="cs-CZ" b="1" cap="all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783080"/>
            <a:ext cx="10515600" cy="5074919"/>
          </a:xfrm>
        </p:spPr>
        <p:txBody>
          <a:bodyPr>
            <a:normAutofit fontScale="92500" lnSpcReduction="10000"/>
          </a:bodyPr>
          <a:lstStyle/>
          <a:p>
            <a:r>
              <a:rPr lang="cs-CZ" sz="3200" b="1" i="1" dirty="0">
                <a:solidFill>
                  <a:srgbClr val="FF0000"/>
                </a:solidFill>
              </a:rPr>
              <a:t>Mamografie</a:t>
            </a:r>
            <a:r>
              <a:rPr lang="cs-CZ" sz="3200" dirty="0"/>
              <a:t> – </a:t>
            </a:r>
            <a:r>
              <a:rPr lang="cs-CZ" sz="3200" b="1" dirty="0"/>
              <a:t>základní radiodiagnostická vyšetřovací metoda </a:t>
            </a:r>
          </a:p>
          <a:p>
            <a:r>
              <a:rPr lang="cs-CZ" sz="3200" b="1" i="1" dirty="0">
                <a:solidFill>
                  <a:srgbClr val="FF0000"/>
                </a:solidFill>
              </a:rPr>
              <a:t>Ultrasonografie</a:t>
            </a:r>
            <a:r>
              <a:rPr lang="cs-CZ" sz="3200" b="1" dirty="0"/>
              <a:t> – jde o metodu vhodně doplňující mamografii. </a:t>
            </a:r>
          </a:p>
          <a:p>
            <a:r>
              <a:rPr lang="cs-CZ" sz="3200" b="1" i="1" dirty="0">
                <a:solidFill>
                  <a:srgbClr val="FF0000"/>
                </a:solidFill>
              </a:rPr>
              <a:t>Magnetická rezonance prsu (MR</a:t>
            </a:r>
            <a:r>
              <a:rPr lang="cs-CZ" sz="3200" b="1" i="1" dirty="0"/>
              <a:t>)</a:t>
            </a:r>
            <a:r>
              <a:rPr lang="cs-CZ" sz="3200" b="1" dirty="0"/>
              <a:t>, </a:t>
            </a:r>
            <a:r>
              <a:rPr lang="cs-CZ" sz="3200" b="1" dirty="0" err="1"/>
              <a:t>mamoscintigrafie</a:t>
            </a:r>
            <a:r>
              <a:rPr lang="cs-CZ" sz="3200" b="1" dirty="0"/>
              <a:t> – provádí se pouze výběrově, jedná se o vyšetřovací metody se speciálními indikacemi – např. </a:t>
            </a:r>
            <a:r>
              <a:rPr lang="cs-CZ" sz="3200" b="1" dirty="0" err="1"/>
              <a:t>denzní</a:t>
            </a:r>
            <a:r>
              <a:rPr lang="cs-CZ" sz="3200" b="1" dirty="0"/>
              <a:t> prsy, vyloučení </a:t>
            </a:r>
            <a:r>
              <a:rPr lang="cs-CZ" sz="3200" b="1" dirty="0" err="1"/>
              <a:t>multicentricity</a:t>
            </a:r>
            <a:r>
              <a:rPr lang="cs-CZ" sz="3200" b="1" dirty="0"/>
              <a:t> nádoru, kontrola nálezu po </a:t>
            </a:r>
            <a:r>
              <a:rPr lang="cs-CZ" sz="3200" b="1" dirty="0" err="1"/>
              <a:t>neoadjuvantní</a:t>
            </a:r>
            <a:r>
              <a:rPr lang="cs-CZ" sz="3200" b="1" dirty="0"/>
              <a:t> chemoterapii, odlišení jizvy po operaci prsu od nádorové recidivy, dispenzarizace vysoce rizikových žen.</a:t>
            </a:r>
          </a:p>
          <a:p>
            <a:pPr marL="685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39927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32" y="365125"/>
            <a:ext cx="3837482" cy="4506677"/>
          </a:xfr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414" y="1199213"/>
            <a:ext cx="4109439" cy="292804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1853" y="1813432"/>
            <a:ext cx="4140147" cy="3712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2297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91320" y="563880"/>
            <a:ext cx="9366325" cy="975360"/>
          </a:xfrm>
        </p:spPr>
        <p:txBody>
          <a:bodyPr>
            <a:normAutofit/>
          </a:bodyPr>
          <a:lstStyle/>
          <a:p>
            <a:r>
              <a:rPr lang="cs-CZ" b="1" dirty="0"/>
              <a:t>LÉČBA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40081" y="2167534"/>
            <a:ext cx="7254239" cy="3665095"/>
          </a:xfrm>
        </p:spPr>
        <p:txBody>
          <a:bodyPr>
            <a:normAutofit fontScale="92500"/>
          </a:bodyPr>
          <a:lstStyle/>
          <a:p>
            <a:pPr marL="68580" indent="0">
              <a:buNone/>
            </a:pPr>
            <a:r>
              <a:rPr lang="cs-CZ" sz="3200" b="1" dirty="0"/>
              <a:t>Chirurgická</a:t>
            </a:r>
          </a:p>
          <a:p>
            <a:r>
              <a:rPr lang="cs-CZ" sz="3200" b="1" dirty="0"/>
              <a:t>Obecně pro léčbu rakoviny prsu platí,  že pokud je tumor operovatelný  a nebyly prokázány vzdálené  metastázy, měl by být z těla hned  na počátku léčby chirurgicky odstraněn</a:t>
            </a:r>
            <a:r>
              <a:rPr lang="cs-CZ" dirty="0"/>
              <a:t>.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1325881"/>
            <a:ext cx="4419600" cy="5532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6851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694456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CHEMOTERAPIE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200" b="1" dirty="0"/>
              <a:t>chemoterapie se řídí předem stanoveným </a:t>
            </a:r>
            <a:r>
              <a:rPr lang="cs-CZ" sz="3200" b="1" dirty="0">
                <a:hlinkClick r:id="rId2"/>
              </a:rPr>
              <a:t>léčebným plánem</a:t>
            </a:r>
            <a:r>
              <a:rPr lang="cs-CZ" sz="3200" b="1" dirty="0"/>
              <a:t>. Aplikace chemické léčby probíhá v cyklech</a:t>
            </a:r>
          </a:p>
          <a:p>
            <a:r>
              <a:rPr lang="cs-CZ" sz="3200" b="1" dirty="0"/>
              <a:t>obvykle se léky aplikují ve dvou až čtyřtýdenních cyklech po dobu tří až šesti měsíců.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4625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1029736"/>
          </a:xfrm>
        </p:spPr>
        <p:txBody>
          <a:bodyPr>
            <a:normAutofit fontScale="90000"/>
          </a:bodyPr>
          <a:lstStyle/>
          <a:p>
            <a:r>
              <a:rPr lang="cs-CZ" b="1" cap="all" dirty="0"/>
              <a:t>radioterapie</a:t>
            </a:r>
            <a:br>
              <a:rPr lang="cs-CZ" dirty="0">
                <a:solidFill>
                  <a:srgbClr val="FF0000"/>
                </a:solidFill>
              </a:rPr>
            </a:b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07720" y="2323652"/>
            <a:ext cx="10667999" cy="4138108"/>
          </a:xfrm>
        </p:spPr>
        <p:txBody>
          <a:bodyPr>
            <a:normAutofit lnSpcReduction="10000"/>
          </a:bodyPr>
          <a:lstStyle/>
          <a:p>
            <a:r>
              <a:rPr lang="cs-CZ" sz="3200" b="1" dirty="0"/>
              <a:t>po záchovných operacích (je-li odstraněna jen část prsu, zvyšuje se riziko recidivy)</a:t>
            </a:r>
          </a:p>
          <a:p>
            <a:r>
              <a:rPr lang="cs-CZ" sz="3200" b="1" dirty="0"/>
              <a:t>u pokročilejších nádorů (u nádorů větších než 4-5 cm hrozí i po odstranění celého prsu znovuobjevení onemocnění na hrudní stěně)</a:t>
            </a:r>
          </a:p>
          <a:p>
            <a:r>
              <a:rPr lang="cs-CZ" sz="3200" b="1" dirty="0"/>
              <a:t>vždy při zasažení podpažních uzlin</a:t>
            </a:r>
          </a:p>
          <a:p>
            <a:r>
              <a:rPr lang="cs-CZ" sz="3200" b="1" dirty="0"/>
              <a:t>ve specifických případech, vyznačujících se vysokým rizikem návratu onemocnění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69832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846856"/>
          </a:xfrm>
        </p:spPr>
        <p:txBody>
          <a:bodyPr/>
          <a:lstStyle/>
          <a:p>
            <a:r>
              <a:rPr lang="cs-CZ" b="1" dirty="0"/>
              <a:t>HORMONÁLNÍ LÉČBA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2323652"/>
            <a:ext cx="10530839" cy="4168588"/>
          </a:xfrm>
        </p:spPr>
        <p:txBody>
          <a:bodyPr>
            <a:normAutofit/>
          </a:bodyPr>
          <a:lstStyle/>
          <a:p>
            <a:r>
              <a:rPr lang="cs-CZ" sz="3200" b="1" dirty="0"/>
              <a:t>Hormonální léčba patří mezi nejstarší prostředky používané proti karcinomu prsu. Její účinnost je ovšem podmíněna přítomností hormonálních receptorů v nádorové tkáni, která svědčí o tom, že nádor je závislý na hormonálních podnětech. </a:t>
            </a:r>
          </a:p>
          <a:p>
            <a:r>
              <a:rPr lang="cs-CZ" sz="3200" b="1" dirty="0"/>
              <a:t>Pokud tyto receptory nejsou při histologickém rozboru v buňkách nádoru prokázány, hormonální léčba se neaplikuje, nemá smysl</a:t>
            </a:r>
            <a:r>
              <a:rPr lang="cs-CZ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80912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73680" y="2900830"/>
            <a:ext cx="8519160" cy="1362075"/>
          </a:xfrm>
        </p:spPr>
        <p:txBody>
          <a:bodyPr>
            <a:normAutofit/>
          </a:bodyPr>
          <a:lstStyle/>
          <a:p>
            <a:r>
              <a:rPr lang="cs-CZ" b="1" dirty="0">
                <a:solidFill>
                  <a:schemeClr val="bg2">
                    <a:lumMod val="50000"/>
                  </a:schemeClr>
                </a:solidFill>
              </a:rPr>
              <a:t>ONEMOCNĚNÍ PRSU</a:t>
            </a:r>
            <a:br>
              <a:rPr lang="cs-CZ" b="1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cs-CZ" b="1" dirty="0">
                <a:solidFill>
                  <a:schemeClr val="bg2">
                    <a:lumMod val="50000"/>
                  </a:schemeClr>
                </a:solidFill>
              </a:rPr>
              <a:t>     NÁDORY PRSU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b="1" dirty="0"/>
              <a:t>Doc. PhDr. Yvetta Vrublová, Ph.D.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03170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237256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HORMONÁLNÍ  LÉČBA</a:t>
            </a: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807720" y="1187308"/>
            <a:ext cx="11186160" cy="5570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sz="3200" b="1" dirty="0"/>
              <a:t>1. Ablativní hormonální léčba</a:t>
            </a:r>
            <a:br>
              <a:rPr lang="cs-CZ" altLang="cs-CZ" sz="3200" b="1" dirty="0"/>
            </a:br>
            <a:r>
              <a:rPr lang="cs-CZ" altLang="cs-CZ" sz="3200" dirty="0"/>
              <a:t>Tento druh léčby spočívá v zablokování zdroje produkujícího pohlavní hormony, tedy vaječníků. Provádí se  </a:t>
            </a:r>
            <a:r>
              <a:rPr lang="cs-CZ" altLang="cs-CZ" sz="3200" dirty="0" err="1"/>
              <a:t>ovarektomie</a:t>
            </a:r>
            <a:r>
              <a:rPr lang="cs-CZ" altLang="cs-CZ" sz="3200" dirty="0"/>
              <a:t>, zásadně jen u žen před přechodem.</a:t>
            </a:r>
            <a:r>
              <a:rPr kumimoji="0" lang="cs-CZ" altLang="cs-CZ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sz="3200" b="1" dirty="0">
                <a:solidFill>
                  <a:schemeClr val="tx1"/>
                </a:solidFill>
              </a:rPr>
              <a:t>2</a:t>
            </a:r>
            <a:r>
              <a:rPr lang="cs-CZ" altLang="cs-CZ" sz="3200" dirty="0">
                <a:solidFill>
                  <a:schemeClr val="tx1"/>
                </a:solidFill>
              </a:rPr>
              <a:t>.  </a:t>
            </a:r>
            <a:r>
              <a:rPr kumimoji="0" lang="cs-CZ" altLang="cs-CZ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Inhibiční hormonální léčba</a:t>
            </a:r>
            <a:br>
              <a:rPr kumimoji="0" lang="cs-CZ" altLang="cs-CZ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cs-CZ" altLang="cs-CZ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Inhibiční léčba se indikuje pacientkám po menopauze.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sz="3200" b="1" dirty="0">
                <a:solidFill>
                  <a:schemeClr val="tx1"/>
                </a:solidFill>
              </a:rPr>
              <a:t>3. Kompetitivní hormonální léčba</a:t>
            </a:r>
            <a:br>
              <a:rPr lang="cs-CZ" altLang="cs-CZ" sz="3200" b="1" dirty="0">
                <a:solidFill>
                  <a:schemeClr val="tx1"/>
                </a:solidFill>
              </a:rPr>
            </a:br>
            <a:r>
              <a:rPr lang="cs-CZ" altLang="cs-CZ" sz="3200" dirty="0">
                <a:solidFill>
                  <a:schemeClr val="tx1"/>
                </a:solidFill>
              </a:rPr>
              <a:t>Využívá tzv. </a:t>
            </a:r>
            <a:r>
              <a:rPr lang="cs-CZ" altLang="cs-CZ" sz="3200" dirty="0" err="1">
                <a:solidFill>
                  <a:schemeClr val="tx1"/>
                </a:solidFill>
              </a:rPr>
              <a:t>antihormonů</a:t>
            </a:r>
            <a:r>
              <a:rPr lang="cs-CZ" altLang="cs-CZ" sz="3200" dirty="0">
                <a:solidFill>
                  <a:schemeClr val="tx1"/>
                </a:solidFill>
              </a:rPr>
              <a:t>, které konkurují přirozeným hormonům nejčastěji se používá tamoxifen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7114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9640" y="411480"/>
            <a:ext cx="9828005" cy="1021080"/>
          </a:xfrm>
        </p:spPr>
        <p:txBody>
          <a:bodyPr>
            <a:normAutofit/>
          </a:bodyPr>
          <a:lstStyle/>
          <a:p>
            <a:r>
              <a:rPr lang="cs-CZ" b="1" dirty="0"/>
              <a:t>BIOLOGICKÁ LÉČBA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29640" y="1798320"/>
            <a:ext cx="10759440" cy="4648200"/>
          </a:xfrm>
        </p:spPr>
        <p:txBody>
          <a:bodyPr>
            <a:normAutofit fontScale="92500" lnSpcReduction="10000"/>
          </a:bodyPr>
          <a:lstStyle/>
          <a:p>
            <a:r>
              <a:rPr lang="cs-CZ" sz="3200" b="1" dirty="0"/>
              <a:t>Biologická léčba vychází z nejnovějších vědeckých poznatků týkajících se struktur a pochodů na povrchu a uvnitř buněk. </a:t>
            </a:r>
          </a:p>
          <a:p>
            <a:r>
              <a:rPr lang="cs-CZ" sz="3200" b="1" dirty="0"/>
              <a:t>Biologické preparáty jsou nasměrovány na molekuly a pochody specifické pro buňky nádoru.</a:t>
            </a:r>
          </a:p>
          <a:p>
            <a:r>
              <a:rPr lang="cs-CZ" sz="3200" b="1" dirty="0"/>
              <a:t>Biologické léky na karcinom prsu jsou založeny na dvou principech. Buď jde o protilátky proti receptorům na povrchu buněk, nebo o tzv. malé molekuly zaměřené proti nitrobuněčným komponentům.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65875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633496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BIOLOGICKÁ LÉČBA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60120" y="1935480"/>
            <a:ext cx="10454640" cy="6019800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cs-CZ" sz="3200" b="1" dirty="0"/>
              <a:t>Protilátky se podávají nitrožilně, malé molekuly jsou ve formě tablet. U nás jsou zatím registrovány k léčbě rakoviny prsu tyto účinné látky:</a:t>
            </a:r>
          </a:p>
          <a:p>
            <a:pPr>
              <a:lnSpc>
                <a:spcPct val="170000"/>
              </a:lnSpc>
              <a:spcBef>
                <a:spcPts val="0"/>
              </a:spcBef>
            </a:pPr>
            <a:r>
              <a:rPr lang="cs-CZ" sz="3200" b="1" dirty="0" err="1">
                <a:solidFill>
                  <a:srgbClr val="FF0000"/>
                </a:solidFill>
              </a:rPr>
              <a:t>rastuzumab</a:t>
            </a:r>
            <a:br>
              <a:rPr lang="cs-CZ" sz="3200" b="1" dirty="0"/>
            </a:b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4146935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endParaRPr lang="cs-CZ" dirty="0"/>
          </a:p>
          <a:p>
            <a:pPr marL="68580" indent="0" algn="ctr">
              <a:buNone/>
            </a:pPr>
            <a:r>
              <a:rPr lang="cs-CZ" sz="3600" b="1" cap="all" dirty="0">
                <a:solidFill>
                  <a:schemeClr val="accent1"/>
                </a:solidFill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1974970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557296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ANATOMIE - MLÉČNÁ  ŽLÁZA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5780" y="1306312"/>
            <a:ext cx="11140440" cy="513588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3200" b="1" dirty="0"/>
              <a:t>Skládá se z 15–20 laloků.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3200" b="1" dirty="0"/>
              <a:t>Hlavní laloky se dělí na lalůčky a dále na alveoly. Celá struktura se nazývá </a:t>
            </a:r>
            <a:r>
              <a:rPr lang="cs-CZ" sz="3200" b="1" dirty="0" err="1"/>
              <a:t>duktolobulární</a:t>
            </a:r>
            <a:r>
              <a:rPr lang="cs-CZ" sz="3200" b="1" dirty="0"/>
              <a:t> jednotka - je hormonálně citlivá </a:t>
            </a:r>
            <a:r>
              <a:rPr lang="cs-CZ" sz="3200" b="1" dirty="0">
                <a:solidFill>
                  <a:srgbClr val="FF0000"/>
                </a:solidFill>
              </a:rPr>
              <a:t>a je základní </a:t>
            </a:r>
            <a:r>
              <a:rPr lang="cs-CZ" sz="3200" b="1" dirty="0" err="1">
                <a:solidFill>
                  <a:srgbClr val="FF0000"/>
                </a:solidFill>
              </a:rPr>
              <a:t>laktující</a:t>
            </a:r>
            <a:r>
              <a:rPr lang="cs-CZ" sz="3200" b="1" dirty="0">
                <a:solidFill>
                  <a:srgbClr val="FF0000"/>
                </a:solidFill>
              </a:rPr>
              <a:t> jednotkou. 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3200" b="1" dirty="0"/>
              <a:t>Stroma se skládá z tukové a fibrózní tkáně. Přemostění mezi kůží a hluboko uloženou fascií tvoří </a:t>
            </a:r>
            <a:r>
              <a:rPr lang="cs-CZ" sz="3200" b="1" dirty="0" err="1">
                <a:solidFill>
                  <a:srgbClr val="FF0000"/>
                </a:solidFill>
              </a:rPr>
              <a:t>Cooperova</a:t>
            </a:r>
            <a:r>
              <a:rPr lang="cs-CZ" sz="3200" b="1" dirty="0">
                <a:solidFill>
                  <a:srgbClr val="FF0000"/>
                </a:solidFill>
              </a:rPr>
              <a:t> </a:t>
            </a:r>
            <a:r>
              <a:rPr lang="cs-CZ" sz="3200" b="1" dirty="0" err="1">
                <a:solidFill>
                  <a:srgbClr val="FF0000"/>
                </a:solidFill>
              </a:rPr>
              <a:t>ligamenta</a:t>
            </a:r>
            <a:r>
              <a:rPr lang="cs-CZ" sz="3200" b="1" dirty="0">
                <a:solidFill>
                  <a:srgbClr val="FF0000"/>
                </a:solidFill>
              </a:rPr>
              <a:t>.</a:t>
            </a:r>
            <a:endParaRPr lang="cs-CZ" sz="3200" b="1" dirty="0"/>
          </a:p>
        </p:txBody>
      </p:sp>
    </p:spTree>
    <p:extLst>
      <p:ext uri="{BB962C8B-B14F-4D97-AF65-F5344CB8AC3E}">
        <p14:creationId xmlns:p14="http://schemas.microsoft.com/office/powerpoint/2010/main" val="3970675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526816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ANATOMIE  PRSU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1639"/>
            <a:ext cx="10591800" cy="5166361"/>
          </a:xfrm>
        </p:spPr>
      </p:pic>
    </p:spTree>
    <p:extLst>
      <p:ext uri="{BB962C8B-B14F-4D97-AF65-F5344CB8AC3E}">
        <p14:creationId xmlns:p14="http://schemas.microsoft.com/office/powerpoint/2010/main" val="4240895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73480" y="716280"/>
            <a:ext cx="9584165" cy="1454384"/>
          </a:xfrm>
        </p:spPr>
        <p:txBody>
          <a:bodyPr>
            <a:normAutofit/>
          </a:bodyPr>
          <a:lstStyle/>
          <a:p>
            <a:r>
              <a:rPr lang="cs-CZ" b="1" cap="all" dirty="0"/>
              <a:t>BENIGNÍ ONEMOCNĚNÍ PRSNÍ ŽLÁZY</a:t>
            </a:r>
            <a:br>
              <a:rPr lang="cs-CZ" b="1" cap="all" dirty="0">
                <a:solidFill>
                  <a:srgbClr val="FF0000"/>
                </a:solidFill>
              </a:rPr>
            </a:b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3401" y="2323652"/>
            <a:ext cx="9894346" cy="350897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sz="3200" b="1" cap="all" dirty="0">
                <a:solidFill>
                  <a:srgbClr val="FF0000"/>
                </a:solidFill>
              </a:rPr>
              <a:t>VROZENÉ VADY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3200" b="1" dirty="0"/>
              <a:t>Z vrozených vad prsu je relativně častý výskyt (až u 5 % populace mužů i žen) přídatné bradavky a méně častěji přídatné žlázy. Tyto odchylky se vyvíjejí obvykle v průběhu mléčné lišty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18255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91320" y="1027664"/>
            <a:ext cx="9366325" cy="618256"/>
          </a:xfrm>
        </p:spPr>
        <p:txBody>
          <a:bodyPr>
            <a:normAutofit fontScale="90000"/>
          </a:bodyPr>
          <a:lstStyle/>
          <a:p>
            <a:r>
              <a:rPr lang="cs-CZ" b="1" cap="all" dirty="0"/>
              <a:t>ZÁNĚTY PRSNÍ ŽLÁZY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92481" y="1767840"/>
            <a:ext cx="9635266" cy="406478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3200" b="1" dirty="0"/>
              <a:t> rozeznáváme záněty </a:t>
            </a:r>
            <a:r>
              <a:rPr lang="cs-CZ" sz="3200" b="1" dirty="0">
                <a:solidFill>
                  <a:srgbClr val="FF0000"/>
                </a:solidFill>
              </a:rPr>
              <a:t>prsní bradavky (</a:t>
            </a:r>
            <a:r>
              <a:rPr lang="cs-CZ" sz="3200" b="1" dirty="0" err="1">
                <a:solidFill>
                  <a:srgbClr val="FF0000"/>
                </a:solidFill>
              </a:rPr>
              <a:t>telitida</a:t>
            </a:r>
            <a:r>
              <a:rPr lang="cs-CZ" sz="3200" b="1" dirty="0">
                <a:solidFill>
                  <a:srgbClr val="FF0000"/>
                </a:solidFill>
              </a:rPr>
              <a:t>) </a:t>
            </a:r>
            <a:r>
              <a:rPr lang="cs-CZ" sz="3200" b="1" dirty="0"/>
              <a:t>nebo </a:t>
            </a:r>
            <a:r>
              <a:rPr lang="cs-CZ" sz="3200" b="1" dirty="0">
                <a:solidFill>
                  <a:srgbClr val="FF0000"/>
                </a:solidFill>
              </a:rPr>
              <a:t>prsní žlázy (mastitida.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3200" b="1" dirty="0"/>
              <a:t> Z praktického hlediska jsou důležité záněty v puerperiu, mimo šestinedělí jsou vzácnější.</a:t>
            </a:r>
          </a:p>
        </p:txBody>
      </p:sp>
    </p:spTree>
    <p:extLst>
      <p:ext uri="{BB962C8B-B14F-4D97-AF65-F5344CB8AC3E}">
        <p14:creationId xmlns:p14="http://schemas.microsoft.com/office/powerpoint/2010/main" val="2726987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777240"/>
            <a:ext cx="9690845" cy="868680"/>
          </a:xfrm>
        </p:spPr>
        <p:txBody>
          <a:bodyPr>
            <a:normAutofit/>
          </a:bodyPr>
          <a:lstStyle/>
          <a:p>
            <a:r>
              <a:rPr lang="cs-CZ" b="1" cap="all" dirty="0"/>
              <a:t>Puerperální mastitida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3880" y="1386840"/>
            <a:ext cx="10728959" cy="444578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3200" b="1" dirty="0"/>
              <a:t>Puerperální mastitida vzniká většinou krátce po porodu v souvislosti s kojením a vznikem drobných ragád bradavky.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3200" b="1" dirty="0"/>
              <a:t>Původcem je nejčastěji zlatý stafylokok. Zánět má charakter flegmóny, která se projevuje zarudnutím a bolestivostí prsu, později může dojít k vývoji abscesu. </a:t>
            </a:r>
          </a:p>
        </p:txBody>
      </p:sp>
    </p:spTree>
    <p:extLst>
      <p:ext uri="{BB962C8B-B14F-4D97-AF65-F5344CB8AC3E}">
        <p14:creationId xmlns:p14="http://schemas.microsoft.com/office/powerpoint/2010/main" val="2238225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57920" y="624840"/>
            <a:ext cx="9366325" cy="1219200"/>
          </a:xfrm>
        </p:spPr>
        <p:txBody>
          <a:bodyPr>
            <a:normAutofit fontScale="90000"/>
          </a:bodyPr>
          <a:lstStyle/>
          <a:p>
            <a:r>
              <a:rPr lang="cs-CZ" b="1" cap="all" dirty="0"/>
              <a:t>FIBROZNĚCYSTICKÁ MASTOPATIE – FCM (BENIGNÍ DYSPLAZIE, CYSTOFIBRÓZA)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72143" y="1844040"/>
            <a:ext cx="11081657" cy="501396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cs-CZ" sz="5100" b="1" dirty="0"/>
              <a:t>Hormonálně dependentní proces s tvorbou cyst.</a:t>
            </a:r>
          </a:p>
          <a:p>
            <a:pPr>
              <a:lnSpc>
                <a:spcPct val="160000"/>
              </a:lnSpc>
              <a:spcBef>
                <a:spcPts val="0"/>
              </a:spcBef>
            </a:pPr>
            <a:r>
              <a:rPr lang="cs-CZ" sz="5100" b="1" dirty="0"/>
              <a:t>Příčinou jsou cyklické </a:t>
            </a:r>
            <a:r>
              <a:rPr lang="cs-CZ" sz="5100" b="1" dirty="0" err="1"/>
              <a:t>změnny</a:t>
            </a:r>
            <a:r>
              <a:rPr lang="cs-CZ" sz="5100" b="1" dirty="0"/>
              <a:t> hormonů, výrazné v </a:t>
            </a:r>
            <a:r>
              <a:rPr lang="cs-CZ" sz="5100" b="1" dirty="0" err="1"/>
              <a:t>premenopauze</a:t>
            </a:r>
            <a:r>
              <a:rPr lang="cs-CZ" sz="5100" b="1" dirty="0"/>
              <a:t>, nejčastěji ve 4. až 5. </a:t>
            </a:r>
            <a:r>
              <a:rPr lang="cs-CZ" sz="5100" b="1" dirty="0" err="1"/>
              <a:t>deceniu</a:t>
            </a:r>
            <a:r>
              <a:rPr lang="cs-CZ" sz="5100" b="1" dirty="0"/>
              <a:t>. Subjektivně je pociťována bolest, cyklická mastodynie větší premenstruálně, palpačně zjišťujeme neostře ohraničené uzlíky. V diferenciální diagnostice je důležitá mamografie a sonografie a při nejisté diagnóze je indikována biopsie prsu.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540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cap="all" dirty="0"/>
              <a:t>BENIGNÍ – NEZHOUBNÉ NÁDORY PRSU</a:t>
            </a:r>
            <a:br>
              <a:rPr lang="cs-CZ" b="1" cap="all" dirty="0"/>
            </a:b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1423" y="1691640"/>
            <a:ext cx="9366324" cy="414098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3500" b="1" dirty="0"/>
              <a:t>Benigní nádory jako papilom, benigní </a:t>
            </a:r>
            <a:r>
              <a:rPr lang="cs-CZ" sz="3500" b="1" dirty="0" err="1"/>
              <a:t>fyloidní</a:t>
            </a:r>
            <a:r>
              <a:rPr lang="cs-CZ" sz="3500" b="1" dirty="0"/>
              <a:t> tumory – například </a:t>
            </a:r>
            <a:r>
              <a:rPr lang="cs-CZ" sz="3500" b="1" dirty="0" err="1"/>
              <a:t>fibroadenom</a:t>
            </a:r>
            <a:r>
              <a:rPr lang="cs-CZ" sz="3500" b="1" dirty="0"/>
              <a:t>, – jsou nádory, které se nešíří do okolních tkání a jejich chirurgické odstranění se provádí při nejisté diagnóze či pro subjektivní obtíže, pokud je působí.</a:t>
            </a:r>
          </a:p>
          <a:p>
            <a:pPr marL="6858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cs-CZ" sz="3500" b="1" dirty="0">
                <a:solidFill>
                  <a:srgbClr val="C00000"/>
                </a:solidFill>
              </a:rPr>
              <a:t>NA ROZHRANÍ BENIGNÍHO A MALIGNÍHO NÁDORU JE: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cs-CZ" sz="3200" b="1" dirty="0" err="1"/>
              <a:t>Pagetova</a:t>
            </a:r>
            <a:r>
              <a:rPr lang="cs-CZ" sz="3200" b="1" dirty="0"/>
              <a:t> nemoc je vzácné nádorové onemocnění v oblasti prsní bradavky a prsního dvorce.</a:t>
            </a:r>
          </a:p>
          <a:p>
            <a:pPr marL="685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050232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3F4AECD54B67E47862AB14566E8592B" ma:contentTypeVersion="12" ma:contentTypeDescription="Vytvoří nový dokument" ma:contentTypeScope="" ma:versionID="dc05a02441763500345bc54f25ccac5e">
  <xsd:schema xmlns:xsd="http://www.w3.org/2001/XMLSchema" xmlns:xs="http://www.w3.org/2001/XMLSchema" xmlns:p="http://schemas.microsoft.com/office/2006/metadata/properties" xmlns:ns2="cbefea44-e136-4179-aaed-838712420fe3" xmlns:ns3="a5cc325b-3808-46fd-ba12-9be4b2bbba49" targetNamespace="http://schemas.microsoft.com/office/2006/metadata/properties" ma:root="true" ma:fieldsID="292d38a1adf511b0d7f3e2ead60c4386" ns2:_="" ns3:_="">
    <xsd:import namespace="cbefea44-e136-4179-aaed-838712420fe3"/>
    <xsd:import namespace="a5cc325b-3808-46fd-ba12-9be4b2bbba4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fea44-e136-4179-aaed-838712420fe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cc325b-3808-46fd-ba12-9be4b2bbba4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F70A0AB-9693-4175-B1F9-F3BB842973A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3D8EA54-FCDE-4C53-BC95-F76FE7115B9B}">
  <ds:schemaRefs>
    <ds:schemaRef ds:uri="http://purl.org/dc/elements/1.1/"/>
    <ds:schemaRef ds:uri="http://schemas.microsoft.com/office/2006/documentManagement/types"/>
    <ds:schemaRef ds:uri="http://purl.org/dc/terms/"/>
    <ds:schemaRef ds:uri="http://www.w3.org/XML/1998/namespace"/>
    <ds:schemaRef ds:uri="cbefea44-e136-4179-aaed-838712420fe3"/>
    <ds:schemaRef ds:uri="http://schemas.microsoft.com/office/infopath/2007/PartnerControls"/>
    <ds:schemaRef ds:uri="a5cc325b-3808-46fd-ba12-9be4b2bbba49"/>
    <ds:schemaRef ds:uri="http://schemas.openxmlformats.org/package/2006/metadata/core-properties"/>
    <ds:schemaRef ds:uri="http://purl.org/dc/dcmitype/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4B3CD782-AD2C-464D-A595-062811EF00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efea44-e136-4179-aaed-838712420fe3"/>
    <ds:schemaRef ds:uri="a5cc325b-3808-46fd-ba12-9be4b2bbba4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1035</Words>
  <Application>Microsoft Office PowerPoint</Application>
  <PresentationFormat>Širokoúhlá obrazovka</PresentationFormat>
  <Paragraphs>81</Paragraphs>
  <Slides>23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23</vt:i4>
      </vt:variant>
    </vt:vector>
  </HeadingPairs>
  <TitlesOfParts>
    <vt:vector size="31" baseType="lpstr">
      <vt:lpstr>Arial</vt:lpstr>
      <vt:lpstr>Calibri</vt:lpstr>
      <vt:lpstr>Calibri Light</vt:lpstr>
      <vt:lpstr>Century Gothic</vt:lpstr>
      <vt:lpstr>Times New Roman</vt:lpstr>
      <vt:lpstr>Wingdings 2</vt:lpstr>
      <vt:lpstr>Motiv Office</vt:lpstr>
      <vt:lpstr>Austin</vt:lpstr>
      <vt:lpstr>ONEMOCNĚNÍ PRSU NÁDORY PRSU</vt:lpstr>
      <vt:lpstr>ONEMOCNĚNÍ PRSU      NÁDORY PRSU</vt:lpstr>
      <vt:lpstr>ANATOMIE - MLÉČNÁ  ŽLÁZA</vt:lpstr>
      <vt:lpstr>ANATOMIE  PRSU</vt:lpstr>
      <vt:lpstr>BENIGNÍ ONEMOCNĚNÍ PRSNÍ ŽLÁZY </vt:lpstr>
      <vt:lpstr>ZÁNĚTY PRSNÍ ŽLÁZY</vt:lpstr>
      <vt:lpstr>Puerperální mastitida</vt:lpstr>
      <vt:lpstr>FIBROZNĚCYSTICKÁ MASTOPATIE – FCM (BENIGNÍ DYSPLAZIE, CYSTOFIBRÓZA)</vt:lpstr>
      <vt:lpstr>BENIGNÍ – NEZHOUBNÉ NÁDORY PRSU  </vt:lpstr>
      <vt:lpstr>KARCINOM PRSU </vt:lpstr>
      <vt:lpstr>HORMONÁLNÍ FAKTORY </vt:lpstr>
      <vt:lpstr>DIETNÍ FAKTORY </vt:lpstr>
      <vt:lpstr>VLIV ZEVNÍHO PROSTŘEDÍ </vt:lpstr>
      <vt:lpstr>DIAGNOSTICKÉ METODY NEINVAZIVNÍ </vt:lpstr>
      <vt:lpstr>Prezentace aplikace PowerPoint</vt:lpstr>
      <vt:lpstr>LÉČBA</vt:lpstr>
      <vt:lpstr>CHEMOTERAPIE</vt:lpstr>
      <vt:lpstr>radioterapie </vt:lpstr>
      <vt:lpstr>HORMONÁLNÍ LÉČBA</vt:lpstr>
      <vt:lpstr>HORMONÁLNÍ  LÉČBA</vt:lpstr>
      <vt:lpstr>BIOLOGICKÁ LÉČBA</vt:lpstr>
      <vt:lpstr>BIOLOGICKÁ LÉČBA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Základy politické vědy</dc:title>
  <dc:creator>zem0003</dc:creator>
  <cp:lastModifiedBy>Yvetta Vrublová</cp:lastModifiedBy>
  <cp:revision>23</cp:revision>
  <dcterms:created xsi:type="dcterms:W3CDTF">2020-07-28T16:37:17Z</dcterms:created>
  <dcterms:modified xsi:type="dcterms:W3CDTF">2021-02-14T20:00:14Z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0x01010023F4AECD54B67E47862AB14566E8592B</vt:lpwstr>
  </property>
</Properties>
</file>