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0" r:id="rId9"/>
    <p:sldId id="260" r:id="rId10"/>
    <p:sldId id="261" r:id="rId11"/>
    <p:sldId id="262" r:id="rId12"/>
    <p:sldId id="257" r:id="rId13"/>
    <p:sldId id="258" r:id="rId14"/>
    <p:sldId id="263" r:id="rId15"/>
    <p:sldId id="264" r:id="rId16"/>
    <p:sldId id="266" r:id="rId17"/>
    <p:sldId id="267" r:id="rId18"/>
    <p:sldId id="265" r:id="rId19"/>
    <p:sldId id="268" r:id="rId20"/>
    <p:sldId id="269" r:id="rId21"/>
    <p:sldId id="259" r:id="rId22"/>
    <p:sldId id="271" r:id="rId23"/>
    <p:sldId id="272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27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11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37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90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91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6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362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63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1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23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17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87E13-BD62-4D8B-B426-91C10E0D26A3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8F0CA-45E0-4411-955E-9A399488AF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38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Prvn%C3%AD_doba_porodn%C3%AD" TargetMode="External"/><Relationship Id="rId2" Type="http://schemas.openxmlformats.org/officeDocument/2006/relationships/hyperlink" Target="http://www.wikiskripta.eu/index.php/Porod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kripta.eu/index.php/KPR" TargetMode="External"/><Relationship Id="rId2" Type="http://schemas.openxmlformats.org/officeDocument/2006/relationships/hyperlink" Target="http://www.wikiskripta.eu/index.php/Pupe%C4%8Dn%C3%AD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6976" y="1122362"/>
            <a:ext cx="10451024" cy="3093177"/>
          </a:xfrm>
        </p:spPr>
        <p:txBody>
          <a:bodyPr>
            <a:normAutofit/>
          </a:bodyPr>
          <a:lstStyle/>
          <a:p>
            <a:r>
              <a:rPr lang="cs-CZ" b="1" cap="all" dirty="0">
                <a:solidFill>
                  <a:srgbClr val="FF0000"/>
                </a:solidFill>
              </a:rPr>
              <a:t>náhlé příhody v gynekologii, krvácení, úrazy, bezvědomí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985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PRVNÍ POMOC +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dirty="0"/>
              <a:t>Klid na lůžku, zklidnění, tlumení bolesti, letové a tlakové obklady na vulvu</a:t>
            </a:r>
          </a:p>
          <a:p>
            <a:r>
              <a:rPr lang="cs-CZ" sz="4000" b="1" dirty="0"/>
              <a:t>Následná péče – permanentní močový </a:t>
            </a:r>
            <a:r>
              <a:rPr lang="cs-CZ" sz="4000" b="1" dirty="0" err="1"/>
              <a:t>katedr</a:t>
            </a:r>
            <a:endParaRPr lang="cs-CZ" sz="4000" b="1" dirty="0"/>
          </a:p>
          <a:p>
            <a:r>
              <a:rPr lang="cs-CZ" sz="4000" b="1" dirty="0"/>
              <a:t>Při sutuře – celková anestezie</a:t>
            </a:r>
          </a:p>
          <a:p>
            <a:r>
              <a:rPr lang="cs-CZ" sz="4000" b="1" dirty="0"/>
              <a:t>Protitetanová opatření</a:t>
            </a:r>
          </a:p>
        </p:txBody>
      </p:sp>
    </p:spTree>
    <p:extLst>
      <p:ext uri="{BB962C8B-B14F-4D97-AF65-F5344CB8AC3E}">
        <p14:creationId xmlns:p14="http://schemas.microsoft.com/office/powerpoint/2010/main" val="345453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RUPTURA OÁRIA POST COITUM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Průběh – prudká bolest při styku</a:t>
            </a:r>
          </a:p>
          <a:p>
            <a:r>
              <a:rPr lang="cs-CZ" sz="3600" b="1" dirty="0"/>
              <a:t>Záleží na průběhu bolesti , nauzea, zvracení, kolapsové stavy</a:t>
            </a:r>
          </a:p>
          <a:p>
            <a:r>
              <a:rPr lang="cs-CZ" sz="3600" b="1" dirty="0"/>
              <a:t>Život ohrožující stav, vznik </a:t>
            </a:r>
            <a:r>
              <a:rPr lang="cs-CZ" sz="3600" b="1" dirty="0" err="1"/>
              <a:t>hemiperitonea</a:t>
            </a:r>
            <a:r>
              <a:rPr lang="cs-CZ" sz="3600" b="1" dirty="0"/>
              <a:t> je rychlý, hrozí riziko devastujícího zákroku</a:t>
            </a:r>
          </a:p>
        </p:txBody>
      </p:sp>
    </p:spTree>
    <p:extLst>
      <p:ext uri="{BB962C8B-B14F-4D97-AF65-F5344CB8AC3E}">
        <p14:creationId xmlns:p14="http://schemas.microsoft.com/office/powerpoint/2010/main" val="349647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cap="all" dirty="0">
                <a:solidFill>
                  <a:srgbClr val="FF0000"/>
                </a:solidFill>
              </a:rPr>
              <a:t>znásilnění, sexuální násilí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600" b="1" dirty="0"/>
              <a:t>Pozornost zevnímu genitálu – krvácení z vulvy, z pochvy</a:t>
            </a:r>
          </a:p>
          <a:p>
            <a:r>
              <a:rPr lang="cs-CZ" sz="3600" b="1" dirty="0"/>
              <a:t>Fotodokumentace jen se souhlasem ženy</a:t>
            </a:r>
          </a:p>
          <a:p>
            <a:r>
              <a:rPr lang="cs-CZ" sz="3600" b="1" dirty="0"/>
              <a:t>Odebrání biologických stop</a:t>
            </a:r>
          </a:p>
          <a:p>
            <a:r>
              <a:rPr lang="cs-CZ" sz="3600" b="1" dirty="0"/>
              <a:t>Zhodnocení krevní ztráty</a:t>
            </a:r>
          </a:p>
          <a:p>
            <a:r>
              <a:rPr lang="cs-CZ" sz="3600" b="1" dirty="0"/>
              <a:t>Aspekce celého těla, vyšetření genitálu, kolposkop</a:t>
            </a:r>
          </a:p>
          <a:p>
            <a:r>
              <a:rPr lang="cs-CZ" sz="3600" b="1" dirty="0"/>
              <a:t>Kontrola funkce </a:t>
            </a:r>
            <a:r>
              <a:rPr lang="cs-CZ" sz="3600" b="1" dirty="0" err="1"/>
              <a:t>uretry</a:t>
            </a:r>
            <a:r>
              <a:rPr lang="cs-CZ" sz="3600" b="1" dirty="0"/>
              <a:t> – cystoskopie</a:t>
            </a:r>
          </a:p>
          <a:p>
            <a:r>
              <a:rPr lang="cs-CZ" sz="3600" b="1" dirty="0"/>
              <a:t>RTG pánve – riziko zlomenin</a:t>
            </a:r>
          </a:p>
        </p:txBody>
      </p:sp>
    </p:spTree>
    <p:extLst>
      <p:ext uri="{BB962C8B-B14F-4D97-AF65-F5344CB8AC3E}">
        <p14:creationId xmlns:p14="http://schemas.microsoft.com/office/powerpoint/2010/main" val="50069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3953" y="365125"/>
            <a:ext cx="11453247" cy="1325563"/>
          </a:xfrm>
        </p:spPr>
        <p:txBody>
          <a:bodyPr>
            <a:normAutofit fontScale="90000"/>
          </a:bodyPr>
          <a:lstStyle/>
          <a:p>
            <a:r>
              <a:rPr lang="cs-CZ" b="1" cap="all" dirty="0">
                <a:solidFill>
                  <a:srgbClr val="FF0000"/>
                </a:solidFill>
              </a:rPr>
              <a:t>traumatologické stavy v těhotenství, </a:t>
            </a:r>
            <a:br>
              <a:rPr lang="cs-CZ" b="1" cap="all" dirty="0">
                <a:solidFill>
                  <a:srgbClr val="FF0000"/>
                </a:solidFill>
              </a:rPr>
            </a:br>
            <a:r>
              <a:rPr lang="cs-CZ" b="1" cap="all" dirty="0">
                <a:solidFill>
                  <a:srgbClr val="FF0000"/>
                </a:solidFill>
              </a:rPr>
              <a:t>patologické porody, krvácení za porodu </a:t>
            </a:r>
            <a:br>
              <a:rPr lang="cs-CZ" b="1" cap="all" dirty="0">
                <a:solidFill>
                  <a:srgbClr val="FF0000"/>
                </a:solidFill>
              </a:rPr>
            </a:br>
            <a:endParaRPr lang="cs-CZ" b="1" cap="all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/>
              <a:t>PŘÍČINY</a:t>
            </a:r>
          </a:p>
          <a:p>
            <a:r>
              <a:rPr lang="cs-CZ" sz="3600" b="1" dirty="0"/>
              <a:t>Dopravní nehody</a:t>
            </a:r>
          </a:p>
          <a:p>
            <a:r>
              <a:rPr lang="cs-CZ" sz="3600" b="1" dirty="0"/>
              <a:t>Pády, domácí násilí,</a:t>
            </a:r>
          </a:p>
          <a:p>
            <a:r>
              <a:rPr lang="cs-CZ" sz="3600" b="1" dirty="0"/>
              <a:t>Střelná a bodná poranění</a:t>
            </a:r>
          </a:p>
          <a:p>
            <a:r>
              <a:rPr lang="cs-CZ" sz="3600" b="1" dirty="0"/>
              <a:t>Popáleniny, úrazy elektrickým proudem</a:t>
            </a:r>
          </a:p>
          <a:p>
            <a:pPr marL="0" indent="0">
              <a:buNone/>
            </a:pPr>
            <a:endParaRPr lang="cs-CZ" sz="3600" b="1" dirty="0"/>
          </a:p>
          <a:p>
            <a:pPr marL="0" indent="0">
              <a:buNone/>
            </a:pPr>
            <a:r>
              <a:rPr lang="cs-CZ" sz="3600" b="1" dirty="0">
                <a:solidFill>
                  <a:srgbClr val="FF0000"/>
                </a:solidFill>
              </a:rPr>
              <a:t>VYŽADUJE MULTIDISCIPLINÁRNÍ PÉČI!!!!!!!!</a:t>
            </a:r>
          </a:p>
        </p:txBody>
      </p:sp>
    </p:spTree>
    <p:extLst>
      <p:ext uri="{BB962C8B-B14F-4D97-AF65-F5344CB8AC3E}">
        <p14:creationId xmlns:p14="http://schemas.microsoft.com/office/powerpoint/2010/main" val="120607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TRAUMATA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Celosvětově 1 milión úmrtí ročně</a:t>
            </a:r>
          </a:p>
          <a:p>
            <a:endParaRPr lang="cs-CZ" sz="4000" b="1" dirty="0"/>
          </a:p>
          <a:p>
            <a:r>
              <a:rPr lang="cs-CZ" sz="4000" b="1" dirty="0"/>
              <a:t>70% dopravní kolize, pády a přímé údery na břicho</a:t>
            </a:r>
          </a:p>
        </p:txBody>
      </p:sp>
    </p:spTree>
    <p:extLst>
      <p:ext uri="{BB962C8B-B14F-4D97-AF65-F5344CB8AC3E}">
        <p14:creationId xmlns:p14="http://schemas.microsoft.com/office/powerpoint/2010/main" val="72870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POLYTRAUMATA A STÁŘÍ TĚHOTENSTVÍ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I. trimestr  </a:t>
            </a:r>
            <a:r>
              <a:rPr lang="cs-CZ" sz="3600" b="1" dirty="0"/>
              <a:t>- nebezpečí poškození vývoje plodu (medikamenty, ionizující záření, hypoxie)</a:t>
            </a:r>
          </a:p>
          <a:p>
            <a:r>
              <a:rPr lang="cs-CZ" sz="3600" b="1" dirty="0">
                <a:solidFill>
                  <a:srgbClr val="FF0000"/>
                </a:solidFill>
              </a:rPr>
              <a:t>II. trimestr </a:t>
            </a:r>
            <a:r>
              <a:rPr lang="cs-CZ" sz="3600" b="1" dirty="0"/>
              <a:t>– riziko zhmoždění dělohy, odloučení placenty</a:t>
            </a:r>
          </a:p>
          <a:p>
            <a:r>
              <a:rPr lang="cs-CZ" sz="3600" b="1" dirty="0">
                <a:solidFill>
                  <a:srgbClr val="FF0000"/>
                </a:solidFill>
              </a:rPr>
              <a:t>III. trimestr </a:t>
            </a:r>
            <a:r>
              <a:rPr lang="cs-CZ" sz="3600" b="1" dirty="0"/>
              <a:t>– ruptura dělohy, přímé poranění plodu, urgentní císařský řez</a:t>
            </a:r>
          </a:p>
        </p:txBody>
      </p:sp>
    </p:spTree>
    <p:extLst>
      <p:ext uri="{BB962C8B-B14F-4D97-AF65-F5344CB8AC3E}">
        <p14:creationId xmlns:p14="http://schemas.microsoft.com/office/powerpoint/2010/main" val="258589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TĚHOTENSKÉ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1478" y="1363851"/>
            <a:ext cx="11152322" cy="4813112"/>
          </a:xfrm>
        </p:spPr>
        <p:txBody>
          <a:bodyPr>
            <a:noAutofit/>
          </a:bodyPr>
          <a:lstStyle/>
          <a:p>
            <a:r>
              <a:rPr lang="cs-CZ" sz="3600" b="1" dirty="0"/>
              <a:t>Zvětšený objem plazmy maskuje skryté krevní ztráty</a:t>
            </a:r>
          </a:p>
          <a:p>
            <a:r>
              <a:rPr lang="cs-CZ" sz="3600" b="1" dirty="0"/>
              <a:t>Snížení žaludeční motility – riziko aspirace</a:t>
            </a:r>
          </a:p>
          <a:p>
            <a:r>
              <a:rPr lang="cs-CZ" sz="3600" b="1" dirty="0"/>
              <a:t>Křeče, hypertenze – riziko eklampsie a poranění hlavy</a:t>
            </a:r>
          </a:p>
          <a:p>
            <a:r>
              <a:rPr lang="cs-CZ" sz="3600" b="1" dirty="0"/>
              <a:t>V poloze na zádech zhoršený venózní návrat – pokles srdečního výdeje o 40%</a:t>
            </a:r>
          </a:p>
          <a:p>
            <a:r>
              <a:rPr lang="cs-CZ" sz="3600" b="1" dirty="0"/>
              <a:t>V důsledku roztažení peritonea a břišního svalstva otupení pocitu abdominální bolesti</a:t>
            </a:r>
          </a:p>
          <a:p>
            <a:r>
              <a:rPr lang="cs-CZ" sz="3600" b="1" dirty="0"/>
              <a:t>Fyziologické hormonální rozvolnění symfýzy – znesnadňuje diagnózu pánevní diastázy a fraktury</a:t>
            </a:r>
          </a:p>
        </p:txBody>
      </p:sp>
    </p:spTree>
    <p:extLst>
      <p:ext uri="{BB962C8B-B14F-4D97-AF65-F5344CB8AC3E}">
        <p14:creationId xmlns:p14="http://schemas.microsoft.com/office/powerpoint/2010/main" val="392010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RIZIKA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Abrupce placenty – napjaté břicho, </a:t>
            </a:r>
            <a:r>
              <a:rPr lang="cs-CZ" sz="4000" b="1" dirty="0" err="1"/>
              <a:t>hypertonus</a:t>
            </a:r>
            <a:r>
              <a:rPr lang="cs-CZ" sz="4000" b="1" dirty="0"/>
              <a:t> dělohy, narůstající výška děložního fundu, </a:t>
            </a:r>
            <a:r>
              <a:rPr lang="cs-CZ" sz="4000" b="1" dirty="0" err="1"/>
              <a:t>hypovolemický</a:t>
            </a:r>
            <a:r>
              <a:rPr lang="cs-CZ" sz="4000" b="1" dirty="0"/>
              <a:t> šok</a:t>
            </a:r>
          </a:p>
        </p:txBody>
      </p:sp>
    </p:spTree>
    <p:extLst>
      <p:ext uri="{BB962C8B-B14F-4D97-AF65-F5344CB8AC3E}">
        <p14:creationId xmlns:p14="http://schemas.microsoft.com/office/powerpoint/2010/main" val="181411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Iniciální resuscitační úsilí je věnováno matce!!!!</a:t>
            </a:r>
          </a:p>
        </p:txBody>
      </p:sp>
    </p:spTree>
    <p:extLst>
      <p:ext uri="{BB962C8B-B14F-4D97-AF65-F5344CB8AC3E}">
        <p14:creationId xmlns:p14="http://schemas.microsoft.com/office/powerpoint/2010/main" val="299060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EKLAMPSIE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NOVĚ VZNIKLÉ KŘEČE NEBO BEZVĚDOMÍ V PRŮBĚHU TĚHOTENSTVÍ NEBO V POPORODNÍM OBDOBÍ U ŽENY SE ZNÁMKAMI PREEKLAMPSIE</a:t>
            </a:r>
          </a:p>
          <a:p>
            <a:endParaRPr lang="cs-CZ" b="1" dirty="0"/>
          </a:p>
          <a:p>
            <a:r>
              <a:rPr lang="cs-CZ" b="1" dirty="0"/>
              <a:t>Hlavní mateřskou komplikací:</a:t>
            </a:r>
          </a:p>
          <a:p>
            <a:r>
              <a:rPr lang="cs-CZ" b="1" dirty="0"/>
              <a:t>Plicní aspirace, plicní edém, CMP, srdeční zástava, akutní renální selhání, smrt</a:t>
            </a:r>
          </a:p>
        </p:txBody>
      </p:sp>
    </p:spTree>
    <p:extLst>
      <p:ext uri="{BB962C8B-B14F-4D97-AF65-F5344CB8AC3E}">
        <p14:creationId xmlns:p14="http://schemas.microsoft.com/office/powerpoint/2010/main" val="349559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183" y="380623"/>
            <a:ext cx="10515600" cy="1325563"/>
          </a:xfrm>
        </p:spPr>
        <p:txBody>
          <a:bodyPr/>
          <a:lstStyle/>
          <a:p>
            <a:r>
              <a:rPr lang="cs-CZ" b="1" cap="all" dirty="0">
                <a:solidFill>
                  <a:srgbClr val="FF0000"/>
                </a:solidFill>
              </a:rPr>
              <a:t>Překotný porod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hlinkClick r:id="rId2" tooltip="Porod"/>
              </a:rPr>
              <a:t>porod</a:t>
            </a:r>
            <a:r>
              <a:rPr lang="cs-CZ" sz="3200" b="1" dirty="0"/>
              <a:t> trvající méně než dvě hodiny a probíhající spontánně – zkracuje se </a:t>
            </a:r>
            <a:r>
              <a:rPr lang="cs-CZ" sz="3200" b="1" dirty="0">
                <a:hlinkClick r:id="rId3" tooltip="První doba porodní"/>
              </a:rPr>
              <a:t>první doba porodní</a:t>
            </a:r>
            <a:r>
              <a:rPr lang="cs-CZ" sz="3200" b="1" dirty="0"/>
              <a:t>. </a:t>
            </a:r>
          </a:p>
          <a:p>
            <a:r>
              <a:rPr lang="cs-CZ" sz="3200" b="1" dirty="0"/>
              <a:t>Vyskytuje se nejčastěji u </a:t>
            </a:r>
            <a:r>
              <a:rPr lang="cs-CZ" sz="3200" b="1" dirty="0" err="1"/>
              <a:t>multipar</a:t>
            </a:r>
            <a:r>
              <a:rPr lang="cs-CZ" sz="3200" b="1" dirty="0"/>
              <a:t>, je-li fetus malý a u silných děložních stahů – porodní cesty jsou relativně volné. </a:t>
            </a:r>
          </a:p>
          <a:p>
            <a:r>
              <a:rPr lang="cs-CZ" sz="3200" b="1" dirty="0"/>
              <a:t>V našich podmínkách obvykle RZP přijíždí ještě před samotným porodem fetu. V terénu je nutné provést porod, jakmile započnou velmi silné kontrakce v rychlém sledu, které nutí rodičku tlačit.</a:t>
            </a:r>
          </a:p>
        </p:txBody>
      </p:sp>
    </p:spTree>
    <p:extLst>
      <p:ext uri="{BB962C8B-B14F-4D97-AF65-F5344CB8AC3E}">
        <p14:creationId xmlns:p14="http://schemas.microsoft.com/office/powerpoint/2010/main" val="413092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PŘÍZNAKY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5464" y="1332854"/>
            <a:ext cx="11028336" cy="4844109"/>
          </a:xfrm>
        </p:spPr>
        <p:txBody>
          <a:bodyPr>
            <a:noAutofit/>
          </a:bodyPr>
          <a:lstStyle/>
          <a:p>
            <a:r>
              <a:rPr lang="cs-CZ" sz="3600" b="1" dirty="0"/>
              <a:t>V </a:t>
            </a:r>
            <a:r>
              <a:rPr lang="cs-CZ" sz="3600" b="1" dirty="0">
                <a:solidFill>
                  <a:srgbClr val="FF0000"/>
                </a:solidFill>
              </a:rPr>
              <a:t>prodromální fázi </a:t>
            </a:r>
            <a:r>
              <a:rPr lang="cs-CZ" sz="3600" b="1" dirty="0"/>
              <a:t>– bolesti hlavy v okcipitální či frontální oblasti, rozmazané vidění, světloplachost, bolest v epigastriu, </a:t>
            </a:r>
            <a:r>
              <a:rPr lang="cs-CZ" sz="3600" b="1" dirty="0" err="1"/>
              <a:t>hyperreflexe</a:t>
            </a:r>
            <a:r>
              <a:rPr lang="cs-CZ" sz="3600" b="1" dirty="0"/>
              <a:t>, alterované vědomí</a:t>
            </a:r>
          </a:p>
          <a:p>
            <a:r>
              <a:rPr lang="cs-CZ" sz="3600" b="1" dirty="0"/>
              <a:t>Fáze </a:t>
            </a:r>
            <a:r>
              <a:rPr lang="cs-CZ" sz="3600" b="1" dirty="0">
                <a:solidFill>
                  <a:srgbClr val="FF0000"/>
                </a:solidFill>
              </a:rPr>
              <a:t>tonických křečí </a:t>
            </a:r>
            <a:r>
              <a:rPr lang="cs-CZ" sz="3600" b="1" dirty="0"/>
              <a:t>– začínají v obličejové části, apnoe, svaly šíjové, </a:t>
            </a:r>
            <a:r>
              <a:rPr lang="cs-CZ" sz="3600" b="1" dirty="0" err="1"/>
              <a:t>opistotonus</a:t>
            </a:r>
            <a:r>
              <a:rPr lang="cs-CZ" sz="3600" b="1" dirty="0"/>
              <a:t>, zaťaté pěsti  - desítky vteřin</a:t>
            </a:r>
          </a:p>
          <a:p>
            <a:r>
              <a:rPr lang="cs-CZ" sz="3600" b="1" dirty="0"/>
              <a:t>Fáze </a:t>
            </a:r>
            <a:r>
              <a:rPr lang="cs-CZ" sz="3600" b="1" dirty="0">
                <a:solidFill>
                  <a:srgbClr val="FF0000"/>
                </a:solidFill>
              </a:rPr>
              <a:t>klonických křečí </a:t>
            </a:r>
            <a:r>
              <a:rPr lang="cs-CZ" sz="3600" b="1" dirty="0"/>
              <a:t>– nekoordinované pohyby těla, chrčivé dýchání, cyanóza – komplikace plicní aspirace, srdeční zástava</a:t>
            </a:r>
          </a:p>
          <a:p>
            <a:r>
              <a:rPr lang="cs-CZ" sz="3600" b="1" dirty="0" err="1">
                <a:solidFill>
                  <a:srgbClr val="FF0000"/>
                </a:solidFill>
              </a:rPr>
              <a:t>Hyporeflexe</a:t>
            </a:r>
            <a:r>
              <a:rPr lang="cs-CZ" sz="3600" b="1" dirty="0"/>
              <a:t> – kóma s následnou amnézií</a:t>
            </a:r>
          </a:p>
        </p:txBody>
      </p:sp>
    </p:spTree>
    <p:extLst>
      <p:ext uri="{BB962C8B-B14F-4D97-AF65-F5344CB8AC3E}">
        <p14:creationId xmlns:p14="http://schemas.microsoft.com/office/powerpoint/2010/main" val="119245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57488" cy="1325563"/>
          </a:xfrm>
        </p:spPr>
        <p:txBody>
          <a:bodyPr>
            <a:normAutofit/>
          </a:bodyPr>
          <a:lstStyle/>
          <a:p>
            <a:r>
              <a:rPr lang="cs-CZ" b="1" cap="all" dirty="0">
                <a:solidFill>
                  <a:srgbClr val="FF0000"/>
                </a:solidFill>
              </a:rPr>
              <a:t>péče o novorozence a matku po překotném porodu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Zajištění dýchacích cest</a:t>
            </a:r>
          </a:p>
          <a:p>
            <a:r>
              <a:rPr lang="cs-CZ" b="1" dirty="0"/>
              <a:t>Teplo</a:t>
            </a:r>
          </a:p>
          <a:p>
            <a:r>
              <a:rPr lang="cs-CZ" b="1" dirty="0"/>
              <a:t>Péče o pupečník</a:t>
            </a:r>
          </a:p>
        </p:txBody>
      </p:sp>
    </p:spTree>
    <p:extLst>
      <p:ext uri="{BB962C8B-B14F-4D97-AF65-F5344CB8AC3E}">
        <p14:creationId xmlns:p14="http://schemas.microsoft.com/office/powerpoint/2010/main" val="88256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8969" y="365125"/>
            <a:ext cx="11670224" cy="1325563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RESUSCITACE NEDONOŠENÉHO NOVOROZENCE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Při nenastoupení spontánního dechu dítě </a:t>
            </a:r>
            <a:r>
              <a:rPr lang="cs-CZ" sz="3600" b="1" dirty="0" err="1"/>
              <a:t>intubujeme</a:t>
            </a:r>
            <a:r>
              <a:rPr lang="cs-CZ" sz="3600" b="1" dirty="0"/>
              <a:t>, vzhledem k tomu, že se jedná o nedonošeného novorozence a srdeční frekvence nemá tendenci stoupat </a:t>
            </a:r>
            <a:r>
              <a:rPr lang="cs-CZ" sz="3600" b="1" dirty="0">
                <a:solidFill>
                  <a:srgbClr val="FF0000"/>
                </a:solidFill>
              </a:rPr>
              <a:t>zvyšujeme</a:t>
            </a:r>
            <a:r>
              <a:rPr lang="cs-CZ" sz="3600" b="1" dirty="0"/>
              <a:t> obsah O</a:t>
            </a:r>
            <a:r>
              <a:rPr lang="cs-CZ" sz="3600" b="1" baseline="-25000" dirty="0"/>
              <a:t>2</a:t>
            </a:r>
            <a:r>
              <a:rPr lang="cs-CZ" sz="3600" b="1" dirty="0"/>
              <a:t> v dýchací směsi. </a:t>
            </a:r>
          </a:p>
          <a:p>
            <a:r>
              <a:rPr lang="cs-CZ" sz="3600" b="1" dirty="0"/>
              <a:t>Přetrvává-li nedetekovatelná srdečná akce i při zajištění dýchání je třeba zahájit nepřímou srdeční masáž.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184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0447" y="1825625"/>
            <a:ext cx="11282767" cy="4351338"/>
          </a:xfrm>
        </p:spPr>
        <p:txBody>
          <a:bodyPr>
            <a:noAutofit/>
          </a:bodyPr>
          <a:lstStyle/>
          <a:p>
            <a:r>
              <a:rPr lang="cs-CZ" sz="3600" b="1" dirty="0"/>
              <a:t>Masáž provádíme na pevné podložce, komprimujeme sternum v oblasti dolní třetiny palci obou rukou, ruce přitom objímají hrudník ze stran a prsty směřují na záda dítěte nebo stlačujeme novorozence 2 prsty uprostřed spojnice bradavek( dolní třetina sterna). Tato pozice je výhodnější při nutnosti </a:t>
            </a:r>
            <a:r>
              <a:rPr lang="cs-CZ" sz="3600" b="1" dirty="0" err="1"/>
              <a:t>kanylace</a:t>
            </a:r>
            <a:r>
              <a:rPr lang="cs-CZ" sz="3600" b="1" dirty="0"/>
              <a:t> pupečníkových cév. </a:t>
            </a:r>
          </a:p>
          <a:p>
            <a:r>
              <a:rPr lang="cs-CZ" sz="3600" b="1" dirty="0">
                <a:solidFill>
                  <a:srgbClr val="FF0000"/>
                </a:solidFill>
              </a:rPr>
              <a:t>Masáž provádíme v poměru k ventilaci 3:1 (120 kompresí hrudníku/30 dechů za minutu).</a:t>
            </a:r>
          </a:p>
        </p:txBody>
      </p:sp>
    </p:spTree>
    <p:extLst>
      <p:ext uri="{BB962C8B-B14F-4D97-AF65-F5344CB8AC3E}">
        <p14:creationId xmlns:p14="http://schemas.microsoft.com/office/powerpoint/2010/main" val="228425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DRUHÁ  DOBA PORODNÍ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8969" y="1224366"/>
            <a:ext cx="11074831" cy="563363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 </a:t>
            </a:r>
            <a:r>
              <a:rPr lang="cs-CZ" sz="3000" b="1" dirty="0"/>
              <a:t>začíná zánikem branky. Nejprve je důležité zajistit rodičce relativně klidné a čisté prostředí s maximem soukromí. Rodičku uložíme do polohy v polosedě s pokrčenýma roztaženýma nohama. Přikryjeme horní polovinu těla. Slovně rodičku uklidňujeme a povzbuzujeme k rychlému a krátkému dýchání a tlačení.</a:t>
            </a:r>
          </a:p>
          <a:p>
            <a:pPr marL="0" indent="0">
              <a:buNone/>
            </a:pPr>
            <a:r>
              <a:rPr lang="cs-CZ" sz="3000" b="1" dirty="0"/>
              <a:t>K porodu potřebujeme:</a:t>
            </a:r>
          </a:p>
          <a:p>
            <a:r>
              <a:rPr lang="cs-CZ" sz="3000" b="1" dirty="0"/>
              <a:t>nůžky (nůž, skalpel);</a:t>
            </a:r>
          </a:p>
          <a:p>
            <a:r>
              <a:rPr lang="cs-CZ" sz="3000" b="1" dirty="0"/>
              <a:t>tři proužky tkaniny (provázku);</a:t>
            </a:r>
          </a:p>
          <a:p>
            <a:r>
              <a:rPr lang="cs-CZ" sz="3000" b="1" dirty="0"/>
              <a:t>krytí.</a:t>
            </a:r>
          </a:p>
          <a:p>
            <a:r>
              <a:rPr lang="cs-CZ" sz="3000" b="1" dirty="0"/>
              <a:t>Veškerý materiál by měl být pokud možno sterilní, zachránce by se měl chránit gumovými rukavicemi a rouškou (šátkem). Pro rodičku je třeba připravit dostatek čistého a suchého materiálu (pleny, prostěradla, deka)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84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VLASTNÍ POROD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Vyzveme rodičku, aby se chytila pod koleny, předklonila hlavu a tlačila. Mezi kontrakcemi se může uvolnit. Kůže v oblasti </a:t>
            </a:r>
            <a:r>
              <a:rPr lang="cs-CZ" b="1" dirty="0"/>
              <a:t>hráze</a:t>
            </a:r>
            <a:r>
              <a:rPr lang="cs-CZ" dirty="0"/>
              <a:t> se napíná a je velmi namáhaná. Zachytíme proto hráz do sterilního materiálu mezi palec a ukazovák nedominantní rukou a chráníme ji tak před rupturou. Dojde-li k odchodu </a:t>
            </a:r>
            <a:r>
              <a:rPr lang="cs-CZ" b="1" dirty="0"/>
              <a:t>stolice</a:t>
            </a:r>
            <a:r>
              <a:rPr lang="cs-CZ" dirty="0"/>
              <a:t>, krajinu očistíme směrem zpředu dozadu – zabráníme znečištění porodních cest. Mezitím se objevuje hlavička. Hlavičku přidržujeme, chráníme novorozence před zraněním, ale nijak </a:t>
            </a:r>
            <a:r>
              <a:rPr lang="cs-CZ" b="1" dirty="0"/>
              <a:t>neomezujeme</a:t>
            </a:r>
            <a:r>
              <a:rPr lang="cs-CZ" dirty="0"/>
              <a:t> přirozenou rotaci hlavičky. Po porodu hlavičky dochází k další rotaci tělíčka novorozence – ani této nebráníme. Můžeme novorozence chytit pevně za zátylek, sklonit jej mírně dolů – napomůžeme porodu horního raménka. Následným pohybem mírně nahoru směrem k břichu napomůžeme porodu dolního raménka. Poté již můžeme novorozence chytit pevně v podpaží a tahem šikmo vzhůru jej vytáhnout z porodních cest.</a:t>
            </a:r>
          </a:p>
        </p:txBody>
      </p:sp>
    </p:spTree>
    <p:extLst>
      <p:ext uri="{BB962C8B-B14F-4D97-AF65-F5344CB8AC3E}">
        <p14:creationId xmlns:p14="http://schemas.microsoft.com/office/powerpoint/2010/main" val="31202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PÉČE O NOVOROZENCE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0963" y="1394848"/>
            <a:ext cx="11012837" cy="5463152"/>
          </a:xfrm>
        </p:spPr>
        <p:txBody>
          <a:bodyPr>
            <a:normAutofit fontScale="85000" lnSpcReduction="20000"/>
          </a:bodyPr>
          <a:lstStyle/>
          <a:p>
            <a:r>
              <a:rPr lang="cs-CZ" sz="3300" dirty="0"/>
              <a:t>hned, jak se objeví hlavička, kontrolujeme, zda nemá novorozenec </a:t>
            </a:r>
            <a:r>
              <a:rPr lang="cs-CZ" sz="3300" b="1" dirty="0"/>
              <a:t>omotaný </a:t>
            </a:r>
            <a:r>
              <a:rPr lang="cs-CZ" sz="3300" b="1" dirty="0">
                <a:hlinkClick r:id="rId2" tooltip="Pupečník"/>
              </a:rPr>
              <a:t>pupečník</a:t>
            </a:r>
            <a:r>
              <a:rPr lang="cs-CZ" sz="3300" b="1" dirty="0"/>
              <a:t> kolem krku!</a:t>
            </a:r>
            <a:r>
              <a:rPr lang="cs-CZ" sz="3300" dirty="0"/>
              <a:t> </a:t>
            </a:r>
          </a:p>
          <a:p>
            <a:r>
              <a:rPr lang="cs-CZ" sz="3300" dirty="0"/>
              <a:t>Dítě uložíme mezi nohy rodičky a vyčistíme ústa od plodové vody. </a:t>
            </a:r>
            <a:r>
              <a:rPr lang="cs-CZ" sz="3300" b="1" dirty="0"/>
              <a:t>V této fázi NIKDY nezvedáme dítě nad úroveň břicha matky</a:t>
            </a:r>
            <a:r>
              <a:rPr lang="cs-CZ" sz="3300" dirty="0"/>
              <a:t> – působením gravitace by krev natekla zpět do placenty a došlo by k vykrvácení dítěte! V tento okamžik by se měl novorozenec poprvé nadechnout a začít křičet. Nestane-li se tak, okamžitě </a:t>
            </a:r>
            <a:r>
              <a:rPr lang="cs-CZ" sz="3300" b="1" dirty="0"/>
              <a:t>zahajujeme </a:t>
            </a:r>
            <a:r>
              <a:rPr lang="cs-CZ" sz="3300" b="1" dirty="0">
                <a:hlinkClick r:id="rId3" tooltip="KPR"/>
              </a:rPr>
              <a:t>KPR</a:t>
            </a:r>
            <a:r>
              <a:rPr lang="cs-CZ" sz="3300" b="1" dirty="0"/>
              <a:t>!</a:t>
            </a:r>
            <a:r>
              <a:rPr lang="cs-CZ" sz="3300" dirty="0"/>
              <a:t> Novorozenec může být velmi </a:t>
            </a:r>
            <a:r>
              <a:rPr lang="cs-CZ" sz="3300" b="1" dirty="0"/>
              <a:t>kluzký</a:t>
            </a:r>
            <a:r>
              <a:rPr lang="cs-CZ" sz="3300" dirty="0"/>
              <a:t>, je tedy nutná značná obezřetnost při manipulaci s ním. Novorozence co nejrychleji </a:t>
            </a:r>
            <a:r>
              <a:rPr lang="cs-CZ" sz="3300" b="1" dirty="0"/>
              <a:t>osušíme</a:t>
            </a:r>
            <a:r>
              <a:rPr lang="cs-CZ" sz="3300" dirty="0"/>
              <a:t> a </a:t>
            </a:r>
            <a:r>
              <a:rPr lang="cs-CZ" sz="3300" b="1" dirty="0"/>
              <a:t>zabalíme</a:t>
            </a:r>
            <a:r>
              <a:rPr lang="cs-CZ" sz="3300" dirty="0"/>
              <a:t>, abychom zabránili ztrátám tepla.</a:t>
            </a:r>
          </a:p>
          <a:p>
            <a:pPr marL="0" indent="0">
              <a:buNone/>
            </a:pPr>
            <a:r>
              <a:rPr lang="cs-CZ" sz="3300" dirty="0">
                <a:solidFill>
                  <a:srgbClr val="FF0000"/>
                </a:solidFill>
              </a:rPr>
              <a:t>Dítě nikdy:</a:t>
            </a:r>
          </a:p>
          <a:p>
            <a:r>
              <a:rPr lang="cs-CZ" sz="3300" dirty="0">
                <a:solidFill>
                  <a:srgbClr val="FF0000"/>
                </a:solidFill>
              </a:rPr>
              <a:t>neomýváme;</a:t>
            </a:r>
          </a:p>
          <a:p>
            <a:r>
              <a:rPr lang="cs-CZ" sz="3300" dirty="0">
                <a:solidFill>
                  <a:srgbClr val="FF0000"/>
                </a:solidFill>
              </a:rPr>
              <a:t>nepopleskáváme;</a:t>
            </a:r>
          </a:p>
          <a:p>
            <a:r>
              <a:rPr lang="cs-CZ" sz="3300" dirty="0">
                <a:solidFill>
                  <a:srgbClr val="FF0000"/>
                </a:solidFill>
              </a:rPr>
              <a:t>nedržíme za nožky hlavou dolů.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291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PUPEČNÍK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986" y="1825624"/>
            <a:ext cx="11229814" cy="5032375"/>
          </a:xfrm>
        </p:spPr>
        <p:txBody>
          <a:bodyPr>
            <a:normAutofit/>
          </a:bodyPr>
          <a:lstStyle/>
          <a:p>
            <a:r>
              <a:rPr lang="cs-CZ" b="1" dirty="0"/>
              <a:t>podvazujeme, až když úplně přestane tepat, není-li v dosahu kvalifikovaná pomoc.</a:t>
            </a:r>
          </a:p>
          <a:p>
            <a:pPr marL="0" indent="0">
              <a:buNone/>
            </a:pPr>
            <a:r>
              <a:rPr lang="cs-CZ" b="1" dirty="0"/>
              <a:t>Podvaz provádíme na třech místech:</a:t>
            </a:r>
          </a:p>
          <a:p>
            <a:r>
              <a:rPr lang="cs-CZ" b="1" dirty="0"/>
              <a:t>asi 15 cm od břicha dítěte;</a:t>
            </a:r>
          </a:p>
          <a:p>
            <a:r>
              <a:rPr lang="cs-CZ" b="1" dirty="0"/>
              <a:t>několik centimetrů od prvního (pro případ selhání);</a:t>
            </a:r>
          </a:p>
          <a:p>
            <a:r>
              <a:rPr lang="cs-CZ" b="1" dirty="0"/>
              <a:t>10–20 cm od druhého podvazu.</a:t>
            </a:r>
          </a:p>
          <a:p>
            <a:r>
              <a:rPr lang="cs-CZ" b="1" dirty="0"/>
              <a:t>Mezi druhým a třetím podvazem můžeme pupečník přerušit, obě strany sterilně kryjeme.</a:t>
            </a:r>
          </a:p>
          <a:p>
            <a:r>
              <a:rPr lang="cs-CZ" b="1" dirty="0"/>
              <a:t>Po přerušení pupečníku můžeme novorozence uložit na břicho matky. Bráníme prochladnutí matky i dítěte.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60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TŘETÍ  DOBA PORODNÍ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Vyzveme rodičku, aby tlačením napomohla porodu placenty. </a:t>
            </a:r>
          </a:p>
          <a:p>
            <a:r>
              <a:rPr lang="cs-CZ" sz="3600" b="1" dirty="0">
                <a:solidFill>
                  <a:srgbClr val="FF0000"/>
                </a:solidFill>
              </a:rPr>
              <a:t>Nikdy netaháme za pupečník! </a:t>
            </a:r>
            <a:r>
              <a:rPr lang="cs-CZ" sz="3600" b="1" dirty="0"/>
              <a:t>Po porodu placentu uschováme k následnému vyšetření. Poté rodidla očistíme a kryjeme. </a:t>
            </a:r>
          </a:p>
          <a:p>
            <a:r>
              <a:rPr lang="cs-CZ" sz="3600" b="1" dirty="0">
                <a:solidFill>
                  <a:srgbClr val="FF0000"/>
                </a:solidFill>
              </a:rPr>
              <a:t>Ani po porodu nepodáváme rodičce tekutiny – možnost poporodního vyšetření dělohy.</a:t>
            </a:r>
          </a:p>
        </p:txBody>
      </p:sp>
    </p:spTree>
    <p:extLst>
      <p:ext uri="{BB962C8B-B14F-4D97-AF65-F5344CB8AC3E}">
        <p14:creationId xmlns:p14="http://schemas.microsoft.com/office/powerpoint/2010/main" val="366570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GYNEKOLOGICKÉ NEODKLADNÉ 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GYNEKOLOGICKÉ KRVÁCENÍ</a:t>
            </a:r>
          </a:p>
          <a:p>
            <a:r>
              <a:rPr lang="cs-CZ" sz="4000" b="1" dirty="0"/>
              <a:t>NÁHLÉ PŘÍHODY BŘIŠNÍ</a:t>
            </a:r>
          </a:p>
          <a:p>
            <a:r>
              <a:rPr lang="cs-CZ" sz="4000" b="1" dirty="0"/>
              <a:t>AKUTNÍ PELVEOPERITONITIDA</a:t>
            </a:r>
          </a:p>
          <a:p>
            <a:r>
              <a:rPr lang="cs-CZ" sz="4000" b="1" dirty="0"/>
              <a:t>KRITICKÉ ZVRACENÍ TĚHOTNÝCH</a:t>
            </a:r>
          </a:p>
        </p:txBody>
      </p:sp>
    </p:spTree>
    <p:extLst>
      <p:ext uri="{BB962C8B-B14F-4D97-AF65-F5344CB8AC3E}">
        <p14:creationId xmlns:p14="http://schemas.microsoft.com/office/powerpoint/2010/main" val="254476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PORANĚNÍ  ŽENSKÝCH  RODIDEL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8969" y="1825625"/>
            <a:ext cx="11515241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>
                <a:solidFill>
                  <a:srgbClr val="FF0000"/>
                </a:solidFill>
              </a:rPr>
              <a:t>Příčiny</a:t>
            </a:r>
          </a:p>
          <a:p>
            <a:r>
              <a:rPr lang="cs-CZ" sz="3600" b="1" dirty="0"/>
              <a:t>U dětí a </a:t>
            </a:r>
            <a:r>
              <a:rPr lang="cs-CZ" sz="3600" b="1" dirty="0" err="1"/>
              <a:t>adolescentek</a:t>
            </a:r>
            <a:r>
              <a:rPr lang="cs-CZ" sz="3600" b="1" dirty="0"/>
              <a:t> – při sportu, hře – poranění klitoris, malých stydkých a velkých stydkých pysků, zevního ústí močové roury (edémy, hematomy, silné krvácení)</a:t>
            </a:r>
          </a:p>
          <a:p>
            <a:r>
              <a:rPr lang="cs-CZ" sz="3600" b="1" dirty="0"/>
              <a:t>V dospělém věku – při pádech z výšky, při vodním lyžování, při traumatických sexuálních praktikách</a:t>
            </a:r>
          </a:p>
          <a:p>
            <a:endParaRPr lang="cs-CZ" sz="3600" dirty="0"/>
          </a:p>
          <a:p>
            <a:r>
              <a:rPr lang="cs-CZ" sz="3600" b="1" dirty="0">
                <a:solidFill>
                  <a:srgbClr val="FF0000"/>
                </a:solidFill>
              </a:rPr>
              <a:t>NIKDY NELZE VYLOUČIT SEXUÁLNÍ NÁSILÍ !!!!!!!!</a:t>
            </a:r>
          </a:p>
        </p:txBody>
      </p:sp>
    </p:spTree>
    <p:extLst>
      <p:ext uri="{BB962C8B-B14F-4D97-AF65-F5344CB8AC3E}">
        <p14:creationId xmlns:p14="http://schemas.microsoft.com/office/powerpoint/2010/main" val="160855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1210</Words>
  <Application>Microsoft Office PowerPoint</Application>
  <PresentationFormat>Širokoúhlá obrazovka</PresentationFormat>
  <Paragraphs>107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Motiv Office</vt:lpstr>
      <vt:lpstr>náhlé příhody v gynekologii, krvácení, úrazy, bezvědomí -</vt:lpstr>
      <vt:lpstr>Překotný porod</vt:lpstr>
      <vt:lpstr>DRUHÁ  DOBA PORODNÍ </vt:lpstr>
      <vt:lpstr>VLASTNÍ POROD</vt:lpstr>
      <vt:lpstr>PÉČE O NOVOROZENCE</vt:lpstr>
      <vt:lpstr>PUPEČNÍK</vt:lpstr>
      <vt:lpstr>TŘETÍ  DOBA PORODNÍ</vt:lpstr>
      <vt:lpstr>GYNEKOLOGICKÉ NEODKLADNÉ STAVY</vt:lpstr>
      <vt:lpstr>PORANĚNÍ  ŽENSKÝCH  RODIDEL</vt:lpstr>
      <vt:lpstr>PRVNÍ POMOC + PÉČE</vt:lpstr>
      <vt:lpstr>RUPTURA OÁRIA POST COITUM</vt:lpstr>
      <vt:lpstr>znásilnění, sexuální násilí</vt:lpstr>
      <vt:lpstr>traumatologické stavy v těhotenství,  patologické porody, krvácení za porodu  </vt:lpstr>
      <vt:lpstr>TRAUMATA</vt:lpstr>
      <vt:lpstr>POLYTRAUMATA A STÁŘÍ TĚHOTENSTVÍ</vt:lpstr>
      <vt:lpstr>TĚHOTENSKÉ ZMĚNY</vt:lpstr>
      <vt:lpstr>RIZIKA</vt:lpstr>
      <vt:lpstr>PP</vt:lpstr>
      <vt:lpstr>EKLAMPSIE</vt:lpstr>
      <vt:lpstr>PŘÍZNAKY</vt:lpstr>
      <vt:lpstr>péče o novorozence a matku po překotném porodu</vt:lpstr>
      <vt:lpstr>RESUSCITACE NEDONOŠENÉHO NOVOROZENCE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náhlé příhody v gynekologii, krvácení, úrazy, bezvědomí - znásilnění, sexuální násilí,  - traumatologické stavy v těhotenství,  - patologické porody, krvácení za porodu  - péče o novorozence a matku po překotném porodu s důrazem na základní životní  funkce ženy, případně plodu</dc:title>
  <dc:creator>yvetta</dc:creator>
  <cp:lastModifiedBy>Administrator</cp:lastModifiedBy>
  <cp:revision>23</cp:revision>
  <dcterms:created xsi:type="dcterms:W3CDTF">2016-10-24T18:09:07Z</dcterms:created>
  <dcterms:modified xsi:type="dcterms:W3CDTF">2020-10-02T13:19:44Z</dcterms:modified>
</cp:coreProperties>
</file>