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62" r:id="rId6"/>
    <p:sldId id="263" r:id="rId7"/>
    <p:sldId id="346" r:id="rId8"/>
    <p:sldId id="294" r:id="rId9"/>
    <p:sldId id="296" r:id="rId10"/>
    <p:sldId id="295" r:id="rId11"/>
    <p:sldId id="347" r:id="rId12"/>
    <p:sldId id="297" r:id="rId13"/>
    <p:sldId id="299" r:id="rId14"/>
    <p:sldId id="348" r:id="rId15"/>
    <p:sldId id="350" r:id="rId16"/>
    <p:sldId id="349" r:id="rId17"/>
    <p:sldId id="291" r:id="rId18"/>
    <p:sldId id="292" r:id="rId19"/>
    <p:sldId id="293" r:id="rId20"/>
    <p:sldId id="27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346"/>
            <p14:sldId id="294"/>
            <p14:sldId id="296"/>
            <p14:sldId id="295"/>
            <p14:sldId id="347"/>
            <p14:sldId id="297"/>
            <p14:sldId id="299"/>
            <p14:sldId id="348"/>
            <p14:sldId id="350"/>
            <p14:sldId id="349"/>
            <p14:sldId id="291"/>
            <p14:sldId id="292"/>
            <p14:sldId id="293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tta Vrublová" initials="YV" lastIdx="0" clrIdx="0">
    <p:extLst>
      <p:ext uri="{19B8F6BF-5375-455C-9EA6-DF929625EA0E}">
        <p15:presenceInfo xmlns:p15="http://schemas.microsoft.com/office/powerpoint/2012/main" userId="S-1-5-21-2942044169-2249460406-2801671906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PREVENTIVNÍ PROHLÍDKY V GYNEKOLOGII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62C0A-32BC-4773-B759-C6475313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4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ULTRAZVUKOVÉ VYŠETŘENÍ</a:t>
            </a:r>
          </a:p>
        </p:txBody>
      </p:sp>
      <p:pic>
        <p:nvPicPr>
          <p:cNvPr id="6146" name="Picture 2" descr="Image result for obrázek ulrazvuk dělohy">
            <a:extLst>
              <a:ext uri="{FF2B5EF4-FFF2-40B4-BE49-F238E27FC236}">
                <a16:creationId xmlns:a16="http://schemas.microsoft.com/office/drawing/2014/main" id="{BD5F7303-459C-4F59-BF0F-27069AC024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44" y="3904774"/>
            <a:ext cx="348413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EED8101-C9CC-4979-BE48-11A4F7CD0D1D}"/>
              </a:ext>
            </a:extLst>
          </p:cNvPr>
          <p:cNvSpPr txBox="1"/>
          <p:nvPr/>
        </p:nvSpPr>
        <p:spPr>
          <a:xfrm>
            <a:off x="838200" y="2636520"/>
            <a:ext cx="101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Vaginální sonda</a:t>
            </a:r>
          </a:p>
          <a:p>
            <a:r>
              <a:rPr lang="cs-CZ" sz="3200" b="1" dirty="0"/>
              <a:t>Vyšetření dělohy, vaječníků, </a:t>
            </a:r>
            <a:r>
              <a:rPr lang="cs-CZ" sz="3200" b="1" dirty="0" err="1"/>
              <a:t>Douglasův</a:t>
            </a:r>
            <a:r>
              <a:rPr lang="cs-CZ" sz="3200" b="1" dirty="0"/>
              <a:t> prostor  </a:t>
            </a:r>
          </a:p>
        </p:txBody>
      </p:sp>
      <p:pic>
        <p:nvPicPr>
          <p:cNvPr id="6148" name="Picture 4" descr="Image result for vaginální  ulrazvuk">
            <a:extLst>
              <a:ext uri="{FF2B5EF4-FFF2-40B4-BE49-F238E27FC236}">
                <a16:creationId xmlns:a16="http://schemas.microsoft.com/office/drawing/2014/main" id="{0845DA18-2BA3-4014-9FCC-0C966BFA6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4404360"/>
            <a:ext cx="3602465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Daglesův prostor">
            <a:extLst>
              <a:ext uri="{FF2B5EF4-FFF2-40B4-BE49-F238E27FC236}">
                <a16:creationId xmlns:a16="http://schemas.microsoft.com/office/drawing/2014/main" id="{5721A900-0445-495F-B76C-9D1C0C55E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2" y="3904774"/>
            <a:ext cx="3794758" cy="260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12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B42DF-C65C-45AD-85B8-C95CF8D5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HORMONÁLNÍ A GENETICKÉ VYŠETŘENÍ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5F9E2B-7746-4E91-968F-7DD39F5F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1" y="2170664"/>
            <a:ext cx="9635266" cy="418441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Hormony, na nichž závisí menstruační cyklus:</a:t>
            </a:r>
          </a:p>
          <a:p>
            <a:pPr>
              <a:buFontTx/>
              <a:buChar char="-"/>
            </a:pPr>
            <a:r>
              <a:rPr lang="cs-CZ" sz="3200" b="1" dirty="0"/>
              <a:t>­­folikulostimulační hormon,</a:t>
            </a:r>
          </a:p>
          <a:p>
            <a:pPr>
              <a:buFontTx/>
              <a:buChar char="-"/>
            </a:pPr>
            <a:r>
              <a:rPr lang="cs-CZ" sz="3200" b="1" dirty="0"/>
              <a:t>luteinizační hormon, </a:t>
            </a:r>
          </a:p>
          <a:p>
            <a:pPr>
              <a:buFontTx/>
              <a:buChar char="-"/>
            </a:pPr>
            <a:r>
              <a:rPr lang="cs-CZ" sz="3200" b="1" dirty="0"/>
              <a:t>gonadotropin </a:t>
            </a:r>
          </a:p>
          <a:p>
            <a:pPr>
              <a:buFontTx/>
              <a:buChar char="-"/>
            </a:pPr>
            <a:r>
              <a:rPr lang="cs-CZ" sz="3200" b="1" dirty="0"/>
              <a:t>estrogen a progesteron.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Genetické vyšetření </a:t>
            </a:r>
            <a:r>
              <a:rPr lang="cs-CZ" sz="3200" b="1" dirty="0"/>
              <a:t>– BRCA 1, BRCA 2</a:t>
            </a:r>
          </a:p>
        </p:txBody>
      </p:sp>
    </p:spTree>
    <p:extLst>
      <p:ext uri="{BB962C8B-B14F-4D97-AF65-F5344CB8AC3E}">
        <p14:creationId xmlns:p14="http://schemas.microsoft.com/office/powerpoint/2010/main" val="1600994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4379C-BE51-40CE-9832-9042893A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VYŠETŘENÍ  PRSŮ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17C68B-959B-428A-A2D8-86C5E99B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b="1" dirty="0"/>
              <a:t>Sledování  samovyšetření</a:t>
            </a:r>
          </a:p>
          <a:p>
            <a:pPr>
              <a:buFontTx/>
              <a:buChar char="-"/>
            </a:pPr>
            <a:r>
              <a:rPr lang="cs-CZ" sz="3200" b="1" dirty="0"/>
              <a:t>Mamografické vyšetření</a:t>
            </a:r>
          </a:p>
          <a:p>
            <a:pPr>
              <a:buFontTx/>
              <a:buChar char="-"/>
            </a:pPr>
            <a:r>
              <a:rPr lang="cs-CZ" sz="3200" b="1" dirty="0"/>
              <a:t>Sonografické vyšetření</a:t>
            </a:r>
          </a:p>
        </p:txBody>
      </p:sp>
    </p:spTree>
    <p:extLst>
      <p:ext uri="{BB962C8B-B14F-4D97-AF65-F5344CB8AC3E}">
        <p14:creationId xmlns:p14="http://schemas.microsoft.com/office/powerpoint/2010/main" val="1284834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C37AF-E436-4A23-AF6E-E3CA9EA1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DĚTSKÁ GYNEKOLOGIE-VYŠETŘENÍ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EE27AE98-9569-4062-8F3B-741B665D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Výška, váha</a:t>
            </a:r>
          </a:p>
          <a:p>
            <a:pPr eaLnBrk="1" hangingPunct="1"/>
            <a:r>
              <a:rPr lang="cs-CZ" altLang="cs-CZ" sz="3200" b="1" dirty="0"/>
              <a:t>Sekundární pohlavní znaky</a:t>
            </a:r>
          </a:p>
          <a:p>
            <a:pPr eaLnBrk="1" hangingPunct="1"/>
            <a:r>
              <a:rPr lang="cs-CZ" altLang="cs-CZ" sz="3200" b="1" dirty="0"/>
              <a:t>Zevní rodidla, </a:t>
            </a:r>
            <a:r>
              <a:rPr lang="cs-CZ" altLang="cs-CZ" sz="3200" b="1" dirty="0" err="1"/>
              <a:t>estrogenizace</a:t>
            </a:r>
            <a:r>
              <a:rPr lang="cs-CZ" altLang="cs-CZ" sz="3200" b="1" dirty="0"/>
              <a:t>, řitní otvor</a:t>
            </a:r>
          </a:p>
          <a:p>
            <a:pPr eaLnBrk="1" hangingPunct="1"/>
            <a:r>
              <a:rPr lang="cs-CZ" altLang="cs-CZ" sz="3200" b="1" dirty="0" err="1"/>
              <a:t>Bimanuální</a:t>
            </a:r>
            <a:r>
              <a:rPr lang="cs-CZ" altLang="cs-CZ" sz="3200" b="1" dirty="0"/>
              <a:t> vyšetření </a:t>
            </a:r>
            <a:r>
              <a:rPr lang="cs-CZ" altLang="cs-CZ" sz="3200" b="1" dirty="0" err="1"/>
              <a:t>rektoabdominálně</a:t>
            </a: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Ne zrcadly, </a:t>
            </a:r>
            <a:r>
              <a:rPr lang="cs-CZ" altLang="cs-CZ" sz="3200" b="1" dirty="0" err="1"/>
              <a:t>vaginoskopie</a:t>
            </a:r>
            <a:r>
              <a:rPr lang="cs-CZ" altLang="cs-CZ" sz="3200" b="1" dirty="0"/>
              <a:t>-MOP, kultivace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A527C-446A-4E2F-9BE7-4B9E2C62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2300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DĚTSKÁ GYNEKOLOGIE-ONEMOCNĚNÍ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AF87E752-A321-4C50-B1A0-B5087A490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0" y="1650671"/>
            <a:ext cx="9774603" cy="4179666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/>
              <a:t>VULVOVAGINITIS-fluor</a:t>
            </a:r>
          </a:p>
          <a:p>
            <a:pPr eaLnBrk="1" hangingPunct="1"/>
            <a:r>
              <a:rPr lang="cs-CZ" altLang="cs-CZ" sz="2800" b="1" dirty="0"/>
              <a:t>PRIMÁRNÍ AMENOREA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		-není do l6ti let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		- VVV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 		-poruchy endokrinní</a:t>
            </a:r>
          </a:p>
          <a:p>
            <a:pPr eaLnBrk="1" hangingPunct="1"/>
            <a:r>
              <a:rPr lang="cs-CZ" altLang="cs-CZ" sz="2800" b="1" dirty="0"/>
              <a:t>SEKUNDÁRNÍ AMENOREA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		-</a:t>
            </a:r>
            <a:r>
              <a:rPr lang="cs-CZ" altLang="cs-CZ" sz="2800" b="1" dirty="0" err="1"/>
              <a:t>lx</a:t>
            </a:r>
            <a:r>
              <a:rPr lang="cs-CZ" altLang="cs-CZ" sz="2800" b="1" dirty="0"/>
              <a:t> menses, pak půl roku nejsou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		-mentální anorexie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		-gravidita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/>
              <a:t>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57938-8FC2-4934-97B8-9C99ECA6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48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DĚTSKÁ GYNEKOLOGIE-ONEMOCNĚNÍ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DCDEA0DA-327B-4D51-BE97-D78416D6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959430"/>
            <a:ext cx="9366324" cy="38732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KRVÁCENÍ Z RODIDEL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		-poranění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		-cizí těleso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		-předčasná puberta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		-zhoubné nádory</a:t>
            </a:r>
          </a:p>
          <a:p>
            <a:pPr eaLnBrk="1" hangingPunct="1"/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SYNECHIE VULVY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		-slepení protilehlých sliznic poševního vchodu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		-rozruší 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b="1" cap="all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7497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2900830"/>
            <a:ext cx="9385151" cy="1362075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PREVENTIVNÍ PROHLÍDKY 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V GYNEKOLOGII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34B6E1-5A16-4204-B2D0-5A7D9FF1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GYNEKOLOGICKÉ  VYŠETŘENÍ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19F3E1-DDD0-4C7D-8F56-C2028F6E7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                                    </a:t>
            </a:r>
            <a:r>
              <a:rPr lang="cs-CZ" sz="3200" b="1" dirty="0"/>
              <a:t>ANAMNÉZA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2CDBA62-99D4-46DD-97C6-B30CD3A408CC}"/>
              </a:ext>
            </a:extLst>
          </p:cNvPr>
          <p:cNvSpPr/>
          <p:nvPr/>
        </p:nvSpPr>
        <p:spPr>
          <a:xfrm>
            <a:off x="1051560" y="3200400"/>
            <a:ext cx="3276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RODINNÁ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251985D-3483-4882-A6E3-A82D159FBCE6}"/>
              </a:ext>
            </a:extLst>
          </p:cNvPr>
          <p:cNvSpPr/>
          <p:nvPr/>
        </p:nvSpPr>
        <p:spPr>
          <a:xfrm>
            <a:off x="1391320" y="4434840"/>
            <a:ext cx="4308440" cy="2048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SOUČASNÝ ZDRAVOTNÍ STAV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38F9A82-80C3-4817-ACE9-2563197D3636}"/>
              </a:ext>
            </a:extLst>
          </p:cNvPr>
          <p:cNvSpPr/>
          <p:nvPr/>
        </p:nvSpPr>
        <p:spPr>
          <a:xfrm>
            <a:off x="5410200" y="2974093"/>
            <a:ext cx="4876800" cy="1140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PORODNICKÁ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5DCD93D-C93E-49C0-B76E-45E1075F468C}"/>
              </a:ext>
            </a:extLst>
          </p:cNvPr>
          <p:cNvSpPr/>
          <p:nvPr/>
        </p:nvSpPr>
        <p:spPr>
          <a:xfrm>
            <a:off x="5699760" y="4114800"/>
            <a:ext cx="5810026" cy="236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FARMAKOLOGICKÁTOXIKOLOGICKÁ SOCIÁLNÍ</a:t>
            </a:r>
          </a:p>
        </p:txBody>
      </p:sp>
    </p:spTree>
    <p:extLst>
      <p:ext uri="{BB962C8B-B14F-4D97-AF65-F5344CB8AC3E}">
        <p14:creationId xmlns:p14="http://schemas.microsoft.com/office/powerpoint/2010/main" val="131440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GYNEKOLOGICKÉ 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422" y="2323652"/>
            <a:ext cx="10368577" cy="390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err="1"/>
              <a:t>Aspekce</a:t>
            </a:r>
            <a:r>
              <a:rPr lang="cs-CZ" sz="3200" b="1" dirty="0"/>
              <a:t> zevního genitálu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dirty="0"/>
              <a:t> </a:t>
            </a:r>
            <a:r>
              <a:rPr lang="cs-CZ" sz="3200" b="1" dirty="0" err="1"/>
              <a:t>Aspekce</a:t>
            </a:r>
            <a:r>
              <a:rPr lang="cs-CZ" sz="3200" b="1" dirty="0"/>
              <a:t> Venušina pahrbku (</a:t>
            </a:r>
            <a:r>
              <a:rPr lang="cs-CZ" sz="3200" b="1" dirty="0" err="1"/>
              <a:t>mons</a:t>
            </a:r>
            <a:r>
              <a:rPr lang="cs-CZ" sz="3200" b="1" dirty="0"/>
              <a:t> </a:t>
            </a:r>
            <a:r>
              <a:rPr lang="cs-CZ" sz="3200" b="1" dirty="0" err="1"/>
              <a:t>pubis</a:t>
            </a:r>
            <a:r>
              <a:rPr lang="cs-CZ" sz="3200" b="1" dirty="0"/>
              <a:t>), velkých a malých stydkých pysků, oblasti perinea, análního otvoru, </a:t>
            </a:r>
          </a:p>
          <a:p>
            <a:r>
              <a:rPr lang="cs-CZ" sz="3200" b="1" dirty="0"/>
              <a:t> </a:t>
            </a:r>
            <a:r>
              <a:rPr lang="cs-CZ" sz="3200" b="1" dirty="0" err="1"/>
              <a:t>aspekce</a:t>
            </a:r>
            <a:r>
              <a:rPr lang="cs-CZ" sz="3200" b="1" dirty="0"/>
              <a:t> slizničních změn</a:t>
            </a:r>
          </a:p>
        </p:txBody>
      </p:sp>
    </p:spTree>
    <p:extLst>
      <p:ext uri="{BB962C8B-B14F-4D97-AF65-F5344CB8AC3E}">
        <p14:creationId xmlns:p14="http://schemas.microsoft.com/office/powerpoint/2010/main" val="159328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63880"/>
            <a:ext cx="9919445" cy="905691"/>
          </a:xfrm>
        </p:spPr>
        <p:txBody>
          <a:bodyPr/>
          <a:lstStyle/>
          <a:p>
            <a:r>
              <a:rPr lang="cs-CZ" b="1" dirty="0"/>
              <a:t>BIMANUÁLNÍ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4467906"/>
          </a:xfrm>
        </p:spPr>
        <p:txBody>
          <a:bodyPr>
            <a:normAutofit/>
          </a:bodyPr>
          <a:lstStyle/>
          <a:p>
            <a:r>
              <a:rPr lang="cs-CZ" sz="2800" b="1" dirty="0"/>
              <a:t>Tlak proti zadní poševní straně</a:t>
            </a:r>
          </a:p>
          <a:p>
            <a:r>
              <a:rPr lang="cs-CZ" sz="2800" b="1" dirty="0"/>
              <a:t>Zevně uložená ruka na podbřišku zatlačí směrem do malé pánve</a:t>
            </a:r>
          </a:p>
        </p:txBody>
      </p:sp>
      <p:sp>
        <p:nvSpPr>
          <p:cNvPr id="6" name="Ovál 5"/>
          <p:cNvSpPr/>
          <p:nvPr/>
        </p:nvSpPr>
        <p:spPr>
          <a:xfrm>
            <a:off x="432160" y="2910840"/>
            <a:ext cx="6542313" cy="2250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VYŠETŘENÍ DĚLOHY uložení, tvar, nádoru, konzistence, bolestivost</a:t>
            </a:r>
          </a:p>
        </p:txBody>
      </p:sp>
      <p:sp>
        <p:nvSpPr>
          <p:cNvPr id="9" name="Ovál 8"/>
          <p:cNvSpPr/>
          <p:nvPr/>
        </p:nvSpPr>
        <p:spPr>
          <a:xfrm>
            <a:off x="1970314" y="5061857"/>
            <a:ext cx="7641769" cy="182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DĚLOŽNÍ HRDLO – velikost, konzistence, bolestivost, poševní klenby</a:t>
            </a:r>
          </a:p>
        </p:txBody>
      </p:sp>
      <p:sp>
        <p:nvSpPr>
          <p:cNvPr id="12" name="Ovál 11"/>
          <p:cNvSpPr/>
          <p:nvPr/>
        </p:nvSpPr>
        <p:spPr>
          <a:xfrm>
            <a:off x="5682341" y="3026230"/>
            <a:ext cx="5075304" cy="1301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VAJEČNÍKY</a:t>
            </a:r>
          </a:p>
          <a:p>
            <a:pPr algn="ctr"/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7559040" y="3951513"/>
            <a:ext cx="3936274" cy="1985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DOUGLASŮV PROSTOR</a:t>
            </a:r>
          </a:p>
        </p:txBody>
      </p:sp>
    </p:spTree>
    <p:extLst>
      <p:ext uri="{BB962C8B-B14F-4D97-AF65-F5344CB8AC3E}">
        <p14:creationId xmlns:p14="http://schemas.microsoft.com/office/powerpoint/2010/main" val="137805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4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VYŠETŘENÍ  POCHVY A DĚLOŽNÍHO HRDLA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0"/>
            <a:ext cx="4572000" cy="350520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23173"/>
            <a:ext cx="5257800" cy="3270947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6A63A92-BA34-40E6-9DE1-907F9287DFC9}"/>
              </a:ext>
            </a:extLst>
          </p:cNvPr>
          <p:cNvSpPr txBox="1"/>
          <p:nvPr/>
        </p:nvSpPr>
        <p:spPr>
          <a:xfrm>
            <a:off x="1066800" y="2438398"/>
            <a:ext cx="847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Vyšetření v gynekologických zrcadel</a:t>
            </a:r>
          </a:p>
        </p:txBody>
      </p:sp>
    </p:spTree>
    <p:extLst>
      <p:ext uri="{BB962C8B-B14F-4D97-AF65-F5344CB8AC3E}">
        <p14:creationId xmlns:p14="http://schemas.microsoft.com/office/powerpoint/2010/main" val="128275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7F52E-935C-490D-8DF6-79E587A7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10038680" cy="7096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CYTOLOGICKÉ VYŠETŘENÍ DĚLOŽNÍHO ČÍPKU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AA17FF-0AB1-4A79-815F-619F5B81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7360"/>
            <a:ext cx="10210799" cy="366854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/>
              <a:t>Odběr stěru je jednoduchá metoda, která není bolestivá a provádí se při vyšetření pochvy. Buňky z děložního čípku lékař odebere pomocí malé špachtličky či kartáčku. Odebraný vzorek pak pošle do akreditované cytologické laboratoře, kde je pod mikroskopem vyšetří</a:t>
            </a:r>
          </a:p>
        </p:txBody>
      </p:sp>
      <p:pic>
        <p:nvPicPr>
          <p:cNvPr id="1026" name="Picture 2" descr="Image result for obrázek kartáček pro cytologický odběr z čípku">
            <a:extLst>
              <a:ext uri="{FF2B5EF4-FFF2-40B4-BE49-F238E27FC236}">
                <a16:creationId xmlns:a16="http://schemas.microsoft.com/office/drawing/2014/main" id="{44BFB637-B656-453F-BDB7-361F4C5E8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4648199"/>
            <a:ext cx="3200400" cy="169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brázek kartáček pro cytologický odběr z čípku">
            <a:extLst>
              <a:ext uri="{FF2B5EF4-FFF2-40B4-BE49-F238E27FC236}">
                <a16:creationId xmlns:a16="http://schemas.microsoft.com/office/drawing/2014/main" id="{6C268DFE-AB86-4C1E-9EA8-0063D4EFC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4281959"/>
            <a:ext cx="20383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64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PALPAČNÍ A REKTOVAGINÁLNÍ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 err="1"/>
              <a:t>Aspekce</a:t>
            </a:r>
            <a:r>
              <a:rPr lang="cs-CZ" sz="3200" b="1" dirty="0"/>
              <a:t>  </a:t>
            </a:r>
            <a:r>
              <a:rPr lang="cs-CZ" sz="3200" b="1" dirty="0" err="1"/>
              <a:t>perianální</a:t>
            </a:r>
            <a:r>
              <a:rPr lang="cs-CZ" sz="3200" b="1" dirty="0"/>
              <a:t>, anální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Rektální manuální vyšetření</a:t>
            </a:r>
          </a:p>
        </p:txBody>
      </p:sp>
      <p:pic>
        <p:nvPicPr>
          <p:cNvPr id="7170" name="Picture 2" descr="Image result for vaginální ultrazvuk">
            <a:extLst>
              <a:ext uri="{FF2B5EF4-FFF2-40B4-BE49-F238E27FC236}">
                <a16:creationId xmlns:a16="http://schemas.microsoft.com/office/drawing/2014/main" id="{0694B696-11C8-4D50-AEAC-7D17D32F7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20" y="3429000"/>
            <a:ext cx="3825240" cy="295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42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414" y="424544"/>
            <a:ext cx="9892231" cy="963386"/>
          </a:xfrm>
        </p:spPr>
        <p:txBody>
          <a:bodyPr>
            <a:normAutofit/>
          </a:bodyPr>
          <a:lstStyle/>
          <a:p>
            <a:r>
              <a:rPr lang="cs-CZ" b="1" dirty="0"/>
              <a:t>KOLKOSKOPICKÉ VYŠETŘENÍ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129" y="4212771"/>
            <a:ext cx="2754086" cy="2220685"/>
          </a:xfrm>
        </p:spPr>
      </p:pic>
      <p:sp>
        <p:nvSpPr>
          <p:cNvPr id="7" name="TextovéPole 6"/>
          <p:cNvSpPr txBox="1"/>
          <p:nvPr/>
        </p:nvSpPr>
        <p:spPr>
          <a:xfrm>
            <a:off x="734785" y="1714500"/>
            <a:ext cx="539480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gynekologická vyšetřovací metoda, </a:t>
            </a:r>
          </a:p>
          <a:p>
            <a:r>
              <a:rPr lang="cs-CZ" sz="3200" b="1" dirty="0"/>
              <a:t>prohlíží se pochva a děložní čípek pomocí </a:t>
            </a:r>
          </a:p>
          <a:p>
            <a:r>
              <a:rPr lang="cs-CZ" sz="3200" b="1" dirty="0"/>
              <a:t>speciálního mikroskopu zvětšení až 60 krát. </a:t>
            </a:r>
          </a:p>
          <a:p>
            <a:r>
              <a:rPr lang="cs-CZ" sz="3200" b="1" dirty="0"/>
              <a:t>Kyselina octová nebo </a:t>
            </a:r>
            <a:r>
              <a:rPr lang="cs-CZ" sz="3200" b="1" dirty="0" err="1"/>
              <a:t>Lugolův</a:t>
            </a:r>
            <a:r>
              <a:rPr lang="cs-CZ" sz="3200" b="1" dirty="0"/>
              <a:t> roztok reaguje</a:t>
            </a:r>
          </a:p>
          <a:p>
            <a:r>
              <a:rPr lang="cs-CZ" sz="3200" b="1" dirty="0"/>
              <a:t> s atypickými buňkami  jinak než s normálními. </a:t>
            </a:r>
          </a:p>
          <a:p>
            <a:r>
              <a:rPr lang="cs-CZ" sz="3200" b="1" dirty="0"/>
              <a:t>Místa jejich výskytu změní barvu</a:t>
            </a:r>
            <a:r>
              <a:rPr lang="cs-CZ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895606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a5cc325b-3808-46fd-ba12-9be4b2bbba49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befea44-e136-4179-aaed-838712420fe3"/>
  </ds:schemaRefs>
</ds:datastoreItem>
</file>

<file path=customXml/itemProps3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381</Words>
  <Application>Microsoft Office PowerPoint</Application>
  <PresentationFormat>Širokoúhlá obrazovka</PresentationFormat>
  <Paragraphs>81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PREVENTIVNÍ PROHLÍDKY V GYNEKOLOGII</vt:lpstr>
      <vt:lpstr>PREVENTIVNÍ PROHLÍDKY  V GYNEKOLOGII</vt:lpstr>
      <vt:lpstr>GYNEKOLOGICKÉ  VYŠETŘENÍ</vt:lpstr>
      <vt:lpstr>GYNEKOLOGICKÉ  VYŠETŘENÍ</vt:lpstr>
      <vt:lpstr>BIMANUÁLNÍ VYŠETŘENÍ</vt:lpstr>
      <vt:lpstr>VYŠETŘENÍ  POCHVY A DĚLOŽNÍHO HRDLA</vt:lpstr>
      <vt:lpstr>CYTOLOGICKÉ VYŠETŘENÍ DĚLOŽNÍHO ČÍPKU</vt:lpstr>
      <vt:lpstr>PALPAČNÍ A REKTOVAGINÁLNÍ VYŠETŘENÍ</vt:lpstr>
      <vt:lpstr>KOLKOSKOPICKÉ VYŠETŘENÍ</vt:lpstr>
      <vt:lpstr>ULTRAZVUKOVÉ VYŠETŘENÍ</vt:lpstr>
      <vt:lpstr>HORMONÁLNÍ A GENETICKÉ VYŠETŘENÍ</vt:lpstr>
      <vt:lpstr>VYŠETŘENÍ  PRSŮ</vt:lpstr>
      <vt:lpstr>DĚTSKÁ GYNEKOLOGIE-VYŠETŘENÍ</vt:lpstr>
      <vt:lpstr>DĚTSKÁ GYNEKOLOGIE-ONEMOCNĚNÍ</vt:lpstr>
      <vt:lpstr>DĚTSKÁ GYNEKOLOGIE-ONEMOCNĚNÍ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Yvetta Vrublová</cp:lastModifiedBy>
  <cp:revision>26</cp:revision>
  <dcterms:created xsi:type="dcterms:W3CDTF">2020-07-28T16:37:17Z</dcterms:created>
  <dcterms:modified xsi:type="dcterms:W3CDTF">2021-02-15T11:08:06Z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