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6"/>
  </p:notesMasterIdLst>
  <p:sldIdLst>
    <p:sldId id="262" r:id="rId6"/>
    <p:sldId id="263" r:id="rId7"/>
    <p:sldId id="258" r:id="rId8"/>
    <p:sldId id="285" r:id="rId9"/>
    <p:sldId id="259" r:id="rId10"/>
    <p:sldId id="268" r:id="rId11"/>
    <p:sldId id="286" r:id="rId12"/>
    <p:sldId id="287" r:id="rId13"/>
    <p:sldId id="288" r:id="rId14"/>
    <p:sldId id="289" r:id="rId15"/>
    <p:sldId id="290" r:id="rId16"/>
    <p:sldId id="291" r:id="rId17"/>
    <p:sldId id="271" r:id="rId18"/>
    <p:sldId id="281" r:id="rId19"/>
    <p:sldId id="265" r:id="rId20"/>
    <p:sldId id="266" r:id="rId21"/>
    <p:sldId id="282" r:id="rId22"/>
    <p:sldId id="283" r:id="rId23"/>
    <p:sldId id="284" r:id="rId24"/>
    <p:sldId id="279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258"/>
            <p14:sldId id="285"/>
            <p14:sldId id="259"/>
            <p14:sldId id="268"/>
            <p14:sldId id="286"/>
            <p14:sldId id="287"/>
            <p14:sldId id="288"/>
            <p14:sldId id="289"/>
            <p14:sldId id="290"/>
            <p14:sldId id="291"/>
            <p14:sldId id="271"/>
            <p14:sldId id="281"/>
            <p14:sldId id="265"/>
            <p14:sldId id="266"/>
            <p14:sldId id="282"/>
            <p14:sldId id="283"/>
            <p14:sldId id="284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8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kiskripta.eu/w/Inkontinence_mo%C4%8Di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13662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VELKÉ GYNEKOLOGICKÉ OPERACE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6312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Abdominální operace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37647" y="1507210"/>
            <a:ext cx="9490100" cy="4325419"/>
          </a:xfrm>
        </p:spPr>
        <p:txBody>
          <a:bodyPr>
            <a:noAutofit/>
          </a:bodyPr>
          <a:lstStyle/>
          <a:p>
            <a:r>
              <a:rPr lang="cs-CZ" sz="1600" b="1" dirty="0" err="1"/>
              <a:t>Enucleatio</a:t>
            </a:r>
            <a:r>
              <a:rPr lang="cs-CZ" sz="1600" b="1" dirty="0"/>
              <a:t> (</a:t>
            </a:r>
            <a:r>
              <a:rPr lang="cs-CZ" sz="1600" b="1" dirty="0" err="1"/>
              <a:t>myomatis</a:t>
            </a:r>
            <a:r>
              <a:rPr lang="cs-CZ" sz="1600" b="1" dirty="0"/>
              <a:t>)</a:t>
            </a:r>
            <a:r>
              <a:rPr lang="cs-CZ" sz="1600" dirty="0"/>
              <a:t> - jedná se o konzervativní operaci vedenou laparoskopicky, kdy se odstraní nezhoubný nádor (myom</a:t>
            </a:r>
            <a:r>
              <a:rPr lang="cs-CZ" sz="1600" dirty="0" smtClean="0"/>
              <a:t>).</a:t>
            </a:r>
          </a:p>
          <a:p>
            <a:pPr marL="68580" indent="0">
              <a:buNone/>
            </a:pPr>
            <a:endParaRPr lang="cs-CZ" sz="1600" dirty="0"/>
          </a:p>
          <a:p>
            <a:r>
              <a:rPr lang="cs-CZ" sz="1600" b="1" dirty="0" err="1"/>
              <a:t>Amputatio</a:t>
            </a:r>
            <a:r>
              <a:rPr lang="cs-CZ" sz="1600" b="1" dirty="0"/>
              <a:t> </a:t>
            </a:r>
            <a:r>
              <a:rPr lang="cs-CZ" sz="1600" b="1" dirty="0" err="1"/>
              <a:t>corporis</a:t>
            </a:r>
            <a:r>
              <a:rPr lang="cs-CZ" sz="1600" b="1" dirty="0"/>
              <a:t> </a:t>
            </a:r>
            <a:r>
              <a:rPr lang="cs-CZ" sz="1600" b="1" dirty="0" err="1"/>
              <a:t>uteri</a:t>
            </a:r>
            <a:r>
              <a:rPr lang="cs-CZ" sz="1600" b="1" dirty="0"/>
              <a:t> </a:t>
            </a:r>
            <a:r>
              <a:rPr lang="cs-CZ" sz="1600" b="1" dirty="0" err="1"/>
              <a:t>supravaginalis</a:t>
            </a:r>
            <a:r>
              <a:rPr lang="cs-CZ" sz="1600" dirty="0"/>
              <a:t> - odstranění děložního těla v místě </a:t>
            </a:r>
            <a:r>
              <a:rPr lang="cs-CZ" sz="1600" dirty="0" err="1"/>
              <a:t>isthmu</a:t>
            </a:r>
            <a:r>
              <a:rPr lang="cs-CZ" sz="1600" dirty="0"/>
              <a:t>. Ponechá se </a:t>
            </a:r>
            <a:r>
              <a:rPr lang="cs-CZ" sz="1600" dirty="0" err="1"/>
              <a:t>supravaginální</a:t>
            </a:r>
            <a:r>
              <a:rPr lang="cs-CZ" sz="1600" dirty="0"/>
              <a:t> a vaginální část děložního hrdla</a:t>
            </a:r>
            <a:r>
              <a:rPr lang="cs-CZ" sz="1600" dirty="0" smtClean="0"/>
              <a:t>.</a:t>
            </a:r>
          </a:p>
          <a:p>
            <a:pPr marL="68580" indent="0">
              <a:buNone/>
            </a:pPr>
            <a:endParaRPr lang="cs-CZ" sz="1600" dirty="0" smtClean="0"/>
          </a:p>
          <a:p>
            <a:r>
              <a:rPr lang="cs-CZ" sz="1600" b="1" dirty="0" err="1" smtClean="0"/>
              <a:t>Hysterectomia</a:t>
            </a:r>
            <a:r>
              <a:rPr lang="cs-CZ" sz="1600" b="1" dirty="0" smtClean="0"/>
              <a:t> </a:t>
            </a:r>
            <a:r>
              <a:rPr lang="cs-CZ" sz="1600" b="1" dirty="0" err="1"/>
              <a:t>abdominalis</a:t>
            </a:r>
            <a:r>
              <a:rPr lang="cs-CZ" sz="1600" dirty="0"/>
              <a:t> - odstranění celé dělohy včetně děložního hrdla. Pokud zde necháváme adnexa jde o operaci </a:t>
            </a:r>
            <a:r>
              <a:rPr lang="cs-CZ" sz="1600" dirty="0" err="1"/>
              <a:t>hysterectomia</a:t>
            </a:r>
            <a:r>
              <a:rPr lang="cs-CZ" sz="1600" dirty="0"/>
              <a:t> sine </a:t>
            </a:r>
            <a:r>
              <a:rPr lang="cs-CZ" sz="1600" dirty="0" err="1"/>
              <a:t>adnexectomia</a:t>
            </a:r>
            <a:r>
              <a:rPr lang="cs-CZ" sz="1600" dirty="0"/>
              <a:t>. Tato operace se provádí z důvodu nezhoubných nádorů dělohy či její poranění</a:t>
            </a:r>
            <a:r>
              <a:rPr lang="cs-CZ" sz="1600" dirty="0" smtClean="0"/>
              <a:t>.</a:t>
            </a:r>
          </a:p>
          <a:p>
            <a:pPr marL="68580" indent="0">
              <a:buNone/>
            </a:pPr>
            <a:endParaRPr lang="cs-CZ" sz="1600" dirty="0"/>
          </a:p>
          <a:p>
            <a:r>
              <a:rPr lang="cs-CZ" sz="1600" b="1" dirty="0" err="1"/>
              <a:t>Hysterectomia</a:t>
            </a:r>
            <a:r>
              <a:rPr lang="cs-CZ" sz="1600" b="1" dirty="0"/>
              <a:t> </a:t>
            </a:r>
            <a:r>
              <a:rPr lang="cs-CZ" sz="1600" b="1" dirty="0" err="1"/>
              <a:t>abdominalis</a:t>
            </a:r>
            <a:r>
              <a:rPr lang="cs-CZ" sz="1600" b="1" dirty="0"/>
              <a:t> </a:t>
            </a:r>
            <a:r>
              <a:rPr lang="cs-CZ" sz="1600" b="1" dirty="0" err="1"/>
              <a:t>cum</a:t>
            </a:r>
            <a:r>
              <a:rPr lang="cs-CZ" sz="1600" b="1" dirty="0"/>
              <a:t> </a:t>
            </a:r>
            <a:r>
              <a:rPr lang="cs-CZ" sz="1600" b="1" dirty="0" err="1"/>
              <a:t>adnexectomia</a:t>
            </a:r>
            <a:r>
              <a:rPr lang="cs-CZ" sz="1600" b="1" dirty="0"/>
              <a:t> </a:t>
            </a:r>
            <a:r>
              <a:rPr lang="cs-CZ" sz="1600" b="1" dirty="0" err="1"/>
              <a:t>bilateralii</a:t>
            </a:r>
            <a:r>
              <a:rPr lang="cs-CZ" sz="1600" dirty="0"/>
              <a:t> - odstranění dělohy i s děložními adnexy. Tato operace se prování pro zhoubné nádorové bujení dělohy i děložního hrdla v počátečních stádiích, či při rozsáhlé endometrióze a zánětech</a:t>
            </a:r>
            <a:r>
              <a:rPr lang="cs-CZ" sz="1600" dirty="0" smtClean="0"/>
              <a:t>.</a:t>
            </a:r>
          </a:p>
          <a:p>
            <a:pPr marL="68580" indent="0">
              <a:buNone/>
            </a:pPr>
            <a:endParaRPr lang="cs-CZ" sz="1600" dirty="0"/>
          </a:p>
          <a:p>
            <a:r>
              <a:rPr lang="cs-CZ" sz="1600" b="1" dirty="0"/>
              <a:t>Rozšířená </a:t>
            </a:r>
            <a:r>
              <a:rPr lang="cs-CZ" sz="1600" b="1" dirty="0" err="1"/>
              <a:t>hysterectomie</a:t>
            </a:r>
            <a:r>
              <a:rPr lang="cs-CZ" sz="1600" dirty="0"/>
              <a:t> = </a:t>
            </a:r>
            <a:r>
              <a:rPr lang="cs-CZ" sz="1600" dirty="0" err="1"/>
              <a:t>panhysterectomia</a:t>
            </a:r>
            <a:r>
              <a:rPr lang="cs-CZ" sz="1600" dirty="0"/>
              <a:t>. Zde odstraňujeme dělohu, adnexa, vazivo v okolí dělohy i s regionálními uzlinami a 1/3 pochvy.</a:t>
            </a:r>
            <a:br>
              <a:rPr lang="cs-CZ" sz="1600" dirty="0"/>
            </a:br>
            <a:endParaRPr lang="cs-CZ" sz="1600" dirty="0"/>
          </a:p>
          <a:p>
            <a:pPr marL="68580" indent="0">
              <a:buNone/>
            </a:pPr>
            <a:r>
              <a:rPr lang="cs-CZ" sz="1600" dirty="0"/>
              <a:t/>
            </a:r>
            <a:br>
              <a:rPr lang="cs-CZ" sz="1600" dirty="0"/>
            </a:br>
            <a:endParaRPr lang="cs-CZ" sz="1600" dirty="0"/>
          </a:p>
          <a:p>
            <a:pPr marL="6858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08320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5"/>
            <a:ext cx="9366325" cy="599658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Operace na adnexech</a:t>
            </a:r>
            <a:br>
              <a:rPr lang="cs-CZ" b="1" cap="all" dirty="0"/>
            </a:br>
            <a:endParaRPr lang="cs-CZ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6393" y="1786180"/>
            <a:ext cx="9451354" cy="45255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Salpingectomia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odstranění vejcovodů. Může se provádět jako samostatný výkon při mimoděložním těhotenství.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Adnexectomia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odstranění adnex.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Ovariectomia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odstranění ovarií.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Ventrosuspensio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uteri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jde o řešení deviace dělohy, kdy provádíme její závěs za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ligamentum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teres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uteri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Vesicopexis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uretropexis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operační úprava úhlu mezi močovým měchýřem a močovou trubicí zavěšením.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Ampullolysis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tubae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zde provádíme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rozpreparování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srůstu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tím vejcovod zprůchodníme.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Neostomia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tubae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rozříznutí uzavřeného vejcovodu u </a:t>
            </a:r>
            <a:r>
              <a:rPr lang="cs-CZ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hydrosalpingu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vytvoření tak nového ústí vejcovodu.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Resectio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cuneiformis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ovarii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klínovitá resekce ovaria.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Lysis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adhesionum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zde provádíme rozrušení srůstů.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Sterilisato</a:t>
            </a:r>
            <a:r>
              <a:rPr lang="cs-CZ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chirurgica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vyřazení </a:t>
            </a:r>
            <a:r>
              <a:rPr lang="cs-CZ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vejcovodu z </a:t>
            </a:r>
            <a: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funkce formou ligatury nebo přestřižením vejcovodu.</a:t>
            </a:r>
            <a:br>
              <a:rPr lang="cs-CZ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8292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Operace v gynekologické urologii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95027" y="2274240"/>
            <a:ext cx="953272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Colpopexis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jde o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colpopexis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podle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Burche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operace probíhá v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reciově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prostoru.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 průběhu operace zachytíme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parauretrálně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 místě přechodu močový měchýř do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uretry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Pubocervikální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fascii a přední stěnu pochvy poté fixujeme k hornímu okraji symfýzy k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ligamentu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Cooperi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na obou stranách.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Urethropexis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jde o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urethropexis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podle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Pereyra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Stamey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Raz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při operaci je snaha o suspenzi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uretrovezikální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junkce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za symfýzu.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Parauretrálně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fixované nevstřebatelné stehy na obou stranách protáhneme vzhůru za symfýzu a zauzlíme nad fascií.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Sling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při této operaci provádíme závěs hrdla močového měchýře smyčkou, tím zavěsíme a provedeme kompresi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uretry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115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962527"/>
            <a:ext cx="5222930" cy="500432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1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135A607-AB13-478A-BBF7-EBC900B3391D}"/>
              </a:ext>
            </a:extLst>
          </p:cNvPr>
          <p:cNvSpPr/>
          <p:nvPr/>
        </p:nvSpPr>
        <p:spPr>
          <a:xfrm>
            <a:off x="751572" y="1251284"/>
            <a:ext cx="1025331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3200" b="1" dirty="0">
              <a:cs typeface="Arial" panose="020B0604020202020204" pitchFamily="34" charset="0"/>
            </a:endParaRPr>
          </a:p>
          <a:p>
            <a:r>
              <a:rPr lang="pt-BR" sz="3200" b="1" dirty="0">
                <a:cs typeface="Arial" panose="020B0604020202020204" pitchFamily="34" charset="0"/>
              </a:rPr>
              <a:t>T1, FIGO I – nádor postihuje pouze děložní hrdlo</a:t>
            </a:r>
            <a:r>
              <a:rPr lang="cs-CZ" sz="3200" b="1" dirty="0">
                <a:cs typeface="Arial" panose="020B0604020202020204" pitchFamily="34" charset="0"/>
              </a:rPr>
              <a:t/>
            </a:r>
            <a:br>
              <a:rPr lang="cs-CZ" sz="3200" b="1" dirty="0">
                <a:cs typeface="Arial" panose="020B0604020202020204" pitchFamily="34" charset="0"/>
              </a:rPr>
            </a:br>
            <a:r>
              <a:rPr lang="cs-CZ" sz="3200" b="1" dirty="0">
                <a:cs typeface="Arial" panose="020B0604020202020204" pitchFamily="34" charset="0"/>
              </a:rPr>
              <a:t/>
            </a:r>
            <a:br>
              <a:rPr lang="cs-CZ" sz="3200" b="1" dirty="0">
                <a:cs typeface="Arial" panose="020B0604020202020204" pitchFamily="34" charset="0"/>
              </a:rPr>
            </a:br>
            <a:r>
              <a:rPr lang="pl-PL" sz="3200" b="1" dirty="0">
                <a:cs typeface="Arial" panose="020B0604020202020204" pitchFamily="34" charset="0"/>
              </a:rPr>
              <a:t>T2, FIGO II – nádor zasahuje mimo dělohu</a:t>
            </a:r>
            <a:br>
              <a:rPr lang="pl-PL" sz="3200" b="1" dirty="0">
                <a:cs typeface="Arial" panose="020B0604020202020204" pitchFamily="34" charset="0"/>
              </a:rPr>
            </a:br>
            <a:r>
              <a:rPr lang="cs-CZ" sz="3200" b="1" dirty="0">
                <a:cs typeface="Arial" panose="020B0604020202020204" pitchFamily="34" charset="0"/>
              </a:rPr>
              <a:t/>
            </a:r>
            <a:br>
              <a:rPr lang="cs-CZ" sz="3200" b="1" dirty="0">
                <a:cs typeface="Arial" panose="020B0604020202020204" pitchFamily="34" charset="0"/>
              </a:rPr>
            </a:br>
            <a:r>
              <a:rPr lang="cs-CZ" sz="3200" b="1" dirty="0">
                <a:cs typeface="Arial" panose="020B0604020202020204" pitchFamily="34" charset="0"/>
              </a:rPr>
              <a:t>T3, FIGO III – nádor postihuje pánevní stěnu nebo dolní 1/3 pochvy</a:t>
            </a:r>
            <a:br>
              <a:rPr lang="cs-CZ" sz="3200" b="1" dirty="0">
                <a:cs typeface="Arial" panose="020B0604020202020204" pitchFamily="34" charset="0"/>
              </a:rPr>
            </a:br>
            <a:r>
              <a:rPr lang="cs-CZ" sz="3200" b="1" dirty="0">
                <a:cs typeface="Arial" panose="020B0604020202020204" pitchFamily="34" charset="0"/>
              </a:rPr>
              <a:t/>
            </a:r>
            <a:br>
              <a:rPr lang="cs-CZ" sz="3200" b="1" dirty="0">
                <a:cs typeface="Arial" panose="020B0604020202020204" pitchFamily="34" charset="0"/>
              </a:rPr>
            </a:br>
            <a:r>
              <a:rPr lang="cs-CZ" sz="3200" b="1" dirty="0">
                <a:cs typeface="Arial" panose="020B0604020202020204" pitchFamily="34" charset="0"/>
              </a:rPr>
              <a:t>T4, FIGO IVA – nádor postihuje měchýř nebo rektum nebo zasahuje mimo malou pánev</a:t>
            </a:r>
            <a:endParaRPr lang="cs-CZ" sz="3200" b="1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FFC1B63-EF70-49D5-AA5B-F886ECCD6387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 flipV="1">
            <a:off x="10427746" y="5832629"/>
            <a:ext cx="962149" cy="134218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4200285-10BA-479C-AA41-40D6F91B9478}"/>
              </a:ext>
            </a:extLst>
          </p:cNvPr>
          <p:cNvSpPr txBox="1"/>
          <p:nvPr/>
        </p:nvSpPr>
        <p:spPr>
          <a:xfrm>
            <a:off x="609600" y="962527"/>
            <a:ext cx="11347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cap="all" dirty="0" err="1">
                <a:solidFill>
                  <a:srgbClr val="FF0000"/>
                </a:solidFill>
              </a:rPr>
              <a:t>staging</a:t>
            </a:r>
            <a:r>
              <a:rPr lang="cs-CZ" sz="4000" b="1" cap="all" dirty="0">
                <a:solidFill>
                  <a:srgbClr val="FF0000"/>
                </a:solidFill>
              </a:rPr>
              <a:t> karcinomu děložního čípku</a:t>
            </a:r>
          </a:p>
        </p:txBody>
      </p:sp>
    </p:spTree>
    <p:extLst>
      <p:ext uri="{BB962C8B-B14F-4D97-AF65-F5344CB8AC3E}">
        <p14:creationId xmlns:p14="http://schemas.microsoft.com/office/powerpoint/2010/main" val="2997890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4821" y="286603"/>
            <a:ext cx="10080859" cy="1450757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Dlouhodobá  předoperační  příprava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6063" y="1565329"/>
            <a:ext cx="11132133" cy="52926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2800" b="1" dirty="0">
                <a:cs typeface="Arial" panose="020B0604020202020204" pitchFamily="34" charset="0"/>
              </a:rPr>
              <a:t>Krevní vyšetření – </a:t>
            </a:r>
            <a:r>
              <a:rPr lang="cs-CZ" sz="12800" b="1" dirty="0">
                <a:solidFill>
                  <a:srgbClr val="FF0000"/>
                </a:solidFill>
                <a:cs typeface="Arial" panose="020B0604020202020204" pitchFamily="34" charset="0"/>
              </a:rPr>
              <a:t>biochemické (jaterní testy, ionty, urea, kreatinin), hematologické (KO + </a:t>
            </a:r>
            <a:r>
              <a:rPr lang="cs-CZ" sz="12800" b="1" dirty="0" err="1">
                <a:solidFill>
                  <a:srgbClr val="FF0000"/>
                </a:solidFill>
                <a:cs typeface="Arial" panose="020B0604020202020204" pitchFamily="34" charset="0"/>
              </a:rPr>
              <a:t>diff</a:t>
            </a:r>
            <a:r>
              <a:rPr lang="cs-CZ" sz="12800" b="1" dirty="0">
                <a:solidFill>
                  <a:srgbClr val="FF0000"/>
                </a:solidFill>
                <a:cs typeface="Arial" panose="020B0604020202020204" pitchFamily="34" charset="0"/>
              </a:rPr>
              <a:t>.), hemokoagulační (QUICK, APTT, KS a </a:t>
            </a:r>
            <a:r>
              <a:rPr lang="cs-CZ" sz="12800" b="1" dirty="0" err="1">
                <a:solidFill>
                  <a:srgbClr val="FF0000"/>
                </a:solidFill>
                <a:cs typeface="Arial" panose="020B0604020202020204" pitchFamily="34" charset="0"/>
              </a:rPr>
              <a:t>Rh</a:t>
            </a:r>
            <a:r>
              <a:rPr lang="cs-CZ" sz="12800" b="1" dirty="0">
                <a:solidFill>
                  <a:srgbClr val="FF0000"/>
                </a:solidFill>
                <a:cs typeface="Arial" panose="020B0604020202020204" pitchFamily="34" charset="0"/>
              </a:rPr>
              <a:t> faktor</a:t>
            </a:r>
            <a:br>
              <a:rPr lang="cs-CZ" sz="12800" b="1" dirty="0">
                <a:solidFill>
                  <a:srgbClr val="FF0000"/>
                </a:solidFill>
                <a:cs typeface="Arial" panose="020B0604020202020204" pitchFamily="34" charset="0"/>
              </a:rPr>
            </a:br>
            <a:r>
              <a:rPr lang="cs-CZ" sz="12800" b="1" dirty="0">
                <a:cs typeface="Arial" panose="020B0604020202020204" pitchFamily="34" charset="0"/>
              </a:rPr>
              <a:t>Vyšetření moči – MOČ + sediment</a:t>
            </a:r>
            <a:br>
              <a:rPr lang="cs-CZ" sz="12800" b="1" dirty="0">
                <a:cs typeface="Arial" panose="020B0604020202020204" pitchFamily="34" charset="0"/>
              </a:rPr>
            </a:br>
            <a:r>
              <a:rPr lang="cs-CZ" sz="12800" b="1" dirty="0">
                <a:cs typeface="Arial" panose="020B0604020202020204" pitchFamily="34" charset="0"/>
              </a:rPr>
              <a:t>EKG, RTG SRDCE + PLIC</a:t>
            </a:r>
          </a:p>
          <a:p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SONO, ENDOSKOPIE</a:t>
            </a:r>
            <a:r>
              <a:rPr lang="cs-CZ" sz="8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8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501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Krátkodobá předoperační příprava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2106" y="1737360"/>
            <a:ext cx="11209080" cy="5120640"/>
          </a:xfrm>
        </p:spPr>
        <p:txBody>
          <a:bodyPr>
            <a:normAutofit fontScale="25000" lnSpcReduction="20000"/>
          </a:bodyPr>
          <a:lstStyle/>
          <a:p>
            <a:r>
              <a:rPr lang="cs-CZ" sz="12800" b="1" dirty="0">
                <a:cs typeface="Arial" panose="020B0604020202020204" pitchFamily="34" charset="0"/>
              </a:rPr>
              <a:t>Od půlnoci nejíst, nepít, nekouřit (6 – 8 hodin lačný), vyprázdnění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Příprava operačního pole – očištění, oholení</a:t>
            </a:r>
            <a:br>
              <a:rPr lang="cs-CZ" sz="12800" b="1" dirty="0">
                <a:cs typeface="Arial" panose="020B0604020202020204" pitchFamily="34" charset="0"/>
              </a:rPr>
            </a:br>
            <a:r>
              <a:rPr lang="cs-CZ" sz="12800" b="1" dirty="0">
                <a:cs typeface="Arial" panose="020B0604020202020204" pitchFamily="34" charset="0"/>
              </a:rPr>
              <a:t/>
            </a:r>
            <a:br>
              <a:rPr lang="cs-CZ" sz="12800" b="1" dirty="0">
                <a:cs typeface="Arial" panose="020B0604020202020204" pitchFamily="34" charset="0"/>
              </a:rPr>
            </a:br>
            <a:r>
              <a:rPr lang="cs-CZ" sz="12800" b="1" dirty="0">
                <a:cs typeface="Arial" panose="020B0604020202020204" pitchFamily="34" charset="0"/>
              </a:rPr>
              <a:t>Konzultace s anesteziologem, následné určení premedikace a anestezie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Nácvik pohybů na lůžku, odkašlávání, posazování, vstávání, podání večerní premedikace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5197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2946" y="286603"/>
            <a:ext cx="10032733" cy="1015255"/>
          </a:xfrm>
        </p:spPr>
        <p:txBody>
          <a:bodyPr/>
          <a:lstStyle/>
          <a:p>
            <a:r>
              <a:rPr lang="cs-CZ" b="1" dirty="0"/>
              <a:t>BEZPROSTŘEDNÍ  PŘÍPRAVA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3768" y="1524000"/>
            <a:ext cx="10481912" cy="4783810"/>
          </a:xfrm>
        </p:spPr>
        <p:txBody>
          <a:bodyPr>
            <a:normAutofit fontScale="25000" lnSpcReduction="20000"/>
          </a:bodyPr>
          <a:lstStyle/>
          <a:p>
            <a:r>
              <a:rPr lang="cs-CZ" sz="12800" b="1" dirty="0">
                <a:cs typeface="Arial" panose="020B0604020202020204" pitchFamily="34" charset="0"/>
              </a:rPr>
              <a:t>Kontrola celkové hygieny, odlíčení a nehtů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Zavedení periferního žilního katetru,  bandáž DK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Ráno bez snídaně (diabetici 10% glukóza a aplikace inzulínu)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Vyprázdnění, změření fyziologických funkcí, podání premedikace</a:t>
            </a:r>
            <a:br>
              <a:rPr lang="cs-CZ" sz="12800" b="1" dirty="0">
                <a:cs typeface="Arial" panose="020B0604020202020204" pitchFamily="34" charset="0"/>
              </a:rPr>
            </a:br>
            <a:endParaRPr lang="cs-CZ" sz="12800" b="1" dirty="0">
              <a:cs typeface="Arial" panose="020B0604020202020204" pitchFamily="34" charset="0"/>
            </a:endParaRPr>
          </a:p>
          <a:p>
            <a:r>
              <a:rPr lang="cs-CZ" sz="12800" b="1" dirty="0">
                <a:cs typeface="Arial" panose="020B0604020202020204" pitchFamily="34" charset="0"/>
              </a:rPr>
              <a:t>Před odvozem na sál převléknout do jednorázového anděla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3982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B8F6B-A467-4FCA-8CEA-FDAA5147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69052"/>
          </a:xfrm>
        </p:spPr>
        <p:txBody>
          <a:bodyPr/>
          <a:lstStyle/>
          <a:p>
            <a:r>
              <a:rPr lang="cs-CZ" b="1" dirty="0"/>
              <a:t>POOPERAČNÍ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1D7761-056C-47DC-99F0-305A7A6DB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359" y="2005264"/>
            <a:ext cx="9529388" cy="3827366"/>
          </a:xfrm>
        </p:spPr>
        <p:txBody>
          <a:bodyPr>
            <a:normAutofit lnSpcReduction="10000"/>
          </a:bodyPr>
          <a:lstStyle/>
          <a:p>
            <a:r>
              <a:rPr lang="cs-CZ" sz="3200" b="1" dirty="0" err="1"/>
              <a:t>Dospávací</a:t>
            </a:r>
            <a:r>
              <a:rPr lang="cs-CZ" sz="3200" b="1" dirty="0"/>
              <a:t> pokoj, JIP</a:t>
            </a:r>
          </a:p>
          <a:p>
            <a:r>
              <a:rPr lang="cs-CZ" sz="3200" b="1" dirty="0"/>
              <a:t>Sledování fyziologických funkcí, monitorování bolesti,</a:t>
            </a:r>
          </a:p>
          <a:p>
            <a:r>
              <a:rPr lang="cs-CZ" sz="3200" b="1" dirty="0"/>
              <a:t>Sledování bilance tekutin, odpad z drénů, operační rány, krvácení z rodidel</a:t>
            </a:r>
          </a:p>
          <a:p>
            <a:r>
              <a:rPr lang="cs-CZ" sz="3200" b="1" dirty="0"/>
              <a:t> sledování invazivních vstupů</a:t>
            </a:r>
          </a:p>
          <a:p>
            <a:pPr marL="68580" indent="0">
              <a:buNone/>
            </a:pPr>
            <a:r>
              <a:rPr lang="cs-CZ" sz="3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881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BD3A3B-BFE8-4C48-9B83-C36B08AC6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POOPERAČNÍ PÉČE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CF8BB3-3693-4692-A92C-64732DBE3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Sledování výsledků krevních vyšetření</a:t>
            </a:r>
          </a:p>
          <a:p>
            <a:r>
              <a:rPr lang="cs-CZ" sz="3200" b="1" dirty="0" err="1"/>
              <a:t>Vertikalizace</a:t>
            </a:r>
            <a:r>
              <a:rPr lang="cs-CZ" sz="3200" b="1" dirty="0"/>
              <a:t> dle stavu  - do 24 hodin</a:t>
            </a:r>
          </a:p>
          <a:p>
            <a:r>
              <a:rPr lang="cs-CZ" sz="3200" b="1" dirty="0" err="1"/>
              <a:t>Miniheparinizace</a:t>
            </a:r>
            <a:endParaRPr lang="cs-CZ" sz="3200" b="1" dirty="0"/>
          </a:p>
          <a:p>
            <a:r>
              <a:rPr lang="cs-CZ" sz="3200" b="1" dirty="0"/>
              <a:t>Péče o operační ránu</a:t>
            </a:r>
          </a:p>
        </p:txBody>
      </p:sp>
    </p:spTree>
    <p:extLst>
      <p:ext uri="{BB962C8B-B14F-4D97-AF65-F5344CB8AC3E}">
        <p14:creationId xmlns:p14="http://schemas.microsoft.com/office/powerpoint/2010/main" val="4192649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9F18C-0108-4C72-994B-E09F8DD6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769052"/>
          </a:xfrm>
        </p:spPr>
        <p:txBody>
          <a:bodyPr/>
          <a:lstStyle/>
          <a:p>
            <a:r>
              <a:rPr lang="cs-CZ" b="1" dirty="0"/>
              <a:t>PŘEKLAD PACIENTKY A EDUKACE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6EFBA8-5EFA-43D1-84CF-BBEE7E02C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1796716"/>
            <a:ext cx="9036423" cy="4035913"/>
          </a:xfrm>
        </p:spPr>
        <p:txBody>
          <a:bodyPr/>
          <a:lstStyle/>
          <a:p>
            <a:r>
              <a:rPr lang="cs-CZ" sz="3200" b="1" dirty="0"/>
              <a:t>Sledování odchodů plynů</a:t>
            </a:r>
          </a:p>
          <a:p>
            <a:r>
              <a:rPr lang="cs-CZ" sz="3200" b="1" dirty="0"/>
              <a:t>Sledování operační rády</a:t>
            </a:r>
          </a:p>
          <a:p>
            <a:r>
              <a:rPr lang="cs-CZ" sz="3200" b="1" dirty="0"/>
              <a:t>Sledování močení a vyprazdňování</a:t>
            </a:r>
          </a:p>
          <a:p>
            <a:r>
              <a:rPr lang="cs-CZ" sz="3200" b="1" dirty="0"/>
              <a:t>Mobilizace</a:t>
            </a:r>
          </a:p>
          <a:p>
            <a:r>
              <a:rPr lang="cs-CZ" sz="3200" b="1" dirty="0" err="1"/>
              <a:t>Realimetace</a:t>
            </a:r>
            <a:endParaRPr lang="cs-CZ" sz="3200" b="1" dirty="0"/>
          </a:p>
          <a:p>
            <a:r>
              <a:rPr lang="cs-CZ" sz="3200" b="1" dirty="0"/>
              <a:t>Edukace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756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VELKÉ GYNEKOLOGICKÉ OPERACE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68580" indent="0" algn="ctr">
              <a:buNone/>
            </a:pPr>
            <a:r>
              <a:rPr lang="cs-CZ" sz="4000" b="1" cap="all" dirty="0">
                <a:solidFill>
                  <a:schemeClr val="accent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7497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3768" y="286603"/>
            <a:ext cx="10481912" cy="1000875"/>
          </a:xfrm>
        </p:spPr>
        <p:txBody>
          <a:bodyPr/>
          <a:lstStyle/>
          <a:p>
            <a:r>
              <a:rPr lang="cs-CZ" b="1" dirty="0"/>
              <a:t>VELKÉ GYNEKOLOGICKÉ  OPERACE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58780" y="1542097"/>
            <a:ext cx="11133220" cy="513986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ovarectomie</a:t>
            </a:r>
            <a:endParaRPr kumimoji="0" lang="cs-CZ" altLang="cs-CZ" sz="3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cystectomie</a:t>
            </a:r>
            <a:endParaRPr kumimoji="0" lang="cs-CZ" altLang="cs-CZ" sz="3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resekce ovarií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salpingectomie</a:t>
            </a:r>
            <a:endParaRPr kumimoji="0" lang="cs-CZ" altLang="cs-CZ" sz="3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hysterectomia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simplex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hysterectomia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cum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adnexectomiam</a:t>
            </a:r>
            <a:endParaRPr kumimoji="0" lang="cs-CZ" altLang="cs-CZ" sz="3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supravaginální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 amputace těla děložního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metroplastika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(při VVV dělohy)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enukleace solitárního myomu</a:t>
            </a:r>
            <a:r>
              <a:rPr kumimoji="0" lang="cs-CZ" altLang="cs-CZ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cs-CZ" altLang="cs-CZ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r>
              <a:rPr kumimoji="0" lang="cs-CZ" altLang="cs-CZ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/>
            </a:r>
            <a:br>
              <a:rPr kumimoji="0" lang="cs-CZ" altLang="cs-CZ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B51928-EFA5-42C0-A697-85D339276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568" y="1027664"/>
            <a:ext cx="9779077" cy="736968"/>
          </a:xfrm>
        </p:spPr>
        <p:txBody>
          <a:bodyPr/>
          <a:lstStyle/>
          <a:p>
            <a:r>
              <a:rPr lang="cs-CZ" b="1" dirty="0"/>
              <a:t>NEJČASTĚJŠÍ OPERATIVNÍ DIAGNÓZY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37A62-7691-4269-AD3C-F20BAB96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8569" y="1764632"/>
            <a:ext cx="9449178" cy="4908884"/>
          </a:xfrm>
        </p:spPr>
        <p:txBody>
          <a:bodyPr>
            <a:normAutofit fontScale="92500" lnSpcReduction="10000"/>
          </a:bodyPr>
          <a:lstStyle/>
          <a:p>
            <a:r>
              <a:rPr lang="cs-CZ" sz="3200" b="1" dirty="0" err="1"/>
              <a:t>Myomektomie</a:t>
            </a:r>
            <a:endParaRPr lang="cs-CZ" sz="3200" b="1" dirty="0"/>
          </a:p>
          <a:p>
            <a:r>
              <a:rPr lang="cs-CZ" sz="3200" b="1" dirty="0" err="1"/>
              <a:t>Hysterktomie</a:t>
            </a:r>
            <a:endParaRPr lang="cs-CZ" sz="3200" b="1" dirty="0"/>
          </a:p>
          <a:p>
            <a:r>
              <a:rPr lang="cs-CZ" sz="3200" b="1" dirty="0" err="1"/>
              <a:t>Ovarektomie</a:t>
            </a:r>
            <a:endParaRPr lang="cs-CZ" sz="3200" b="1" dirty="0"/>
          </a:p>
          <a:p>
            <a:r>
              <a:rPr lang="cs-CZ" sz="3200" b="1" dirty="0" err="1"/>
              <a:t>Kolpektomie</a:t>
            </a:r>
            <a:endParaRPr lang="cs-CZ" sz="3200" b="1" dirty="0"/>
          </a:p>
          <a:p>
            <a:r>
              <a:rPr lang="cs-CZ" sz="3200" b="1" dirty="0" err="1"/>
              <a:t>Vulvektomie</a:t>
            </a:r>
            <a:endParaRPr lang="cs-CZ" sz="3200" b="1" dirty="0"/>
          </a:p>
          <a:p>
            <a:r>
              <a:rPr lang="cs-CZ" sz="3200" b="1" dirty="0"/>
              <a:t>Radikální hysterektomie – </a:t>
            </a:r>
            <a:r>
              <a:rPr lang="cs-CZ" sz="3200" b="1" dirty="0" err="1"/>
              <a:t>Wertheim</a:t>
            </a:r>
            <a:r>
              <a:rPr lang="cs-CZ" sz="3200" b="1" dirty="0"/>
              <a:t>, </a:t>
            </a:r>
            <a:r>
              <a:rPr lang="cs-CZ" sz="3200" b="1" dirty="0" err="1"/>
              <a:t>Meigs</a:t>
            </a:r>
            <a:endParaRPr lang="cs-CZ" sz="3200" b="1" dirty="0"/>
          </a:p>
          <a:p>
            <a:r>
              <a:rPr lang="cs-CZ" sz="3200" b="1" dirty="0" err="1"/>
              <a:t>Trachelektomie</a:t>
            </a:r>
            <a:endParaRPr lang="cs-CZ" sz="3200" b="1" dirty="0"/>
          </a:p>
          <a:p>
            <a:r>
              <a:rPr lang="cs-CZ" sz="3200" b="1" dirty="0" err="1"/>
              <a:t>Lymfadenektomie</a:t>
            </a:r>
            <a:endParaRPr lang="cs-CZ" sz="3200" b="1" dirty="0"/>
          </a:p>
          <a:p>
            <a:r>
              <a:rPr lang="cs-CZ" sz="3200" b="1" dirty="0" err="1"/>
              <a:t>Omentektomie</a:t>
            </a:r>
            <a:endParaRPr lang="cs-CZ" sz="3200" b="1" dirty="0"/>
          </a:p>
          <a:p>
            <a:pPr marL="68580" indent="0">
              <a:buNone/>
            </a:pPr>
            <a:endParaRPr lang="cs-CZ" sz="3200" b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08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2316" y="721896"/>
            <a:ext cx="9875329" cy="914400"/>
          </a:xfrm>
        </p:spPr>
        <p:txBody>
          <a:bodyPr>
            <a:normAutofit/>
          </a:bodyPr>
          <a:lstStyle/>
          <a:p>
            <a:r>
              <a:rPr lang="cs-CZ" b="1" dirty="0"/>
              <a:t>TYPY OPERAČNÍCH PŘÍSTUPŮ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82316" y="1636296"/>
            <a:ext cx="10273364" cy="5957873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cs-CZ" sz="5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cestou abdominální ( břišn</a:t>
            </a:r>
            <a:r>
              <a:rPr lang="cs-CZ" sz="5800" b="1" i="1" dirty="0">
                <a:latin typeface="Arial" panose="020B0604020202020204" pitchFamily="34" charset="0"/>
                <a:cs typeface="Arial" panose="020B0604020202020204" pitchFamily="34" charset="0"/>
              </a:rPr>
              <a:t>í) z řezu: </a:t>
            </a:r>
            <a:r>
              <a:rPr lang="cs-CZ" sz="5800" b="1" dirty="0">
                <a:latin typeface="Arial" panose="020B0604020202020204" pitchFamily="34" charset="0"/>
                <a:cs typeface="Arial" panose="020B0604020202020204" pitchFamily="34" charset="0"/>
              </a:rPr>
              <a:t>dolní střední laparotomie, nebo tzv. příčný řez </a:t>
            </a:r>
            <a:r>
              <a:rPr lang="cs-CZ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Pfannestielův</a:t>
            </a:r>
            <a:endParaRPr lang="cs-CZ" sz="5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endParaRPr lang="cs-CZ" sz="5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5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Laparoskopicky asistovaná hysterektomie </a:t>
            </a:r>
            <a:r>
              <a:rPr lang="cs-CZ" sz="5800" b="1" i="1" dirty="0">
                <a:latin typeface="Arial" panose="020B0604020202020204" pitchFamily="34" charset="0"/>
                <a:cs typeface="Arial" panose="020B0604020202020204" pitchFamily="34" charset="0"/>
              </a:rPr>
              <a:t>LAHV</a:t>
            </a:r>
          </a:p>
          <a:p>
            <a:endParaRPr lang="cs-CZ" sz="5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5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cestou vaginální (poševní</a:t>
            </a:r>
            <a:r>
              <a:rPr lang="cs-CZ" sz="5800" b="1" i="1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cs-CZ" sz="5800" b="1" dirty="0">
                <a:latin typeface="Arial" panose="020B0604020202020204" pitchFamily="34" charset="0"/>
                <a:cs typeface="Arial" panose="020B0604020202020204" pitchFamily="34" charset="0"/>
              </a:rPr>
              <a:t>malé gynekologické zákroky</a:t>
            </a:r>
          </a:p>
          <a:p>
            <a:r>
              <a:rPr lang="cs-CZ" sz="5800" b="1" dirty="0">
                <a:latin typeface="Arial" panose="020B0604020202020204" pitchFamily="34" charset="0"/>
                <a:cs typeface="Arial" panose="020B0604020202020204" pitchFamily="34" charset="0"/>
              </a:rPr>
              <a:t>vaginální hysterektomie simplex</a:t>
            </a:r>
          </a:p>
          <a:p>
            <a:r>
              <a:rPr lang="cs-CZ" sz="5800" b="1" dirty="0">
                <a:latin typeface="Arial" panose="020B0604020202020204" pitchFamily="34" charset="0"/>
                <a:cs typeface="Arial" panose="020B0604020202020204" pitchFamily="34" charset="0"/>
              </a:rPr>
              <a:t>poševní plastiky</a:t>
            </a:r>
          </a:p>
          <a:p>
            <a:pPr marL="68580" indent="0">
              <a:buNone/>
            </a:pPr>
            <a:r>
              <a:rPr lang="cs-CZ" sz="5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Operace na vulvě </a:t>
            </a:r>
            <a:r>
              <a:rPr lang="cs-CZ" sz="5800" b="1" dirty="0">
                <a:latin typeface="Arial" panose="020B0604020202020204" pitchFamily="34" charset="0"/>
                <a:cs typeface="Arial" panose="020B0604020202020204" pitchFamily="34" charset="0"/>
              </a:rPr>
              <a:t>– radikální </a:t>
            </a:r>
            <a:r>
              <a:rPr lang="cs-CZ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vulvektomie</a:t>
            </a:r>
            <a:r>
              <a:rPr lang="cs-CZ" sz="5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51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51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5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31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0"/>
            <a:ext cx="7710699" cy="6261315"/>
          </a:xfrm>
        </p:spPr>
      </p:pic>
    </p:spTree>
    <p:extLst>
      <p:ext uri="{BB962C8B-B14F-4D97-AF65-F5344CB8AC3E}">
        <p14:creationId xmlns:p14="http://schemas.microsoft.com/office/powerpoint/2010/main" val="1676415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Operace na zevních rodidlech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E</a:t>
            </a:r>
            <a:r>
              <a:rPr lang="cs-CZ" b="1" dirty="0" smtClean="0"/>
              <a:t>xcize</a:t>
            </a:r>
            <a:r>
              <a:rPr lang="cs-CZ" dirty="0" smtClean="0"/>
              <a:t> </a:t>
            </a:r>
            <a:r>
              <a:rPr lang="cs-CZ" dirty="0"/>
              <a:t>(vyříznutí) - získání materiálu na histologické vyšetření, odstranění ohraničených změn na vulvě či cervixu.</a:t>
            </a:r>
          </a:p>
          <a:p>
            <a:r>
              <a:rPr lang="cs-CZ" b="1" dirty="0" err="1"/>
              <a:t>Discize</a:t>
            </a:r>
            <a:r>
              <a:rPr lang="cs-CZ" dirty="0"/>
              <a:t> (rozříznutí) - řez při atrézii </a:t>
            </a:r>
            <a:r>
              <a:rPr lang="cs-CZ" dirty="0" smtClean="0"/>
              <a:t>hymenu</a:t>
            </a:r>
          </a:p>
          <a:p>
            <a:r>
              <a:rPr lang="cs-CZ" b="1" dirty="0" err="1" smtClean="0"/>
              <a:t>Extirpatio</a:t>
            </a:r>
            <a:r>
              <a:rPr lang="cs-CZ" b="1" dirty="0" smtClean="0"/>
              <a:t> </a:t>
            </a:r>
            <a:r>
              <a:rPr lang="cs-CZ" b="1" dirty="0" err="1"/>
              <a:t>cystis</a:t>
            </a:r>
            <a:r>
              <a:rPr lang="cs-CZ" b="1" dirty="0"/>
              <a:t> </a:t>
            </a:r>
            <a:r>
              <a:rPr lang="cs-CZ" b="1" dirty="0" err="1"/>
              <a:t>vestibularis</a:t>
            </a:r>
            <a:r>
              <a:rPr lang="cs-CZ" b="1" dirty="0"/>
              <a:t> major (</a:t>
            </a:r>
            <a:r>
              <a:rPr lang="cs-CZ" b="1" dirty="0" err="1"/>
              <a:t>glandulae</a:t>
            </a:r>
            <a:r>
              <a:rPr lang="cs-CZ" b="1" dirty="0"/>
              <a:t> </a:t>
            </a:r>
            <a:r>
              <a:rPr lang="cs-CZ" b="1" dirty="0" err="1"/>
              <a:t>Bartholini</a:t>
            </a:r>
            <a:r>
              <a:rPr lang="cs-CZ" b="1" dirty="0"/>
              <a:t>)</a:t>
            </a:r>
            <a:r>
              <a:rPr lang="cs-CZ" dirty="0"/>
              <a:t> - chirurgické odstranění cysty </a:t>
            </a:r>
            <a:r>
              <a:rPr lang="cs-CZ" dirty="0" err="1"/>
              <a:t>Bartholiniho</a:t>
            </a:r>
            <a:r>
              <a:rPr lang="cs-CZ" dirty="0"/>
              <a:t> žlázy.</a:t>
            </a:r>
          </a:p>
          <a:p>
            <a:r>
              <a:rPr lang="cs-CZ" b="1" dirty="0"/>
              <a:t>Prostá </a:t>
            </a:r>
            <a:r>
              <a:rPr lang="cs-CZ" b="1" dirty="0" err="1"/>
              <a:t>vulvektomie</a:t>
            </a:r>
            <a:r>
              <a:rPr lang="cs-CZ" dirty="0"/>
              <a:t> - odstranění zevních rodidel postižené rakovinou nebo dysplastickými změnami. </a:t>
            </a:r>
            <a:br>
              <a:rPr lang="cs-CZ" dirty="0"/>
            </a:br>
            <a:endParaRPr lang="cs-CZ" dirty="0"/>
          </a:p>
          <a:p>
            <a:pPr marL="68580" indent="0">
              <a:buNone/>
            </a:pP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802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59255"/>
          </a:xfrm>
        </p:spPr>
        <p:txBody>
          <a:bodyPr/>
          <a:lstStyle/>
          <a:p>
            <a:r>
              <a:rPr lang="cs-CZ" b="1" cap="all" dirty="0" smtClean="0"/>
              <a:t>Operace v pochvě</a:t>
            </a:r>
            <a:endParaRPr lang="cs-CZ" b="1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err="1"/>
              <a:t>Enucleatio</a:t>
            </a:r>
            <a:r>
              <a:rPr lang="cs-CZ" dirty="0"/>
              <a:t> (vyloupnutí cysty nebo myomu) - odstranění prostřednictvím rozříznutím pouzdra na děložním hrdle/ pochvě ohraničenými útvary a poté ranou plochu ošetříme stehy.</a:t>
            </a:r>
          </a:p>
          <a:p>
            <a:r>
              <a:rPr lang="cs-CZ" b="1" dirty="0" err="1"/>
              <a:t>Colporrhapia</a:t>
            </a:r>
            <a:r>
              <a:rPr lang="cs-CZ" b="1" dirty="0"/>
              <a:t> </a:t>
            </a:r>
            <a:r>
              <a:rPr lang="cs-CZ" b="1" dirty="0" err="1"/>
              <a:t>anterior</a:t>
            </a:r>
            <a:r>
              <a:rPr lang="cs-CZ" dirty="0"/>
              <a:t> - plastická úprava přední poševní stěny.</a:t>
            </a:r>
          </a:p>
          <a:p>
            <a:r>
              <a:rPr lang="cs-CZ" b="1" dirty="0" err="1"/>
              <a:t>Colpoperioplastica</a:t>
            </a:r>
            <a:r>
              <a:rPr lang="cs-CZ" dirty="0"/>
              <a:t> - plastika zadní poševní stěny pochvy, hráze a svalů.</a:t>
            </a:r>
          </a:p>
          <a:p>
            <a:r>
              <a:rPr lang="cs-CZ" b="1" dirty="0" err="1"/>
              <a:t>Neoplastica</a:t>
            </a:r>
            <a:r>
              <a:rPr lang="cs-CZ" b="1" dirty="0"/>
              <a:t> </a:t>
            </a:r>
            <a:r>
              <a:rPr lang="cs-CZ" b="1" dirty="0" err="1"/>
              <a:t>vaginae</a:t>
            </a:r>
            <a:r>
              <a:rPr lang="cs-CZ" dirty="0"/>
              <a:t> - při agenezi pochvy vytvoříme novou plochu.</a:t>
            </a:r>
          </a:p>
          <a:p>
            <a:r>
              <a:rPr lang="cs-CZ" b="1" dirty="0" err="1"/>
              <a:t>Colpocleisis</a:t>
            </a:r>
            <a:r>
              <a:rPr lang="cs-CZ" dirty="0"/>
              <a:t> - uzávěr pochvy při prolapsu u starších žen, jedná se o náhradu plastiky přední a zadní poševní stěny.</a:t>
            </a:r>
          </a:p>
          <a:p>
            <a:r>
              <a:rPr lang="cs-CZ" b="1" dirty="0" err="1"/>
              <a:t>Vaginofixatio</a:t>
            </a:r>
            <a:r>
              <a:rPr lang="cs-CZ" b="1" dirty="0"/>
              <a:t> </a:t>
            </a:r>
            <a:r>
              <a:rPr lang="cs-CZ" b="1" dirty="0" err="1"/>
              <a:t>Amreich</a:t>
            </a:r>
            <a:r>
              <a:rPr lang="cs-CZ" b="1" dirty="0"/>
              <a:t> II. - Richter</a:t>
            </a:r>
            <a:r>
              <a:rPr lang="cs-CZ" dirty="0"/>
              <a:t> - řeší prolaps pahýlu vaginální cestou, jde o závěs pahýlu k </a:t>
            </a:r>
            <a:r>
              <a:rPr lang="cs-CZ" dirty="0" err="1"/>
              <a:t>ligamentu</a:t>
            </a:r>
            <a:r>
              <a:rPr lang="cs-CZ" dirty="0"/>
              <a:t> </a:t>
            </a:r>
            <a:r>
              <a:rPr lang="cs-CZ" dirty="0" err="1"/>
              <a:t>sacrospinosum</a:t>
            </a:r>
            <a:r>
              <a:rPr lang="cs-CZ" dirty="0"/>
              <a:t>. </a:t>
            </a:r>
            <a:br>
              <a:rPr lang="cs-CZ" dirty="0"/>
            </a:br>
            <a:endParaRPr lang="cs-CZ" dirty="0"/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950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77150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Operace na děloze</a:t>
            </a:r>
            <a:br>
              <a:rPr lang="cs-CZ" b="1" cap="all" dirty="0"/>
            </a:br>
            <a:endParaRPr lang="cs-CZ" cap="al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30637" y="1943086"/>
            <a:ext cx="9397110" cy="4196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Hysterectomia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vaginalis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odstranění dělohy poševní cestou většinou spojena s plastikou pochvy. Indikuje se při sestupu a výhřezu dělohy s následkem 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 tooltip="Inkontinence moči"/>
              </a:rPr>
              <a:t>inkontinence moči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Conysatio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cervicis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kruhovité vytětí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exocervixu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konusem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Amputatio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portionis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vaginalis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uteri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odstranění vaginální části děložního hrdla.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Curettage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děložního hrdla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jedná se o výškrab cervikálního hrdla kyretou. Používá se i </a:t>
            </a: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frakcionová</a:t>
            </a: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kyreta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výškrab dutiny děložní po sondáži a dilataci cervikálního kanálu kovovými dilatátory. V porodnictví se poté používají tupé kyrety při odstraňování plodového vejce či jeho zbytku v děloze - nejtupější z nich je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Bummova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kyreta.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Trachelotomia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rozšíření děložního hrdla tam, kde nestačí dilatace cervixu při vznikajícím myomu. </a:t>
            </a:r>
          </a:p>
        </p:txBody>
      </p:sp>
    </p:spTree>
    <p:extLst>
      <p:ext uri="{BB962C8B-B14F-4D97-AF65-F5344CB8AC3E}">
        <p14:creationId xmlns:p14="http://schemas.microsoft.com/office/powerpoint/2010/main" val="228750089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D8EA54-FCDE-4C53-BC95-F76FE7115B9B}">
  <ds:schemaRefs>
    <ds:schemaRef ds:uri="http://www.w3.org/XML/1998/namespace"/>
    <ds:schemaRef ds:uri="http://purl.org/dc/elements/1.1/"/>
    <ds:schemaRef ds:uri="http://schemas.microsoft.com/office/2006/documentManagement/types"/>
    <ds:schemaRef ds:uri="cbefea44-e136-4179-aaed-838712420fe3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a5cc325b-3808-46fd-ba12-9be4b2bbba49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1077</Words>
  <Application>Microsoft Office PowerPoint</Application>
  <PresentationFormat>Širokoúhlá obrazovka</PresentationFormat>
  <Paragraphs>124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Times New Roman</vt:lpstr>
      <vt:lpstr>Wingdings 2</vt:lpstr>
      <vt:lpstr>Motiv Office</vt:lpstr>
      <vt:lpstr>Austin</vt:lpstr>
      <vt:lpstr>VELKÉ GYNEKOLOGICKÉ OPERACE</vt:lpstr>
      <vt:lpstr>VELKÉ GYNEKOLOGICKÉ OPERACE</vt:lpstr>
      <vt:lpstr>VELKÉ GYNEKOLOGICKÉ  OPERACE</vt:lpstr>
      <vt:lpstr>NEJČASTĚJŠÍ OPERATIVNÍ DIAGNÓZY</vt:lpstr>
      <vt:lpstr>TYPY OPERAČNÍCH PŘÍSTUPŮ</vt:lpstr>
      <vt:lpstr>Prezentace aplikace PowerPoint</vt:lpstr>
      <vt:lpstr>Operace na zevních rodidlech </vt:lpstr>
      <vt:lpstr>Operace v pochvě</vt:lpstr>
      <vt:lpstr>Operace na děloze </vt:lpstr>
      <vt:lpstr>Abdominální operace </vt:lpstr>
      <vt:lpstr>Operace na adnexech </vt:lpstr>
      <vt:lpstr>Operace v gynekologické urologii</vt:lpstr>
      <vt:lpstr>           </vt:lpstr>
      <vt:lpstr>Dlouhodobá  předoperační  příprava </vt:lpstr>
      <vt:lpstr>Krátkodobá předoperační příprava </vt:lpstr>
      <vt:lpstr>BEZPROSTŘEDNÍ  PŘÍPRAVA</vt:lpstr>
      <vt:lpstr>POOPERAČNÍ PÉČE</vt:lpstr>
      <vt:lpstr>POOPERAČNÍ PÉČE</vt:lpstr>
      <vt:lpstr>PŘEKLAD PACIENTKY A EDUKACE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29</cp:revision>
  <dcterms:created xsi:type="dcterms:W3CDTF">2020-07-28T16:37:17Z</dcterms:created>
  <dcterms:modified xsi:type="dcterms:W3CDTF">2022-11-10T06:51:24Z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