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2" r:id="rId4"/>
    <p:sldId id="293" r:id="rId5"/>
    <p:sldId id="294" r:id="rId6"/>
    <p:sldId id="258" r:id="rId7"/>
    <p:sldId id="295" r:id="rId8"/>
    <p:sldId id="296" r:id="rId9"/>
    <p:sldId id="297" r:id="rId10"/>
    <p:sldId id="298" r:id="rId11"/>
    <p:sldId id="291" r:id="rId12"/>
    <p:sldId id="259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3" d="100"/>
          <a:sy n="83" d="100"/>
        </p:scale>
        <p:origin x="595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08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031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370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75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3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56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7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01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389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9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59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62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Logopedie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Speciální pedagogika osob s narušenou komunikační schopností.</a:t>
            </a:r>
          </a:p>
        </p:txBody>
      </p:sp>
    </p:spTree>
    <p:extLst>
      <p:ext uri="{BB962C8B-B14F-4D97-AF65-F5344CB8AC3E}">
        <p14:creationId xmlns:p14="http://schemas.microsoft.com/office/powerpoint/2010/main" val="3524198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paradigmatu logopedie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Logopedie je vnímána laickou veřejností jako obor zabývající se „odstraňování vad řeči u dětí“.</a:t>
            </a:r>
          </a:p>
          <a:p>
            <a:pPr marL="0" indent="0">
              <a:buNone/>
            </a:pPr>
            <a:r>
              <a:rPr lang="cs-CZ" dirty="0"/>
              <a:t>Současná logopedie je chápána jako obor, jehož předmětem zájmu je </a:t>
            </a:r>
            <a:r>
              <a:rPr lang="cs-CZ" b="1" dirty="0"/>
              <a:t>narušená komunikační schopnost </a:t>
            </a:r>
            <a:r>
              <a:rPr lang="cs-CZ" dirty="0"/>
              <a:t>u osob všech věkových kategorií:</a:t>
            </a:r>
          </a:p>
          <a:p>
            <a:r>
              <a:rPr lang="cs-CZ" dirty="0"/>
              <a:t>dětí raného věku</a:t>
            </a:r>
          </a:p>
          <a:p>
            <a:r>
              <a:rPr lang="cs-CZ" dirty="0"/>
              <a:t>dětí předškolního věku</a:t>
            </a:r>
          </a:p>
          <a:p>
            <a:r>
              <a:rPr lang="cs-CZ" dirty="0"/>
              <a:t>žáků mladšího a staršího školního věku</a:t>
            </a:r>
          </a:p>
          <a:p>
            <a:r>
              <a:rPr lang="cs-CZ" dirty="0"/>
              <a:t>adolescentů</a:t>
            </a:r>
          </a:p>
          <a:p>
            <a:r>
              <a:rPr lang="cs-CZ" dirty="0"/>
              <a:t>dospělých osob a osob v období stáří</a:t>
            </a:r>
          </a:p>
        </p:txBody>
      </p:sp>
    </p:spTree>
    <p:extLst>
      <p:ext uri="{BB962C8B-B14F-4D97-AF65-F5344CB8AC3E}">
        <p14:creationId xmlns:p14="http://schemas.microsoft.com/office/powerpoint/2010/main" val="3435197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Příčiny (etiologie) narušené komunikační schopnosti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3200" dirty="0"/>
              <a:t>Příčiny vzniku narušené komunikační schopnosti:</a:t>
            </a:r>
          </a:p>
          <a:p>
            <a:pPr>
              <a:spcBef>
                <a:spcPts val="0"/>
              </a:spcBef>
            </a:pPr>
            <a:r>
              <a:rPr lang="cs-CZ" dirty="0"/>
              <a:t>Z </a:t>
            </a:r>
            <a:r>
              <a:rPr lang="cs-CZ" b="1" dirty="0"/>
              <a:t>časového hlediska </a:t>
            </a:r>
            <a:r>
              <a:rPr lang="cs-CZ" dirty="0"/>
              <a:t>může dojít k narušení v období prenatálním, perinatálním, postnatálním.</a:t>
            </a:r>
          </a:p>
          <a:p>
            <a:pPr>
              <a:spcBef>
                <a:spcPts val="0"/>
              </a:spcBef>
            </a:pPr>
            <a:r>
              <a:rPr lang="cs-CZ" dirty="0"/>
              <a:t>Z lokalizačního hlediska k nejčastějším příčinám patří genové mutace, aberace chromozomů, vývojové odchylky, orgánová poškození receptorů (poruchy rozumění řeči), poškození centrální části (poruchy fatické, jde o narušení nejvyšších řečových funkcí), poškození efektorů (poruchy řečové produkce).</a:t>
            </a:r>
          </a:p>
          <a:p>
            <a:pPr>
              <a:spcBef>
                <a:spcPts val="0"/>
              </a:spcBef>
            </a:pPr>
            <a:r>
              <a:rPr lang="cs-CZ" dirty="0"/>
              <a:t>Působení </a:t>
            </a:r>
            <a:r>
              <a:rPr lang="cs-CZ" b="1" dirty="0"/>
              <a:t>nepodnětného prostředí </a:t>
            </a:r>
            <a:r>
              <a:rPr lang="cs-CZ" dirty="0"/>
              <a:t>může být příčinnou opoždění ve vývoji řeči dítěte.</a:t>
            </a:r>
          </a:p>
          <a:p>
            <a:pPr>
              <a:spcBef>
                <a:spcPts val="0"/>
              </a:spcBef>
            </a:pPr>
            <a:r>
              <a:rPr lang="cs-CZ" sz="3200" dirty="0"/>
              <a:t>Narušená komunikační schopnost vzniká na podkladě orgánovém nebo má funkční příčinu.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8841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Klasifikace narušení komunikační schopnosti</a:t>
            </a:r>
            <a:br>
              <a:rPr lang="cs-CZ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dirty="0"/>
              <a:t>Od 90. let 20. století se používá klasifikace narušené komunikační schopnosti podle symptomu, </a:t>
            </a:r>
            <a:r>
              <a:rPr lang="cs-CZ" b="1" dirty="0"/>
              <a:t>klasifikace symptomatická</a:t>
            </a:r>
            <a:r>
              <a:rPr lang="cs-CZ" dirty="0"/>
              <a:t>:</a:t>
            </a:r>
          </a:p>
          <a:p>
            <a:pPr>
              <a:spcBef>
                <a:spcPts val="0"/>
              </a:spcBef>
            </a:pPr>
            <a:r>
              <a:rPr lang="cs-CZ" dirty="0"/>
              <a:t>Vývojová nemluvnost – vývojová dysfázie</a:t>
            </a:r>
          </a:p>
          <a:p>
            <a:pPr>
              <a:spcBef>
                <a:spcPts val="0"/>
              </a:spcBef>
            </a:pPr>
            <a:r>
              <a:rPr lang="cs-CZ" dirty="0"/>
              <a:t>Získaná orgánová nemluvnost - afázie</a:t>
            </a:r>
          </a:p>
          <a:p>
            <a:pPr>
              <a:spcBef>
                <a:spcPts val="0"/>
              </a:spcBef>
            </a:pPr>
            <a:r>
              <a:rPr lang="cs-CZ" dirty="0"/>
              <a:t>Získaná psychogenní nemluvnost - mutismus</a:t>
            </a:r>
          </a:p>
          <a:p>
            <a:pPr>
              <a:spcBef>
                <a:spcPts val="0"/>
              </a:spcBef>
            </a:pPr>
            <a:r>
              <a:rPr lang="cs-CZ" dirty="0"/>
              <a:t>Narušení zvuku řeči – </a:t>
            </a:r>
            <a:r>
              <a:rPr lang="cs-CZ" dirty="0" err="1"/>
              <a:t>rinolalie</a:t>
            </a:r>
            <a:r>
              <a:rPr lang="cs-CZ" dirty="0"/>
              <a:t> palatolalie</a:t>
            </a:r>
          </a:p>
          <a:p>
            <a:pPr>
              <a:spcBef>
                <a:spcPts val="0"/>
              </a:spcBef>
            </a:pPr>
            <a:r>
              <a:rPr lang="cs-CZ" dirty="0"/>
              <a:t>Narušení plynulosti (</a:t>
            </a:r>
            <a:r>
              <a:rPr lang="cs-CZ" dirty="0" err="1"/>
              <a:t>fluence</a:t>
            </a:r>
            <a:r>
              <a:rPr lang="cs-CZ" dirty="0"/>
              <a:t>) řeči – </a:t>
            </a:r>
            <a:r>
              <a:rPr lang="cs-CZ" dirty="0" err="1"/>
              <a:t>balbuties</a:t>
            </a:r>
            <a:r>
              <a:rPr lang="cs-CZ" dirty="0"/>
              <a:t>, </a:t>
            </a:r>
            <a:r>
              <a:rPr lang="cs-CZ" dirty="0" err="1"/>
              <a:t>tumultus</a:t>
            </a:r>
            <a:r>
              <a:rPr lang="cs-CZ" dirty="0"/>
              <a:t> </a:t>
            </a:r>
            <a:r>
              <a:rPr lang="cs-CZ" dirty="0" err="1"/>
              <a:t>sermonis</a:t>
            </a:r>
            <a:endParaRPr lang="cs-CZ" dirty="0"/>
          </a:p>
          <a:p>
            <a:pPr>
              <a:spcBef>
                <a:spcPts val="0"/>
              </a:spcBef>
            </a:pPr>
            <a:r>
              <a:rPr lang="cs-CZ" dirty="0"/>
              <a:t>Narušení článkování řeči – dyslalie, dysartrie</a:t>
            </a:r>
          </a:p>
          <a:p>
            <a:pPr>
              <a:spcBef>
                <a:spcPts val="0"/>
              </a:spcBef>
            </a:pPr>
            <a:r>
              <a:rPr lang="cs-CZ" dirty="0"/>
              <a:t>Narušení grafické stránky řeči</a:t>
            </a:r>
          </a:p>
          <a:p>
            <a:pPr>
              <a:spcBef>
                <a:spcPts val="0"/>
              </a:spcBef>
            </a:pPr>
            <a:r>
              <a:rPr lang="cs-CZ" dirty="0"/>
              <a:t>Symptomatické poruchy řeči</a:t>
            </a:r>
          </a:p>
          <a:p>
            <a:pPr>
              <a:spcBef>
                <a:spcPts val="0"/>
              </a:spcBef>
            </a:pPr>
            <a:r>
              <a:rPr lang="cs-CZ" dirty="0"/>
              <a:t>Poruchy hlasu</a:t>
            </a:r>
          </a:p>
          <a:p>
            <a:pPr>
              <a:spcBef>
                <a:spcPts val="0"/>
              </a:spcBef>
            </a:pPr>
            <a:r>
              <a:rPr lang="cs-CZ" dirty="0"/>
              <a:t>Kombinované vady a poruchy řeči</a:t>
            </a:r>
          </a:p>
          <a:p>
            <a:pPr>
              <a:spcBef>
                <a:spcPts val="0"/>
              </a:spcBef>
            </a:pPr>
            <a:endParaRPr lang="cs-CZ" sz="2000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83455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JEDNOTLIVÉ DRUHY NARUŠENÉ KOMUNIKAČNÍ SCHOPNOSTI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Opožděný vývoj řeči</a:t>
            </a:r>
            <a:r>
              <a:rPr lang="cs-CZ" sz="2400" dirty="0"/>
              <a:t>: - </a:t>
            </a:r>
          </a:p>
          <a:p>
            <a:r>
              <a:rPr lang="cs-CZ" sz="2400" dirty="0"/>
              <a:t>dítě nemluví ve 3 letech nebo mluví méně než ostatní.</a:t>
            </a:r>
          </a:p>
          <a:p>
            <a:pPr marL="0" indent="0">
              <a:buNone/>
            </a:pPr>
            <a:r>
              <a:rPr lang="cs-CZ" sz="2400" b="1" dirty="0"/>
              <a:t>Hledat příčiny </a:t>
            </a:r>
            <a:r>
              <a:rPr lang="cs-CZ" sz="2400" dirty="0"/>
              <a:t>- vyloučit sluchovou vadu, poruchu intelektu, mluvních orgánů, akustickou </a:t>
            </a:r>
            <a:r>
              <a:rPr lang="cs-CZ" sz="2400" dirty="0" err="1"/>
              <a:t>dysgnózii</a:t>
            </a:r>
            <a:r>
              <a:rPr lang="cs-CZ" sz="2400" dirty="0"/>
              <a:t> (neschopnost zapamatovat si slova, porozumět smyslu slov).</a:t>
            </a:r>
          </a:p>
          <a:p>
            <a:pPr marL="0" indent="0">
              <a:buNone/>
            </a:pPr>
            <a:r>
              <a:rPr lang="cs-CZ" sz="2400" b="1" dirty="0"/>
              <a:t>Etiologie</a:t>
            </a:r>
            <a:r>
              <a:rPr lang="cs-CZ" sz="2400" dirty="0"/>
              <a:t>: nepodnětné, nestimulující prostředí, citová deprivace, dědičnost, nevyzrálost CNS, nedonošenost, předčasné narození. </a:t>
            </a:r>
          </a:p>
          <a:p>
            <a:pPr marL="0" indent="0">
              <a:buNone/>
            </a:pPr>
            <a:r>
              <a:rPr lang="cs-CZ" sz="2400" b="1" dirty="0"/>
              <a:t>Vývojová dysfázie</a:t>
            </a:r>
            <a:r>
              <a:rPr lang="cs-CZ" sz="2400" dirty="0"/>
              <a:t>: specificky narušený vývoj řeči. </a:t>
            </a:r>
            <a:r>
              <a:rPr lang="cs-CZ" sz="2400" b="1" dirty="0"/>
              <a:t>Projevy</a:t>
            </a:r>
            <a:r>
              <a:rPr lang="cs-CZ" sz="2400" dirty="0"/>
              <a:t>: neschopnost či snížená schopnost dítěte verbálně komunikovat, i když jsou dobré podmínky pro vytvoření řeči. Zasahuje: receptivní i expresivní složku řeči, výslovnost, gramatickou strukturu i slovní zásobu. Dítě je lehce unavitelné, narušení emocionality, motivace, zájmů. </a:t>
            </a:r>
          </a:p>
        </p:txBody>
      </p:sp>
    </p:spTree>
    <p:extLst>
      <p:ext uri="{BB962C8B-B14F-4D97-AF65-F5344CB8AC3E}">
        <p14:creationId xmlns:p14="http://schemas.microsoft.com/office/powerpoint/2010/main" val="667916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JEDNOTLIVÉ DRUHY NARUŠENÉ KOMUNIKAČNÍ SCHOPNOSTI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Afázie </a:t>
            </a:r>
            <a:r>
              <a:rPr lang="cs-CZ" dirty="0"/>
              <a:t>- centrální porucha řeči při orgánovém poškození CNS, na základě lokálních poškození mozku.  </a:t>
            </a:r>
          </a:p>
          <a:p>
            <a:pPr marL="0" indent="0">
              <a:buNone/>
            </a:pPr>
            <a:r>
              <a:rPr lang="cs-CZ" dirty="0"/>
              <a:t>Ztráta již nabyté schopnosti komunikovat (poškození dominantní hemisféry: nádory, úrazy, krvácení do mozku, intoxikace).  </a:t>
            </a:r>
          </a:p>
          <a:p>
            <a:r>
              <a:rPr lang="cs-CZ" b="1" dirty="0"/>
              <a:t>Dětská afázie - </a:t>
            </a:r>
            <a:r>
              <a:rPr lang="cs-CZ" dirty="0"/>
              <a:t>postihuje vyvíjející se řeč. </a:t>
            </a:r>
          </a:p>
          <a:p>
            <a:r>
              <a:rPr lang="cs-CZ" b="1" dirty="0"/>
              <a:t>Neurotické a psychotické poruchy řeči</a:t>
            </a:r>
            <a:r>
              <a:rPr lang="cs-CZ" dirty="0"/>
              <a:t>: </a:t>
            </a:r>
            <a:r>
              <a:rPr lang="cs-CZ" b="1" dirty="0"/>
              <a:t>Mutismus</a:t>
            </a:r>
            <a:r>
              <a:rPr lang="cs-CZ" dirty="0"/>
              <a:t> (oněmění) ztráta artikulované řeči na podkladě silného psychického traumatu (úlek, šok, stres, vyčerpání), není poškození CNS. </a:t>
            </a:r>
            <a:r>
              <a:rPr lang="cs-CZ" b="1" dirty="0"/>
              <a:t>Elektivní </a:t>
            </a:r>
            <a:r>
              <a:rPr lang="cs-CZ" dirty="0"/>
              <a:t>(selektivní) </a:t>
            </a:r>
            <a:r>
              <a:rPr lang="cs-CZ" b="1" dirty="0"/>
              <a:t>mutismus</a:t>
            </a:r>
            <a:r>
              <a:rPr lang="cs-CZ" dirty="0"/>
              <a:t> ztráta řeči - v určité situaci, určitém prostředí, na určitou osobu, trvání nejméně jeden měsíc (časté u dětí v období vstupu do školy).</a:t>
            </a:r>
          </a:p>
        </p:txBody>
      </p:sp>
    </p:spTree>
    <p:extLst>
      <p:ext uri="{BB962C8B-B14F-4D97-AF65-F5344CB8AC3E}">
        <p14:creationId xmlns:p14="http://schemas.microsoft.com/office/powerpoint/2010/main" val="2399193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JEDNOTLIVÉ DRUHY NARUŠENÉ KOMUNIKAČNÍ SCHOPNOSTI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Koktavost</a:t>
            </a:r>
            <a:r>
              <a:rPr lang="cs-CZ" dirty="0"/>
              <a:t> (</a:t>
            </a:r>
            <a:r>
              <a:rPr lang="cs-CZ" dirty="0" err="1"/>
              <a:t>balbuties</a:t>
            </a:r>
            <a:r>
              <a:rPr lang="cs-CZ" dirty="0"/>
              <a:t>): syndrom komplexního narušení koordinace orgánů participujících na mluvení, nedobrovolné přerušování mluvení. </a:t>
            </a:r>
            <a:r>
              <a:rPr lang="cs-CZ" b="1" dirty="0"/>
              <a:t>Příčiny </a:t>
            </a:r>
            <a:r>
              <a:rPr lang="cs-CZ" dirty="0"/>
              <a:t>(dosud nespolehlivě stanoveny), vždy několik, dědičné dispozice, orgánové poruchy. </a:t>
            </a:r>
            <a:r>
              <a:rPr lang="cs-CZ" b="1" dirty="0"/>
              <a:t>Terapie</a:t>
            </a:r>
            <a:r>
              <a:rPr lang="cs-CZ" dirty="0"/>
              <a:t>: pouze potlačování příznaků. </a:t>
            </a:r>
          </a:p>
          <a:p>
            <a:r>
              <a:rPr lang="cs-CZ" b="1" dirty="0"/>
              <a:t>Brebtavost</a:t>
            </a:r>
            <a:r>
              <a:rPr lang="cs-CZ" dirty="0"/>
              <a:t> (</a:t>
            </a:r>
            <a:r>
              <a:rPr lang="cs-CZ" dirty="0" err="1"/>
              <a:t>tumultus</a:t>
            </a:r>
            <a:r>
              <a:rPr lang="cs-CZ" dirty="0"/>
              <a:t> </a:t>
            </a:r>
            <a:r>
              <a:rPr lang="cs-CZ" dirty="0" err="1"/>
              <a:t>sermonis</a:t>
            </a:r>
            <a:r>
              <a:rPr lang="cs-CZ" dirty="0"/>
              <a:t>): extrémně zrychlené tempo řeči - opakování, vynechávání slabik, narušeno dýchání, artikulace. </a:t>
            </a:r>
            <a:r>
              <a:rPr lang="cs-CZ" b="1" dirty="0"/>
              <a:t>Příčiny</a:t>
            </a:r>
            <a:r>
              <a:rPr lang="cs-CZ" dirty="0"/>
              <a:t> nález na EEG (orgánový podklad), dědičnost, vliv prostředí. </a:t>
            </a:r>
          </a:p>
          <a:p>
            <a:r>
              <a:rPr lang="cs-CZ" b="1" dirty="0"/>
              <a:t>Huhňavost </a:t>
            </a:r>
            <a:r>
              <a:rPr lang="cs-CZ" dirty="0"/>
              <a:t>(</a:t>
            </a:r>
            <a:r>
              <a:rPr lang="cs-CZ" dirty="0" err="1"/>
              <a:t>rinolalie</a:t>
            </a:r>
            <a:r>
              <a:rPr lang="cs-CZ" dirty="0"/>
              <a:t>): porucha zvuku řeči, patologicky změněná nosovost Zavřená huhňavost - patologicky snížená nosní rezonance, otevřená huhňavost – patologicky zvýšená nosní rezonance. </a:t>
            </a:r>
          </a:p>
          <a:p>
            <a:r>
              <a:rPr lang="cs-CZ" b="1" dirty="0"/>
              <a:t>Palatolalie</a:t>
            </a:r>
            <a:r>
              <a:rPr lang="cs-CZ" dirty="0"/>
              <a:t>: na základě rozštěpu v </a:t>
            </a:r>
            <a:r>
              <a:rPr lang="cs-CZ" dirty="0" err="1"/>
              <a:t>orofacialní</a:t>
            </a:r>
            <a:r>
              <a:rPr lang="cs-CZ" dirty="0"/>
              <a:t> oblasti (rozštěp rtu, měkkého a tvrdého patra).</a:t>
            </a:r>
          </a:p>
        </p:txBody>
      </p:sp>
    </p:spTree>
    <p:extLst>
      <p:ext uri="{BB962C8B-B14F-4D97-AF65-F5344CB8AC3E}">
        <p14:creationId xmlns:p14="http://schemas.microsoft.com/office/powerpoint/2010/main" val="1206624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JEDNOTLIVÉ DRUHY NARUŠENÉ KOMUNIKAČNÍ SCHOPNOSTI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Dyslalie </a:t>
            </a:r>
            <a:r>
              <a:rPr lang="cs-CZ" dirty="0"/>
              <a:t>(patlavost) - porucha artikulace, neschopnost používat některé hlásky (d. hlásková, d. slabiková, d. slovní). </a:t>
            </a:r>
            <a:r>
              <a:rPr lang="cs-CZ" b="1" dirty="0"/>
              <a:t>Příčiny: </a:t>
            </a:r>
            <a:r>
              <a:rPr lang="cs-CZ" dirty="0"/>
              <a:t>poruchy sluchu, CNS, motorická neobratnost, nesprávný řečový vzor. </a:t>
            </a:r>
          </a:p>
          <a:p>
            <a:r>
              <a:rPr lang="cs-CZ" b="1" dirty="0"/>
              <a:t>Dysartrie</a:t>
            </a:r>
            <a:r>
              <a:rPr lang="cs-CZ" dirty="0"/>
              <a:t> - porucha artikulace jako celku při organickém poškození CNS. </a:t>
            </a:r>
            <a:r>
              <a:rPr lang="cs-CZ" b="1" dirty="0"/>
              <a:t>Narušen:</a:t>
            </a:r>
            <a:r>
              <a:rPr lang="cs-CZ" dirty="0"/>
              <a:t> proces respirace, fonace, zvuku řeči.</a:t>
            </a:r>
          </a:p>
          <a:p>
            <a:r>
              <a:rPr lang="cs-CZ" b="1" dirty="0"/>
              <a:t>Dysprozódie</a:t>
            </a:r>
            <a:r>
              <a:rPr lang="cs-CZ" dirty="0"/>
              <a:t> – porucha v oblasti rytmu, melodie, tempa a přízvuku.</a:t>
            </a:r>
          </a:p>
          <a:p>
            <a:r>
              <a:rPr lang="cs-CZ" dirty="0"/>
              <a:t> </a:t>
            </a:r>
            <a:r>
              <a:rPr lang="cs-CZ" b="1" dirty="0"/>
              <a:t>Anartrie</a:t>
            </a:r>
            <a:r>
              <a:rPr lang="cs-CZ" dirty="0"/>
              <a:t> - úplná neschopnost artikulovat.</a:t>
            </a:r>
          </a:p>
        </p:txBody>
      </p:sp>
    </p:spTree>
    <p:extLst>
      <p:ext uri="{BB962C8B-B14F-4D97-AF65-F5344CB8AC3E}">
        <p14:creationId xmlns:p14="http://schemas.microsoft.com/office/powerpoint/2010/main" val="1063566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JEDNOTLIVÉ DRUHY NARUŠENÉ KOMUNIKAČNÍ SCHOPNOSTI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Poruchy hlasu</a:t>
            </a:r>
            <a:r>
              <a:rPr lang="cs-CZ" dirty="0"/>
              <a:t> - organicky podmíněné (úrazy, obrny, nádory) funkční (nesprávně užívání hlasu) psychogenní (hlasové neurózy) </a:t>
            </a:r>
            <a:r>
              <a:rPr lang="cs-CZ" b="1" dirty="0"/>
              <a:t>Etiologie</a:t>
            </a:r>
            <a:r>
              <a:rPr lang="cs-CZ" dirty="0"/>
              <a:t>: dědičnost, porušení inervace svalstva hrtanu, nesprávně užívání hlasu, hlasová hygiena, operační zákroky, vady sluchu, neurotické poruchy. Po léčbě následují hlasová cvičení vedená logopedem. </a:t>
            </a:r>
          </a:p>
          <a:p>
            <a:r>
              <a:rPr lang="cs-CZ" dirty="0"/>
              <a:t> </a:t>
            </a:r>
            <a:r>
              <a:rPr lang="cs-CZ" b="1" dirty="0"/>
              <a:t>Symptomatické poruchy řeči </a:t>
            </a:r>
            <a:r>
              <a:rPr lang="cs-CZ" dirty="0"/>
              <a:t>- symptomem jiného, dominantního postižení, onemocnění, poruchy. </a:t>
            </a:r>
            <a:r>
              <a:rPr lang="cs-CZ" b="1" dirty="0"/>
              <a:t>Mentální postižení</a:t>
            </a:r>
            <a:r>
              <a:rPr lang="cs-CZ" dirty="0"/>
              <a:t>: dyslalie, huhňavost, brebtavost, echolálie, dysartrie </a:t>
            </a:r>
            <a:r>
              <a:rPr lang="cs-CZ" b="1" dirty="0"/>
              <a:t>Zrakové postižení</a:t>
            </a:r>
            <a:r>
              <a:rPr lang="cs-CZ" dirty="0"/>
              <a:t>: opožděný vývoj řeči, dyslalie, verbalismus </a:t>
            </a:r>
            <a:r>
              <a:rPr lang="cs-CZ" b="1" dirty="0"/>
              <a:t>Tělesné postižení</a:t>
            </a:r>
            <a:r>
              <a:rPr lang="cs-CZ" dirty="0"/>
              <a:t>: dysartrie </a:t>
            </a:r>
            <a:r>
              <a:rPr lang="cs-CZ" b="1" dirty="0"/>
              <a:t>Sluchové postižení: </a:t>
            </a:r>
            <a:r>
              <a:rPr lang="cs-CZ" dirty="0"/>
              <a:t>dyslalie, dysfonie.</a:t>
            </a:r>
          </a:p>
        </p:txBody>
      </p:sp>
    </p:spTree>
    <p:extLst>
      <p:ext uri="{BB962C8B-B14F-4D97-AF65-F5344CB8AC3E}">
        <p14:creationId xmlns:p14="http://schemas.microsoft.com/office/powerpoint/2010/main" val="806837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SOUČASNÉ MOŽNOSTI LOGOPEDICKÉ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 celosvětovém měřítku se setkáváme s různými odlišnostmi v poskytování logopedické intervence u osob s narušenou komunikační schopností.</a:t>
            </a:r>
          </a:p>
          <a:p>
            <a:pPr marL="0" indent="0">
              <a:buNone/>
            </a:pPr>
            <a:r>
              <a:rPr lang="cs-CZ" dirty="0"/>
              <a:t>V České republice poskytují logopedickou intervenci 3 rezorty: </a:t>
            </a:r>
          </a:p>
          <a:p>
            <a:r>
              <a:rPr lang="cs-CZ" dirty="0"/>
              <a:t>Rezort školství, mládeže a tělovýchovy  </a:t>
            </a:r>
          </a:p>
          <a:p>
            <a:r>
              <a:rPr lang="cs-CZ" dirty="0"/>
              <a:t>Rezort zdravotnictví </a:t>
            </a:r>
          </a:p>
          <a:p>
            <a:r>
              <a:rPr lang="cs-CZ" dirty="0"/>
              <a:t>Rezort ministerstva práce a sociálních věcí</a:t>
            </a:r>
          </a:p>
        </p:txBody>
      </p:sp>
    </p:spTree>
    <p:extLst>
      <p:ext uri="{BB962C8B-B14F-4D97-AF65-F5344CB8AC3E}">
        <p14:creationId xmlns:p14="http://schemas.microsoft.com/office/powerpoint/2010/main" val="38820513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MOŽNOSTI LOGOPEDICKÉ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Rezort školství, mládeže a tělovýchovy </a:t>
            </a:r>
          </a:p>
          <a:p>
            <a:r>
              <a:rPr lang="cs-CZ" sz="3200" b="1" dirty="0"/>
              <a:t>Systém vzdělávání </a:t>
            </a:r>
            <a:r>
              <a:rPr lang="cs-CZ" sz="3200" dirty="0"/>
              <a:t>- logopedické třídy při běžných mateřských školách - mateřské školy logopedické - logopedické třídy při běžných ZŠ - základní školy logopedické - mateřské školy pro sluchově postižené - základní školy pro sluchově postižené - základní školy speciální.</a:t>
            </a:r>
          </a:p>
          <a:p>
            <a:r>
              <a:rPr lang="cs-CZ" sz="3200" b="1" dirty="0"/>
              <a:t>Poradenský systém </a:t>
            </a:r>
            <a:r>
              <a:rPr lang="cs-CZ" sz="3200" dirty="0"/>
              <a:t>- speciálně pedagogická centra - pedagogicko-psychologické poradny.</a:t>
            </a:r>
          </a:p>
        </p:txBody>
      </p:sp>
    </p:spTree>
    <p:extLst>
      <p:ext uri="{BB962C8B-B14F-4D97-AF65-F5344CB8AC3E}">
        <p14:creationId xmlns:p14="http://schemas.microsoft.com/office/powerpoint/2010/main" val="398027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Literatura - Logopedie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Bočková, B. (2017) </a:t>
            </a:r>
            <a:r>
              <a:rPr lang="cs-CZ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Postupy při vzdělávání žáků se specificky narušeným vývojem řeči. 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Brno: MU.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Bytešníková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I. (2014) </a:t>
            </a:r>
            <a:r>
              <a:rPr lang="cs-CZ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Koncepce rané logopedické intervence v České republice. Teorie, výzkum, terapie. 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Brno: Masarykova univerzita.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Klenková, J. et al. (2014) </a:t>
            </a:r>
            <a:r>
              <a:rPr lang="cs-CZ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Inkluze žáků s narušenou komunikační schopností a žáků se sluchovým postižením. 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Brno: Masarykova univerzita.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Klenková, J., Bočková, B., </a:t>
            </a:r>
            <a:r>
              <a:rPr lang="cs-CZ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Bytešníková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I. (2012) </a:t>
            </a:r>
            <a:r>
              <a:rPr lang="cs-CZ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Kapitoly pro studenty logopedie. 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Brno: </a:t>
            </a:r>
            <a:r>
              <a:rPr lang="cs-CZ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Paido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Kopečný, P. (2014) </a:t>
            </a:r>
            <a:r>
              <a:rPr lang="cs-CZ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Logopedická intervence u osob se zdravotním postižením ve věku mladé dospělosti. 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Brno: Masarykova univerzita.</a:t>
            </a:r>
          </a:p>
          <a:p>
            <a:pPr marL="0" indent="0">
              <a:buNone/>
            </a:pPr>
            <a:endParaRPr lang="cs-CZ" sz="6700" dirty="0"/>
          </a:p>
          <a:p>
            <a:endParaRPr lang="cs-CZ" sz="12800" dirty="0"/>
          </a:p>
          <a:p>
            <a:endParaRPr lang="cs-CZ" sz="9600" dirty="0"/>
          </a:p>
          <a:p>
            <a:endParaRPr lang="cs-CZ" sz="9600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1800" dirty="0" err="1"/>
              <a:t>Hinz</a:t>
            </a:r>
            <a:r>
              <a:rPr lang="cs-CZ" sz="1800" dirty="0"/>
              <a:t>, 2002</a:t>
            </a: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272363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00533"/>
            <a:ext cx="10515600" cy="1325563"/>
          </a:xfrm>
        </p:spPr>
        <p:txBody>
          <a:bodyPr/>
          <a:lstStyle/>
          <a:p>
            <a:r>
              <a:rPr lang="cs-CZ" b="1" dirty="0"/>
              <a:t>MOŽNOSTI LOGOPEDICKÉ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Rezort zdravotnictví - </a:t>
            </a:r>
            <a:r>
              <a:rPr lang="cs-CZ" sz="3200" b="1" dirty="0"/>
              <a:t>logopedické poradny</a:t>
            </a:r>
            <a:r>
              <a:rPr lang="cs-CZ" sz="3200" dirty="0"/>
              <a:t> při poliklinikách,  </a:t>
            </a:r>
            <a:r>
              <a:rPr lang="cs-CZ" sz="3200" b="1" dirty="0"/>
              <a:t>logopedická pracoviště </a:t>
            </a:r>
            <a:r>
              <a:rPr lang="cs-CZ" sz="3200" dirty="0"/>
              <a:t>při lůžkových odděleních (foniatrie, neurologie, rehabilitace, psychiatrie, geriatrie),</a:t>
            </a:r>
          </a:p>
          <a:p>
            <a:pPr marL="0" indent="0">
              <a:buNone/>
            </a:pPr>
            <a:r>
              <a:rPr lang="cs-CZ" sz="3200" dirty="0"/>
              <a:t>- </a:t>
            </a:r>
            <a:r>
              <a:rPr lang="cs-CZ" sz="3200" b="1" dirty="0"/>
              <a:t>privátní logopedické poradny,</a:t>
            </a:r>
            <a:r>
              <a:rPr lang="cs-CZ" sz="3200" dirty="0"/>
              <a:t> </a:t>
            </a:r>
            <a:r>
              <a:rPr lang="cs-CZ" sz="3200" b="1" dirty="0"/>
              <a:t>rehabilitační stacionáře </a:t>
            </a:r>
            <a:r>
              <a:rPr lang="cs-CZ" sz="3200" dirty="0"/>
              <a:t>- denní stacionáře při zdravotnických zařízeních (pro děti i dospělé jedince) - </a:t>
            </a:r>
            <a:r>
              <a:rPr lang="cs-CZ" sz="3200" b="1" dirty="0"/>
              <a:t>léčebny dlouhodobě nemocných </a:t>
            </a:r>
            <a:r>
              <a:rPr lang="cs-CZ" sz="3200" dirty="0"/>
              <a:t>(LDN) - lázeňská zařízení. </a:t>
            </a:r>
          </a:p>
          <a:p>
            <a:r>
              <a:rPr lang="cs-CZ" sz="3200" dirty="0"/>
              <a:t>Rezort práce a sociálních věcí – jednotlivé typy sociálních služeb</a:t>
            </a:r>
          </a:p>
        </p:txBody>
      </p:sp>
    </p:spTree>
    <p:extLst>
      <p:ext uri="{BB962C8B-B14F-4D97-AF65-F5344CB8AC3E}">
        <p14:creationId xmlns:p14="http://schemas.microsoft.com/office/powerpoint/2010/main" val="3705457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Logopedie – vědní a studijní obor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mladým vědním a studijním oborem, formoval se až v první polovině 20. stolení, stále se dále rozvíjí a mění.</a:t>
            </a:r>
          </a:p>
          <a:p>
            <a:r>
              <a:rPr lang="cs-CZ" dirty="0"/>
              <a:t>Termín </a:t>
            </a:r>
            <a:r>
              <a:rPr lang="cs-CZ" b="1" dirty="0"/>
              <a:t>logopedie</a:t>
            </a:r>
            <a:r>
              <a:rPr lang="cs-CZ" dirty="0"/>
              <a:t> je tvořen z řeckého slova logos – slovo a </a:t>
            </a:r>
            <a:r>
              <a:rPr lang="cs-CZ" dirty="0" err="1"/>
              <a:t>paideia</a:t>
            </a:r>
            <a:r>
              <a:rPr lang="cs-CZ" dirty="0"/>
              <a:t> – výchova, nově speciální pedagogika osob s narušenou komunikační schopností.</a:t>
            </a:r>
          </a:p>
          <a:p>
            <a:r>
              <a:rPr lang="cs-CZ" dirty="0"/>
              <a:t>Prof. Miloš Sovák (lékař, foniatr) vymezil logopedii jako obor </a:t>
            </a:r>
            <a:r>
              <a:rPr lang="cs-CZ" dirty="0" err="1"/>
              <a:t>speciálněpedagogický</a:t>
            </a:r>
            <a:r>
              <a:rPr lang="cs-CZ" dirty="0"/>
              <a:t>.</a:t>
            </a:r>
          </a:p>
          <a:p>
            <a:r>
              <a:rPr lang="cs-CZ" dirty="0"/>
              <a:t>V současnosti se používá definice prof. Viktora </a:t>
            </a:r>
            <a:r>
              <a:rPr lang="cs-CZ" dirty="0" err="1"/>
              <a:t>Lechty</a:t>
            </a:r>
            <a:r>
              <a:rPr lang="cs-CZ" dirty="0"/>
              <a:t>, slovenského logopeda.</a:t>
            </a:r>
          </a:p>
        </p:txBody>
      </p:sp>
    </p:spTree>
    <p:extLst>
      <p:ext uri="{BB962C8B-B14F-4D97-AF65-F5344CB8AC3E}">
        <p14:creationId xmlns:p14="http://schemas.microsoft.com/office/powerpoint/2010/main" val="336965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Logopedii definujeme jako vědní obor interdisciplinárního charakteru, jehož předmětem jsou zákonitosti vzniku, eliminování a prevence narušené komunikační schopnosti. Logopedie v moderním chápání  je vědou zkoumající narušenou komunikační schopnost z hlediska:</a:t>
            </a:r>
          </a:p>
          <a:p>
            <a:r>
              <a:rPr lang="cs-CZ" dirty="0"/>
              <a:t>příčin</a:t>
            </a:r>
          </a:p>
          <a:p>
            <a:r>
              <a:rPr lang="cs-CZ" dirty="0"/>
              <a:t>projevů</a:t>
            </a:r>
          </a:p>
          <a:p>
            <a:r>
              <a:rPr lang="cs-CZ" dirty="0"/>
              <a:t>následků</a:t>
            </a:r>
          </a:p>
          <a:p>
            <a:r>
              <a:rPr lang="cs-CZ" dirty="0"/>
              <a:t>možností diagnostiky</a:t>
            </a:r>
          </a:p>
          <a:p>
            <a:r>
              <a:rPr lang="cs-CZ" dirty="0"/>
              <a:t>terapie a prevence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461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Logopedii lze definovat jako </a:t>
            </a:r>
            <a:r>
              <a:rPr lang="cs-CZ" sz="3600" b="1" dirty="0"/>
              <a:t>speciálně</a:t>
            </a:r>
            <a:r>
              <a:rPr lang="cs-CZ" sz="3600" dirty="0"/>
              <a:t> pedagogickou disciplínu, která se zabývá výchovou, vzděláváním a dalším rozvojem jedinců s </a:t>
            </a:r>
            <a:r>
              <a:rPr lang="cs-CZ" sz="3600" b="1" dirty="0"/>
              <a:t>narušenou komunikační schopností</a:t>
            </a:r>
            <a:r>
              <a:rPr lang="cs-CZ" sz="3600" dirty="0"/>
              <a:t>, s dýchacími a polykacími problémy. </a:t>
            </a:r>
          </a:p>
        </p:txBody>
      </p:sp>
    </p:spTree>
    <p:extLst>
      <p:ext uri="{BB962C8B-B14F-4D97-AF65-F5344CB8AC3E}">
        <p14:creationId xmlns:p14="http://schemas.microsoft.com/office/powerpoint/2010/main" val="209769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Narušená komunikační schopnost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cs-CZ" sz="3200" b="1" dirty="0"/>
              <a:t>Narušená komunikační schopnost </a:t>
            </a:r>
            <a:r>
              <a:rPr lang="cs-CZ" sz="3200" dirty="0"/>
              <a:t>je jedním z termínů současné logopedie. </a:t>
            </a:r>
          </a:p>
          <a:p>
            <a:pPr>
              <a:spcBef>
                <a:spcPts val="0"/>
              </a:spcBef>
            </a:pPr>
            <a:r>
              <a:rPr lang="cs-CZ" sz="3200" dirty="0"/>
              <a:t>Komunikační schopnost a narušenou komunikační schopnost bereme v celé její šíři – nelze se zabývat jen </a:t>
            </a:r>
            <a:r>
              <a:rPr lang="cs-CZ" sz="3200" b="1" dirty="0"/>
              <a:t>zvukovou </a:t>
            </a:r>
            <a:r>
              <a:rPr lang="cs-CZ" sz="3200" dirty="0"/>
              <a:t>(foneticko-fonologickou) rovinou řeči.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3200" dirty="0"/>
              <a:t> </a:t>
            </a:r>
          </a:p>
          <a:p>
            <a:pPr>
              <a:spcBef>
                <a:spcPts val="0"/>
              </a:spcBef>
            </a:pPr>
            <a:r>
              <a:rPr lang="cs-CZ" sz="3200" dirty="0"/>
              <a:t>Je třeba hodnotit i další roviny jazykových projevů, tzn. </a:t>
            </a:r>
            <a:r>
              <a:rPr lang="cs-CZ" sz="3200" b="1" dirty="0"/>
              <a:t>rovinu aktivní a pasivní slovní zásoby </a:t>
            </a:r>
            <a:r>
              <a:rPr lang="cs-CZ" sz="3200" dirty="0"/>
              <a:t>(lexikálně-sémantická), </a:t>
            </a:r>
            <a:r>
              <a:rPr lang="cs-CZ" sz="3200" b="1" dirty="0"/>
              <a:t>gramatickou rovinu řeči </a:t>
            </a:r>
            <a:r>
              <a:rPr lang="cs-CZ" sz="3200" dirty="0"/>
              <a:t>(morfologicko-syntaktická), ale také </a:t>
            </a:r>
            <a:r>
              <a:rPr lang="cs-CZ" sz="3200" b="1" dirty="0"/>
              <a:t>pragmatickou rovinu </a:t>
            </a:r>
            <a:r>
              <a:rPr lang="cs-CZ" sz="3200" dirty="0"/>
              <a:t>– rovina sociálního uplatnění komunikačních schopností.</a:t>
            </a:r>
          </a:p>
          <a:p>
            <a:pPr marL="0" indent="0">
              <a:buNone/>
            </a:pPr>
            <a:endParaRPr lang="cs-CZ" sz="3200" dirty="0"/>
          </a:p>
          <a:p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5327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logopedie v soustavě věd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Logopedie se zabývá patologickou stránkou komunikačního procesu, to určuji její vztah k ostatním vědním oborům.</a:t>
            </a:r>
          </a:p>
          <a:p>
            <a:r>
              <a:rPr lang="cs-CZ" dirty="0"/>
              <a:t>Medicínské obory – pediatrie, foniatrie ORL, stomatologie, plastická chirurgie, ortodoncie, neurologie, neurochirurgie, psychiatrie.</a:t>
            </a:r>
          </a:p>
          <a:p>
            <a:r>
              <a:rPr lang="cs-CZ" dirty="0"/>
              <a:t>Psychologie – vývojová, patopsychologie</a:t>
            </a:r>
          </a:p>
          <a:p>
            <a:r>
              <a:rPr lang="cs-CZ" dirty="0"/>
              <a:t>Lingvistika (věda zkoumající přirozený jazyk) – </a:t>
            </a:r>
            <a:r>
              <a:rPr lang="cs-CZ" b="1" dirty="0"/>
              <a:t>fonetika</a:t>
            </a:r>
            <a:r>
              <a:rPr lang="cs-CZ" dirty="0"/>
              <a:t> (zkoumá zvukovou stránku lidské řeči, fyziologický způsob artikulace těchto zvuků, jejich akustickou stránku a jejich vnímání), </a:t>
            </a:r>
            <a:r>
              <a:rPr lang="cs-CZ" b="1" dirty="0"/>
              <a:t>fonologie</a:t>
            </a:r>
            <a:r>
              <a:rPr lang="cs-CZ" dirty="0"/>
              <a:t> (nauka o způsobech využívání zvukového materiálu v jazyce).</a:t>
            </a:r>
          </a:p>
        </p:txBody>
      </p:sp>
    </p:spTree>
    <p:extLst>
      <p:ext uri="{BB962C8B-B14F-4D97-AF65-F5344CB8AC3E}">
        <p14:creationId xmlns:p14="http://schemas.microsoft.com/office/powerpoint/2010/main" val="2677095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logopedie v soustavě věd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Logopedie je považována za průřezovou disciplínu mezi vybranými medicínskými obory a pedagogikou.</a:t>
            </a:r>
          </a:p>
          <a:p>
            <a:endParaRPr lang="cs-CZ" sz="3600" dirty="0"/>
          </a:p>
          <a:p>
            <a:r>
              <a:rPr lang="cs-CZ" sz="3600" dirty="0"/>
              <a:t>Studijní obor logopedie je tradičně v ČR  součástí oboru speciální pedagogika, má úzký vztah k ostatním oborům speciální pedagogiky – </a:t>
            </a:r>
            <a:r>
              <a:rPr lang="cs-CZ" sz="3600" dirty="0" err="1"/>
              <a:t>surdopedii</a:t>
            </a:r>
            <a:r>
              <a:rPr lang="cs-CZ" sz="3600" dirty="0"/>
              <a:t>, </a:t>
            </a:r>
            <a:r>
              <a:rPr lang="cs-CZ" sz="3600" dirty="0" err="1"/>
              <a:t>somatopedii</a:t>
            </a:r>
            <a:r>
              <a:rPr lang="cs-CZ" sz="3600" dirty="0"/>
              <a:t>, </a:t>
            </a:r>
            <a:r>
              <a:rPr lang="cs-CZ" sz="3600" dirty="0" err="1"/>
              <a:t>psychopedii</a:t>
            </a:r>
            <a:r>
              <a:rPr lang="cs-CZ" sz="3600" dirty="0"/>
              <a:t>, </a:t>
            </a:r>
            <a:r>
              <a:rPr lang="cs-CZ" sz="3600" dirty="0" err="1"/>
              <a:t>oftalmopedii</a:t>
            </a:r>
            <a:r>
              <a:rPr lang="cs-CZ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365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budoucích logopedů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Studium budoucích logopedů v ČR probíhá na katedrách speciální pedagogiky pedagogických fakult.</a:t>
            </a:r>
          </a:p>
          <a:p>
            <a:r>
              <a:rPr lang="cs-CZ" sz="3600" dirty="0"/>
              <a:t>Francie – lékařské fakulty (nelékařské obory)</a:t>
            </a:r>
          </a:p>
          <a:p>
            <a:r>
              <a:rPr lang="cs-CZ" sz="3600" dirty="0"/>
              <a:t>Švýcarsko – v rámci studia psychologie nebo lingvistiky</a:t>
            </a:r>
          </a:p>
        </p:txBody>
      </p:sp>
    </p:spTree>
    <p:extLst>
      <p:ext uri="{BB962C8B-B14F-4D97-AF65-F5344CB8AC3E}">
        <p14:creationId xmlns:p14="http://schemas.microsoft.com/office/powerpoint/2010/main" val="21064663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2255</TotalTime>
  <Words>1494</Words>
  <Application>Microsoft Office PowerPoint</Application>
  <PresentationFormat>Širokoúhlá obrazovka</PresentationFormat>
  <Paragraphs>118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Motiv Office</vt:lpstr>
      <vt:lpstr>Logopedie</vt:lpstr>
      <vt:lpstr>Literatura - Logopedie</vt:lpstr>
      <vt:lpstr>Logopedie – vědní a studijní obor</vt:lpstr>
      <vt:lpstr>Definice</vt:lpstr>
      <vt:lpstr>Definice</vt:lpstr>
      <vt:lpstr> Narušená komunikační schopnost </vt:lpstr>
      <vt:lpstr>Postavení logopedie v soustavě věd</vt:lpstr>
      <vt:lpstr>Postavení logopedie v soustavě věd</vt:lpstr>
      <vt:lpstr>Příprava budoucích logopedů</vt:lpstr>
      <vt:lpstr>Změna paradigmatu logopedie</vt:lpstr>
      <vt:lpstr>Příčiny (etiologie) narušené komunikační schopnosti</vt:lpstr>
      <vt:lpstr>Klasifikace narušení komunikační schopnosti </vt:lpstr>
      <vt:lpstr>JEDNOTLIVÉ DRUHY NARUŠENÉ KOMUNIKAČNÍ SCHOPNOSTI</vt:lpstr>
      <vt:lpstr>JEDNOTLIVÉ DRUHY NARUŠENÉ KOMUNIKAČNÍ SCHOPNOSTI</vt:lpstr>
      <vt:lpstr>JEDNOTLIVÉ DRUHY NARUŠENÉ KOMUNIKAČNÍ SCHOPNOSTI</vt:lpstr>
      <vt:lpstr>JEDNOTLIVÉ DRUHY NARUŠENÉ KOMUNIKAČNÍ SCHOPNOSTI</vt:lpstr>
      <vt:lpstr>JEDNOTLIVÉ DRUHY NARUŠENÉ KOMUNIKAČNÍ SCHOPNOSTI</vt:lpstr>
      <vt:lpstr>SOUČASNÉ MOŽNOSTI LOGOPEDICKÉ INTERVENCE</vt:lpstr>
      <vt:lpstr>MOŽNOSTI LOGOPEDICKÉ INTERVENCE</vt:lpstr>
      <vt:lpstr>MOŽNOSTI LOGOPEDICKÉ INTERVENCE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Podpůrné plánování  v kontextu vyučování</dc:title>
  <dc:creator>Vitkova</dc:creator>
  <cp:lastModifiedBy>Jarmila Pipeková</cp:lastModifiedBy>
  <cp:revision>151</cp:revision>
  <cp:lastPrinted>2020-08-31T14:09:29Z</cp:lastPrinted>
  <dcterms:created xsi:type="dcterms:W3CDTF">2019-03-18T12:19:29Z</dcterms:created>
  <dcterms:modified xsi:type="dcterms:W3CDTF">2022-11-13T09:44:06Z</dcterms:modified>
</cp:coreProperties>
</file>