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42" r:id="rId3"/>
    <p:sldId id="311" r:id="rId4"/>
    <p:sldId id="295" r:id="rId5"/>
    <p:sldId id="294" r:id="rId6"/>
    <p:sldId id="257" r:id="rId7"/>
    <p:sldId id="258" r:id="rId8"/>
    <p:sldId id="259" r:id="rId9"/>
    <p:sldId id="260" r:id="rId10"/>
    <p:sldId id="261" r:id="rId11"/>
    <p:sldId id="264" r:id="rId12"/>
    <p:sldId id="315" r:id="rId13"/>
    <p:sldId id="344" r:id="rId14"/>
    <p:sldId id="345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334" r:id="rId24"/>
    <p:sldId id="335" r:id="rId25"/>
    <p:sldId id="343" r:id="rId26"/>
    <p:sldId id="265" r:id="rId27"/>
    <p:sldId id="266" r:id="rId28"/>
    <p:sldId id="270" r:id="rId29"/>
    <p:sldId id="272" r:id="rId30"/>
    <p:sldId id="273" r:id="rId31"/>
    <p:sldId id="282" r:id="rId32"/>
    <p:sldId id="283" r:id="rId33"/>
    <p:sldId id="284" r:id="rId34"/>
    <p:sldId id="285" r:id="rId35"/>
    <p:sldId id="300" r:id="rId36"/>
    <p:sldId id="301" r:id="rId37"/>
    <p:sldId id="302" r:id="rId38"/>
    <p:sldId id="303" r:id="rId39"/>
    <p:sldId id="304" r:id="rId40"/>
    <p:sldId id="329" r:id="rId41"/>
    <p:sldId id="331" r:id="rId42"/>
    <p:sldId id="305" r:id="rId43"/>
    <p:sldId id="317" r:id="rId44"/>
    <p:sldId id="310" r:id="rId45"/>
    <p:sldId id="306" r:id="rId46"/>
    <p:sldId id="307" r:id="rId47"/>
    <p:sldId id="308" r:id="rId48"/>
    <p:sldId id="330" r:id="rId49"/>
    <p:sldId id="316" r:id="rId50"/>
    <p:sldId id="318" r:id="rId51"/>
    <p:sldId id="309" r:id="rId52"/>
    <p:sldId id="314" r:id="rId53"/>
    <p:sldId id="320" r:id="rId54"/>
    <p:sldId id="322" r:id="rId55"/>
    <p:sldId id="328" r:id="rId5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2" d="100"/>
          <a:sy n="92" d="100"/>
        </p:scale>
        <p:origin x="84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ADED-EF7C-43AC-836A-D2C0D364AB1F}" type="datetimeFigureOut">
              <a:rPr lang="cs-CZ" smtClean="0"/>
              <a:t>04.11.2022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C87AD5-E5D9-4E4E-B1A4-1B124BADAD3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ADED-EF7C-43AC-836A-D2C0D364AB1F}" type="datetimeFigureOut">
              <a:rPr lang="cs-CZ" smtClean="0"/>
              <a:t>04.11.2022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7AD5-E5D9-4E4E-B1A4-1B124BADAD3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9AC87AD5-E5D9-4E4E-B1A4-1B124BADAD3C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ADED-EF7C-43AC-836A-D2C0D364AB1F}" type="datetimeFigureOut">
              <a:rPr lang="cs-CZ" smtClean="0"/>
              <a:t>04.11.2022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ADED-EF7C-43AC-836A-D2C0D364AB1F}" type="datetimeFigureOut">
              <a:rPr lang="cs-CZ" smtClean="0"/>
              <a:t>04.11.2022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9AC87AD5-E5D9-4E4E-B1A4-1B124BADAD3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ADED-EF7C-43AC-836A-D2C0D364AB1F}" type="datetimeFigureOut">
              <a:rPr lang="cs-CZ" smtClean="0"/>
              <a:t>04.11.2022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C87AD5-E5D9-4E4E-B1A4-1B124BADAD3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F5BEADED-EF7C-43AC-836A-D2C0D364AB1F}" type="datetimeFigureOut">
              <a:rPr lang="cs-CZ" smtClean="0"/>
              <a:t>04.11.2022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7AD5-E5D9-4E4E-B1A4-1B124BADAD3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ADED-EF7C-43AC-836A-D2C0D364AB1F}" type="datetimeFigureOut">
              <a:rPr lang="cs-CZ" smtClean="0"/>
              <a:t>04.11.2022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9AC87AD5-E5D9-4E4E-B1A4-1B124BADAD3C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ADED-EF7C-43AC-836A-D2C0D364AB1F}" type="datetimeFigureOut">
              <a:rPr lang="cs-CZ" smtClean="0"/>
              <a:t>04.11.2022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9AC87AD5-E5D9-4E4E-B1A4-1B124BADAD3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ADED-EF7C-43AC-836A-D2C0D364AB1F}" type="datetimeFigureOut">
              <a:rPr lang="cs-CZ" smtClean="0"/>
              <a:t>04.11.2022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C87AD5-E5D9-4E4E-B1A4-1B124BADAD3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C87AD5-E5D9-4E4E-B1A4-1B124BADAD3C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ADED-EF7C-43AC-836A-D2C0D364AB1F}" type="datetimeFigureOut">
              <a:rPr lang="cs-CZ" smtClean="0"/>
              <a:t>04.11.2022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9AC87AD5-E5D9-4E4E-B1A4-1B124BADAD3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F5BEADED-EF7C-43AC-836A-D2C0D364AB1F}" type="datetimeFigureOut">
              <a:rPr lang="cs-CZ" smtClean="0"/>
              <a:t>04.11.2022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5BEADED-EF7C-43AC-836A-D2C0D364AB1F}" type="datetimeFigureOut">
              <a:rPr lang="cs-CZ" smtClean="0"/>
              <a:t>04.11.2022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C87AD5-E5D9-4E4E-B1A4-1B124BADAD3C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Teorie a metody sociální</a:t>
            </a:r>
            <a:br>
              <a:rPr lang="cs-CZ" dirty="0"/>
            </a:br>
            <a:r>
              <a:rPr lang="cs-CZ" dirty="0"/>
              <a:t>práce</a:t>
            </a:r>
            <a:br>
              <a:rPr lang="cs-CZ" dirty="0"/>
            </a:br>
            <a:r>
              <a:rPr lang="cs-CZ" dirty="0"/>
              <a:t>Úvod – vymezení SP a historie</a:t>
            </a:r>
          </a:p>
        </p:txBody>
      </p:sp>
    </p:spTree>
    <p:extLst>
      <p:ext uri="{BB962C8B-B14F-4D97-AF65-F5344CB8AC3E}">
        <p14:creationId xmlns:p14="http://schemas.microsoft.com/office/powerpoint/2010/main" val="1185448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Historický 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pl-PL" dirty="0"/>
              <a:t>Forma i rozsah SP – velmi rozmanité – </a:t>
            </a:r>
            <a:r>
              <a:rPr lang="cs-CZ" dirty="0"/>
              <a:t>poskytovaly různé subjekty</a:t>
            </a:r>
          </a:p>
          <a:p>
            <a:r>
              <a:rPr lang="pl-PL" dirty="0"/>
              <a:t>Do 19 st. Poskytuje SP: rodina, sousedé, obce, </a:t>
            </a:r>
            <a:r>
              <a:rPr lang="cs-CZ" dirty="0"/>
              <a:t>církev</a:t>
            </a:r>
          </a:p>
          <a:p>
            <a:r>
              <a:rPr lang="cs-CZ" dirty="0"/>
              <a:t>Koncem 19.st. – modernizace, industrializace, stěhování = zásadní změny (průmyslová revoluce, zrušení poddanství, </a:t>
            </a:r>
            <a:r>
              <a:rPr lang="cs-CZ" dirty="0" err="1"/>
              <a:t>Ráábské</a:t>
            </a:r>
            <a:r>
              <a:rPr lang="cs-CZ" dirty="0"/>
              <a:t> reformy)</a:t>
            </a:r>
          </a:p>
          <a:p>
            <a:r>
              <a:rPr lang="cs-CZ" dirty="0"/>
              <a:t>Nutno budovat nové instituce pro problémové skupiny (azylové domy, špitály, sirotčince aj.)</a:t>
            </a:r>
          </a:p>
        </p:txBody>
      </p:sp>
    </p:spTree>
    <p:extLst>
      <p:ext uri="{BB962C8B-B14F-4D97-AF65-F5344CB8AC3E}">
        <p14:creationId xmlns:p14="http://schemas.microsoft.com/office/powerpoint/2010/main" val="42430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Okruhy činnosti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cs-CZ" dirty="0"/>
              <a:t>Sociálně-právní činnost</a:t>
            </a:r>
          </a:p>
          <a:p>
            <a:r>
              <a:rPr lang="cs-CZ" dirty="0"/>
              <a:t>Sociálně právní poradenství</a:t>
            </a:r>
          </a:p>
          <a:p>
            <a:r>
              <a:rPr lang="cs-CZ" dirty="0"/>
              <a:t>Sociální diagnostika</a:t>
            </a:r>
          </a:p>
          <a:p>
            <a:r>
              <a:rPr lang="cs-CZ" dirty="0"/>
              <a:t>Sociální intervence</a:t>
            </a:r>
          </a:p>
          <a:p>
            <a:r>
              <a:rPr lang="cs-CZ" dirty="0"/>
              <a:t>Supervize</a:t>
            </a:r>
          </a:p>
          <a:p>
            <a:r>
              <a:rPr lang="cs-CZ" dirty="0"/>
              <a:t>Sociální management</a:t>
            </a:r>
          </a:p>
          <a:p>
            <a:r>
              <a:rPr lang="cs-CZ" dirty="0"/>
              <a:t>Výzkum v sociální práci</a:t>
            </a:r>
          </a:p>
          <a:p>
            <a:r>
              <a:rPr lang="cs-CZ" dirty="0"/>
              <a:t>Vědecká činnost</a:t>
            </a:r>
          </a:p>
          <a:p>
            <a:r>
              <a:rPr lang="cs-CZ" dirty="0"/>
              <a:t>Vzdělávání</a:t>
            </a:r>
          </a:p>
        </p:txBody>
      </p:sp>
    </p:spTree>
    <p:extLst>
      <p:ext uri="{BB962C8B-B14F-4D97-AF65-F5344CB8AC3E}">
        <p14:creationId xmlns:p14="http://schemas.microsoft.com/office/powerpoint/2010/main" val="2550545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7593" y="835352"/>
            <a:ext cx="11379200" cy="758952"/>
          </a:xfrm>
        </p:spPr>
        <p:txBody>
          <a:bodyPr>
            <a:normAutofit fontScale="90000"/>
          </a:bodyPr>
          <a:lstStyle/>
          <a:p>
            <a:r>
              <a:rPr lang="cs-CZ" dirty="0"/>
              <a:t>Nemůžete nikoho nic naučit. Můžete mu nanejvýš pomoci, aby to sám v sobě nalezl.</a:t>
            </a:r>
            <a:br>
              <a:rPr lang="cs-CZ" dirty="0"/>
            </a:br>
            <a:r>
              <a:rPr lang="cs-CZ" dirty="0"/>
              <a:t>~ Galileo Galilei</a:t>
            </a:r>
          </a:p>
        </p:txBody>
      </p:sp>
      <p:pic>
        <p:nvPicPr>
          <p:cNvPr id="2050" name="Picture 2" descr="Na obrÃ¡zku mÅ¯Å¾e bÃ½t: 1 osoba, sedÃ­cÃ­, bradka a uvnitÅ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0072" y="2179781"/>
            <a:ext cx="7314243" cy="4362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788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4869D9-D161-A018-74FA-D91432321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C6808E-8D74-3AF3-21BC-BB0AB1BEE6D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Sociální práce se seniory. 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Cíle sociální práce se seniory, 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terénní a pobytové sociální služby pro seniory, 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senior ohrožený chudobou a sociálním vyloučením.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886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CBAE96-4B10-B695-9916-552D16F2F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Terénní a pobytové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23CEFE-7E57-9D45-E129-413B9B6C222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Oddělení sociální práce a sociální služby</a:t>
            </a:r>
          </a:p>
          <a:p>
            <a:r>
              <a:rPr lang="cs-CZ" dirty="0"/>
              <a:t>Terénní – ambulantní a v domácím prostředí</a:t>
            </a:r>
          </a:p>
          <a:p>
            <a:r>
              <a:rPr lang="cs-CZ" dirty="0"/>
              <a:t>Pobytové domovy</a:t>
            </a:r>
          </a:p>
        </p:txBody>
      </p:sp>
    </p:spTree>
    <p:extLst>
      <p:ext uri="{BB962C8B-B14F-4D97-AF65-F5344CB8AC3E}">
        <p14:creationId xmlns:p14="http://schemas.microsoft.com/office/powerpoint/2010/main" val="4173298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Paradigmata sociální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Paradigma = předpoklad, pojetí</a:t>
            </a:r>
          </a:p>
          <a:p>
            <a:r>
              <a:rPr lang="cs-CZ" dirty="0"/>
              <a:t>Ve 20.st vykrystalizovaly 3 odlišné přístupy – „malá paradigmata“ (</a:t>
            </a:r>
            <a:r>
              <a:rPr lang="cs-CZ" dirty="0" err="1"/>
              <a:t>Payne</a:t>
            </a:r>
            <a:r>
              <a:rPr lang="cs-CZ" dirty="0"/>
              <a:t>, 1997)</a:t>
            </a:r>
          </a:p>
          <a:p>
            <a:r>
              <a:rPr lang="cs-CZ" dirty="0"/>
              <a:t>Odlišují se svými filozofickými východisky i praktickými důsledky</a:t>
            </a:r>
          </a:p>
          <a:p>
            <a:r>
              <a:rPr lang="cs-CZ" dirty="0"/>
              <a:t>Jedná se o :</a:t>
            </a:r>
          </a:p>
          <a:p>
            <a:pPr marL="0" indent="0">
              <a:buNone/>
            </a:pPr>
            <a:r>
              <a:rPr lang="cs-CZ" dirty="0"/>
              <a:t>– Terapeutické paradigma (terapeutická pomoc)</a:t>
            </a:r>
          </a:p>
          <a:p>
            <a:pPr marL="0" indent="0">
              <a:buNone/>
            </a:pPr>
            <a:r>
              <a:rPr lang="cs-CZ" dirty="0"/>
              <a:t>– Reformní paradigma (reforma společenského prostředí)</a:t>
            </a:r>
          </a:p>
          <a:p>
            <a:pPr marL="0" indent="0">
              <a:buNone/>
            </a:pPr>
            <a:r>
              <a:rPr lang="cs-CZ" dirty="0"/>
              <a:t>– Poradenské paradigma (sociálně právní pomoc)</a:t>
            </a:r>
          </a:p>
          <a:p>
            <a:pPr marL="0" indent="0">
              <a:buNone/>
            </a:pPr>
            <a:r>
              <a:rPr lang="cs-CZ" dirty="0"/>
              <a:t>Paradigmata a jejich dopad pro sociální fungování a životní situace klientů – viz dále</a:t>
            </a:r>
          </a:p>
        </p:txBody>
      </p:sp>
    </p:spTree>
    <p:extLst>
      <p:ext uri="{BB962C8B-B14F-4D97-AF65-F5344CB8AC3E}">
        <p14:creationId xmlns:p14="http://schemas.microsoft.com/office/powerpoint/2010/main" val="19418653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1) Terapeutické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hl. faktor soc. fungování – duševní zdraví a pohoda člověka</a:t>
            </a:r>
          </a:p>
          <a:p>
            <a:r>
              <a:rPr lang="pl-PL" dirty="0"/>
              <a:t>SP je chápána jako pomoc prováděná </a:t>
            </a:r>
            <a:r>
              <a:rPr lang="cs-CZ" dirty="0"/>
              <a:t>zejména formou psychoterapie (individuální, skupinové)</a:t>
            </a:r>
          </a:p>
          <a:p>
            <a:r>
              <a:rPr lang="cs-CZ" dirty="0"/>
              <a:t>Cíl SP je spatřován ve snaze pomoci </a:t>
            </a:r>
            <a:r>
              <a:rPr lang="pl-PL" dirty="0"/>
              <a:t>zabezpečit lidem psychickou a následně i </a:t>
            </a:r>
            <a:r>
              <a:rPr lang="cs-CZ" dirty="0"/>
              <a:t>sociální pohodu</a:t>
            </a:r>
          </a:p>
          <a:p>
            <a:r>
              <a:rPr lang="cs-CZ" dirty="0"/>
              <a:t>Předpokládáme, že sociální problémy jsou dány životní zkušeností člověka a tuto zkušenost můžeme terapeuticky měnit</a:t>
            </a:r>
          </a:p>
        </p:txBody>
      </p:sp>
    </p:spTree>
    <p:extLst>
      <p:ext uri="{BB962C8B-B14F-4D97-AF65-F5344CB8AC3E}">
        <p14:creationId xmlns:p14="http://schemas.microsoft.com/office/powerpoint/2010/main" val="4174755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1) Terapeutické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Prostředkem k obnově duševního zdraví nebo vnitřní </a:t>
            </a:r>
            <a:r>
              <a:rPr lang="pl-PL" dirty="0"/>
              <a:t>rovnováhy osobnosti je </a:t>
            </a:r>
            <a:r>
              <a:rPr lang="pl-PL" b="1" dirty="0"/>
              <a:t>podpora rozvoje osobnosti klienta – </a:t>
            </a:r>
            <a:r>
              <a:rPr lang="pl-PL" dirty="0"/>
              <a:t>„problém“ je na straně klienta</a:t>
            </a:r>
          </a:p>
          <a:p>
            <a:r>
              <a:rPr lang="pl-PL" dirty="0"/>
              <a:t>Důraz je kladen na komunikaci a vztah</a:t>
            </a:r>
          </a:p>
          <a:p>
            <a:r>
              <a:rPr lang="cs-CZ" dirty="0"/>
              <a:t>Předpoklad – vzájemná interakce je tvůrčí proces, který ovlivňuje všechny zúčastněné strany</a:t>
            </a:r>
          </a:p>
          <a:p>
            <a:r>
              <a:rPr lang="cs-CZ" dirty="0"/>
              <a:t>Při SP se tedy nemění pouze klient, ale také </a:t>
            </a:r>
            <a:r>
              <a:rPr lang="cs-CZ" dirty="0" err="1"/>
              <a:t>SPk</a:t>
            </a:r>
            <a:r>
              <a:rPr lang="cs-CZ" dirty="0"/>
              <a:t> – tento proces vzájemného ovlivňování je chápán jako žádoucí a obohacující</a:t>
            </a:r>
          </a:p>
          <a:p>
            <a:r>
              <a:rPr lang="cs-CZ" dirty="0"/>
              <a:t>Profesní výbava SP – psychologické znalosti a terapeutický výcvik</a:t>
            </a:r>
          </a:p>
        </p:txBody>
      </p:sp>
    </p:spTree>
    <p:extLst>
      <p:ext uri="{BB962C8B-B14F-4D97-AF65-F5344CB8AC3E}">
        <p14:creationId xmlns:p14="http://schemas.microsoft.com/office/powerpoint/2010/main" val="623417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2) Reformní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Vize společenské rovnosti v různých dimenzích společenského života (s ohledem na společenské třídy, gender, věkové skupiny) </a:t>
            </a:r>
            <a:r>
              <a:rPr lang="cs-CZ" b="1" dirty="0"/>
              <a:t>X </a:t>
            </a:r>
            <a:r>
              <a:rPr lang="cs-CZ" dirty="0"/>
              <a:t>existence elit, které kumulují společenskou moc ve svůj prospěch – vznik nadřazenosti</a:t>
            </a:r>
          </a:p>
          <a:p>
            <a:r>
              <a:rPr lang="cs-CZ" dirty="0"/>
              <a:t>Představa, že podpora spolupráce a solidarity v rámci určité společenské skupiny pomohou utlačeným získat vliv na vlastní životy</a:t>
            </a:r>
          </a:p>
          <a:p>
            <a:r>
              <a:rPr lang="pl-PL" dirty="0"/>
              <a:t>SP se proto zaměřuje na zmocňování </a:t>
            </a:r>
            <a:r>
              <a:rPr lang="cs-CZ" dirty="0"/>
              <a:t>(</a:t>
            </a:r>
            <a:r>
              <a:rPr lang="cs-CZ" dirty="0" err="1"/>
              <a:t>empowerment</a:t>
            </a:r>
            <a:r>
              <a:rPr lang="cs-CZ" dirty="0"/>
              <a:t>) klientů sociálních služeb, aby se mohli podílet na společenském životě</a:t>
            </a:r>
          </a:p>
        </p:txBody>
      </p:sp>
    </p:spTree>
    <p:extLst>
      <p:ext uri="{BB962C8B-B14F-4D97-AF65-F5344CB8AC3E}">
        <p14:creationId xmlns:p14="http://schemas.microsoft.com/office/powerpoint/2010/main" val="34286626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2) Reformní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Cílem SP je budovat společnost na </a:t>
            </a:r>
            <a:r>
              <a:rPr lang="cs-CZ" dirty="0"/>
              <a:t>rovnostářských principech, neboť za nerovných společenských podmínek nelze dosáhnout </a:t>
            </a:r>
            <a:r>
              <a:rPr lang="pl-PL" dirty="0"/>
              <a:t>osobního ani sociálního rozvoje – je třeba </a:t>
            </a:r>
            <a:r>
              <a:rPr lang="cs-CZ" dirty="0"/>
              <a:t>společenská změna</a:t>
            </a:r>
          </a:p>
          <a:p>
            <a:r>
              <a:rPr lang="cs-CZ" dirty="0"/>
              <a:t>V rámci „životní situace klienta“ je třeba </a:t>
            </a:r>
            <a:r>
              <a:rPr lang="pl-PL" dirty="0"/>
              <a:t>reflektovat, jak jsou jeho osobní problémy </a:t>
            </a:r>
            <a:r>
              <a:rPr lang="cs-CZ" dirty="0"/>
              <a:t>zakořeněny v omezených možnostech znevýhodněné skupiny, které je členem – </a:t>
            </a:r>
            <a:r>
              <a:rPr lang="pl-PL" dirty="0"/>
              <a:t>důvodem problému klienta není klient sám, ale </a:t>
            </a:r>
            <a:r>
              <a:rPr lang="cs-CZ" dirty="0"/>
              <a:t>jeho okolí (nerovné podmínky)</a:t>
            </a:r>
          </a:p>
          <a:p>
            <a:r>
              <a:rPr lang="cs-CZ" dirty="0"/>
              <a:t>Vzdělanostní výbava SP – politologie, sociologie</a:t>
            </a:r>
          </a:p>
          <a:p>
            <a:r>
              <a:rPr lang="cs-CZ" dirty="0"/>
              <a:t>I nástup socialismu a fašismu bylo pojetí reformního paradigmatu, které přerostlo v totalitu – vytvoření nové sociální nespravedlnosti</a:t>
            </a:r>
          </a:p>
        </p:txBody>
      </p:sp>
    </p:spTree>
    <p:extLst>
      <p:ext uri="{BB962C8B-B14F-4D97-AF65-F5344CB8AC3E}">
        <p14:creationId xmlns:p14="http://schemas.microsoft.com/office/powerpoint/2010/main" val="4168330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7C43E6-C55E-A741-A914-A99A0E47C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108/2006Sb. O sociálních službách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44525A-A2F8-CE4B-A702-C8F7E9081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§ 1</a:t>
            </a:r>
          </a:p>
          <a:p>
            <a:pPr marL="0" indent="0">
              <a:buNone/>
            </a:pPr>
            <a:r>
              <a:rPr lang="cs-CZ" b="1" dirty="0"/>
              <a:t>(1)</a:t>
            </a:r>
            <a:r>
              <a:rPr lang="cs-CZ" dirty="0"/>
              <a:t> Tento zákon upravuje podmínky poskytování pomoci a podpory fyzickým osobám v nepříznivé sociální situaci (dále jen "osoba") prostřednictvím sociálních služeb a příspěvku na péči, podmínky pro vydání oprávnění k poskytování sociálních služeb, výkon veřejné správy v oblasti sociálních služeb, inspekci poskytování sociálních služeb a předpoklady pro výkon činnosti v sociálních službách.</a:t>
            </a:r>
          </a:p>
          <a:p>
            <a:r>
              <a:rPr lang="cs-CZ" b="1" dirty="0"/>
              <a:t>§ 3</a:t>
            </a:r>
          </a:p>
          <a:p>
            <a:pPr marL="0" indent="0">
              <a:buNone/>
            </a:pPr>
            <a:r>
              <a:rPr lang="cs-CZ" dirty="0"/>
              <a:t>Pro účely tohoto zákona se rozumí</a:t>
            </a:r>
          </a:p>
          <a:p>
            <a:pPr marL="0" indent="0">
              <a:buNone/>
            </a:pPr>
            <a:r>
              <a:rPr lang="cs-CZ" b="1" dirty="0"/>
              <a:t>a)</a:t>
            </a:r>
            <a:r>
              <a:rPr lang="cs-CZ" dirty="0"/>
              <a:t> sociální službou činnost nebo soubor činností podle tohoto zákona zajišťujících pomoc a podporu osobám za účelem sociálního začlenění nebo prevence sociálního vyloučení,</a:t>
            </a:r>
          </a:p>
          <a:p>
            <a:pPr marL="0" indent="0">
              <a:buNone/>
            </a:pPr>
            <a:r>
              <a:rPr lang="cs-CZ" b="1" dirty="0"/>
              <a:t>b)</a:t>
            </a:r>
            <a:r>
              <a:rPr lang="cs-CZ" dirty="0"/>
              <a:t> nepříznivou sociální situací oslabení nebo ztráta schopnosti z důvodu věku, nepříznivého zdravotního stavu, pro krizovou sociální situaci, životní návyky a způsob života vedoucí ke konfliktu se společností, sociálně znevýhodňující prostředí, ohrožení práv a zájmů trestnou činností jiné fyzické osoby nebo z jiných závažných důvodů řešit vzniklou situaci tak, aby toto řešení podporovalo sociální začlenění a ochranu před sociálním vyloučením,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80883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3) Poradenské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Sociální fungování závisí na </a:t>
            </a:r>
            <a:r>
              <a:rPr lang="cs-CZ" b="1" dirty="0"/>
              <a:t>schopnosti </a:t>
            </a:r>
            <a:r>
              <a:rPr lang="pl-PL" b="1" dirty="0"/>
              <a:t>zvládat problémy a na přístupu k </a:t>
            </a:r>
            <a:r>
              <a:rPr lang="cs-CZ" b="1" dirty="0"/>
              <a:t>odpovídajícím informacím a službám</a:t>
            </a:r>
          </a:p>
          <a:p>
            <a:r>
              <a:rPr lang="cs-CZ" dirty="0"/>
              <a:t>Sociální práce = jeden z aspektů systému sociálních služeb</a:t>
            </a:r>
          </a:p>
          <a:p>
            <a:r>
              <a:rPr lang="cs-CZ" dirty="0"/>
              <a:t>Je třeba vycházet vstříc individuálním potřebám a současně zlepšovat systém nabízených soc. služeb</a:t>
            </a:r>
          </a:p>
          <a:p>
            <a:r>
              <a:rPr lang="cs-CZ" dirty="0"/>
              <a:t>Toto paradigma pracuje s předpokladem, že jsme všichni uvědomělí občané a chápeme práva a povinnosti</a:t>
            </a:r>
          </a:p>
        </p:txBody>
      </p:sp>
    </p:spTree>
    <p:extLst>
      <p:ext uri="{BB962C8B-B14F-4D97-AF65-F5344CB8AC3E}">
        <p14:creationId xmlns:p14="http://schemas.microsoft.com/office/powerpoint/2010/main" val="23816180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3) Poradenské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Životní situace = </a:t>
            </a:r>
            <a:r>
              <a:rPr lang="cs-CZ" b="1" dirty="0"/>
              <a:t>neuspokojené potřeby</a:t>
            </a:r>
            <a:r>
              <a:rPr lang="cs-CZ" dirty="0"/>
              <a:t>, individuální omezení, jež klientovi brání využít existující možnosti uspokojení těchto potřeb a </a:t>
            </a:r>
            <a:r>
              <a:rPr lang="cs-CZ" b="1" dirty="0"/>
              <a:t>nedostatečná schopnost </a:t>
            </a:r>
            <a:r>
              <a:rPr lang="cs-CZ" dirty="0"/>
              <a:t>institucí na potřeby klienta reagovat - </a:t>
            </a:r>
            <a:r>
              <a:rPr lang="pl-PL" dirty="0"/>
              <a:t>problém je na </a:t>
            </a:r>
            <a:r>
              <a:rPr lang="pl-PL" b="1" dirty="0"/>
              <a:t>straně klienta </a:t>
            </a:r>
            <a:r>
              <a:rPr lang="pl-PL" dirty="0"/>
              <a:t>(nemádostatek informací), ale i na </a:t>
            </a:r>
            <a:r>
              <a:rPr lang="pl-PL" b="1" dirty="0"/>
              <a:t>straně prostředí</a:t>
            </a:r>
            <a:r>
              <a:rPr lang="pl-PL" dirty="0"/>
              <a:t>, protože na potřeby klienta </a:t>
            </a:r>
            <a:r>
              <a:rPr lang="cs-CZ" dirty="0"/>
              <a:t>nedostatečně reaguje.</a:t>
            </a:r>
          </a:p>
        </p:txBody>
      </p:sp>
    </p:spTree>
    <p:extLst>
      <p:ext uri="{BB962C8B-B14F-4D97-AF65-F5344CB8AC3E}">
        <p14:creationId xmlns:p14="http://schemas.microsoft.com/office/powerpoint/2010/main" val="42402956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3) Poradenské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Potřeba klientům poskytovat především informace, kvalifikované poradenství, </a:t>
            </a:r>
            <a:r>
              <a:rPr lang="pl-PL" dirty="0"/>
              <a:t>zpřístupňovat zdroje a další pomoc</a:t>
            </a:r>
          </a:p>
          <a:p>
            <a:r>
              <a:rPr lang="cs-CZ" dirty="0"/>
              <a:t>Snaha o změnu společnosti, aby lépe odpovídala potřebám klientů</a:t>
            </a:r>
          </a:p>
        </p:txBody>
      </p:sp>
    </p:spTree>
    <p:extLst>
      <p:ext uri="{BB962C8B-B14F-4D97-AF65-F5344CB8AC3E}">
        <p14:creationId xmlns:p14="http://schemas.microsoft.com/office/powerpoint/2010/main" val="36889079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80D252-2D43-2F49-94FC-3B696C500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Vzdělávací paradigma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EAB998-7C30-1D49-8EF5-37CC3A5741D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Utváření sociálních dovedností a prosociálních výchovy</a:t>
            </a:r>
          </a:p>
          <a:p>
            <a:r>
              <a:rPr lang="cs-CZ" dirty="0"/>
              <a:t>Předcházení sociálním problémům, výchova k </a:t>
            </a:r>
            <a:r>
              <a:rPr lang="cs-CZ" dirty="0" err="1"/>
              <a:t>mepatii</a:t>
            </a:r>
            <a:r>
              <a:rPr lang="cs-CZ" dirty="0"/>
              <a:t>, výchova k prosociálnímu chování</a:t>
            </a:r>
          </a:p>
          <a:p>
            <a:r>
              <a:rPr lang="cs-CZ" dirty="0"/>
              <a:t>Kurativní – předcházení sociálním problémům</a:t>
            </a:r>
          </a:p>
          <a:p>
            <a:r>
              <a:rPr lang="cs-CZ" dirty="0"/>
              <a:t>Stimulační – harmonizace vztahu mezi jedincem a společnosti</a:t>
            </a:r>
          </a:p>
          <a:p>
            <a:r>
              <a:rPr lang="cs-CZ" dirty="0"/>
              <a:t>Sociální pracovník neřeší krizové situace, ale má roli </a:t>
            </a:r>
            <a:r>
              <a:rPr lang="cs-CZ" dirty="0" err="1"/>
              <a:t>edukátora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87376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70657E-659D-E544-B65C-6FB33628B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Podpora a rozvoj funkčních prvků sociální komunity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A5E8A8-DD92-AD48-872B-9B7879160C6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Rozvoj funkčních části komunity</a:t>
            </a:r>
          </a:p>
          <a:p>
            <a:r>
              <a:rPr lang="cs-CZ" dirty="0"/>
              <a:t>Proces zapojení do společenského života – volby nejsou právem, ale svým způsobem povinností – v konečném důsledku se jedná o odstranění nerovnosti</a:t>
            </a:r>
          </a:p>
          <a:p>
            <a:r>
              <a:rPr lang="cs-CZ" dirty="0"/>
              <a:t>Pracující mají mít stálou práci a svou důstojnost</a:t>
            </a:r>
          </a:p>
        </p:txBody>
      </p:sp>
    </p:spTree>
    <p:extLst>
      <p:ext uri="{BB962C8B-B14F-4D97-AF65-F5344CB8AC3E}">
        <p14:creationId xmlns:p14="http://schemas.microsoft.com/office/powerpoint/2010/main" val="15727558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4FBB4A-B510-934D-BCE3-A1FEF21FB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Kazuistika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3886C6-F3CA-A444-ACCF-74B227F3535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– Terapeutické paradigma (terapeutická pomoc)</a:t>
            </a:r>
          </a:p>
          <a:p>
            <a:pPr marL="0" indent="0">
              <a:buNone/>
            </a:pPr>
            <a:r>
              <a:rPr lang="cs-CZ" dirty="0"/>
              <a:t>– Reformní paradigma (reforma společenského prostředí)</a:t>
            </a:r>
          </a:p>
          <a:p>
            <a:pPr marL="0" indent="0">
              <a:buNone/>
            </a:pPr>
            <a:r>
              <a:rPr lang="cs-CZ" dirty="0"/>
              <a:t>– Poradenské paradigma (sociálně právní pomoc)</a:t>
            </a:r>
          </a:p>
          <a:p>
            <a:pPr>
              <a:buFontTx/>
              <a:buChar char="-"/>
            </a:pPr>
            <a:r>
              <a:rPr lang="cs-CZ" dirty="0"/>
              <a:t>Vzdělávací </a:t>
            </a:r>
          </a:p>
          <a:p>
            <a:pPr>
              <a:buFontTx/>
              <a:buChar char="-"/>
            </a:pPr>
            <a:r>
              <a:rPr lang="cs-CZ" dirty="0"/>
              <a:t>Rozvoj funkční společnosti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34289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Úrovně sociální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Mikropraxe</a:t>
            </a:r>
            <a:r>
              <a:rPr lang="cs-CZ" dirty="0"/>
              <a:t> = práce s jednotlivcem (poradenství)</a:t>
            </a:r>
          </a:p>
          <a:p>
            <a:r>
              <a:rPr lang="cs-CZ" dirty="0" err="1"/>
              <a:t>Mezopraxe</a:t>
            </a:r>
            <a:r>
              <a:rPr lang="cs-CZ" dirty="0"/>
              <a:t> = práce s rodinou či skupinou </a:t>
            </a:r>
            <a:r>
              <a:rPr lang="pt-BR" dirty="0"/>
              <a:t>(do 10 až 12 lidí)</a:t>
            </a:r>
            <a:r>
              <a:rPr lang="cs-CZ" dirty="0"/>
              <a:t> – komunitou - terapeutickou </a:t>
            </a:r>
            <a:endParaRPr lang="pt-BR" dirty="0"/>
          </a:p>
          <a:p>
            <a:r>
              <a:rPr lang="cs-CZ" dirty="0" err="1"/>
              <a:t>Makropraxe</a:t>
            </a:r>
            <a:r>
              <a:rPr lang="cs-CZ" dirty="0"/>
              <a:t> = práce s komunitou – více než 12 osob, části měst, komunitní plánování, práce s vyloučenou lokalitou a podobně.</a:t>
            </a:r>
          </a:p>
        </p:txBody>
      </p:sp>
    </p:spTree>
    <p:extLst>
      <p:ext uri="{BB962C8B-B14F-4D97-AF65-F5344CB8AC3E}">
        <p14:creationId xmlns:p14="http://schemas.microsoft.com/office/powerpoint/2010/main" val="11422082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Centrální pojmy sociální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– Cíl sociální práce</a:t>
            </a:r>
          </a:p>
          <a:p>
            <a:pPr marL="0" indent="0">
              <a:buNone/>
            </a:pPr>
            <a:r>
              <a:rPr lang="cs-CZ" dirty="0"/>
              <a:t>– Sociální fungování</a:t>
            </a:r>
          </a:p>
          <a:p>
            <a:pPr marL="0" indent="0">
              <a:buNone/>
            </a:pPr>
            <a:r>
              <a:rPr lang="cs-CZ" dirty="0"/>
              <a:t>– Životní situace</a:t>
            </a:r>
          </a:p>
          <a:p>
            <a:pPr marL="0" indent="0">
              <a:buNone/>
            </a:pPr>
            <a:r>
              <a:rPr lang="cs-CZ" dirty="0"/>
              <a:t>– Paradigmata SP</a:t>
            </a:r>
          </a:p>
          <a:p>
            <a:pPr marL="0" indent="0">
              <a:buNone/>
            </a:pPr>
            <a:r>
              <a:rPr lang="cs-CZ" dirty="0"/>
              <a:t>– Aktivity sociální práce</a:t>
            </a:r>
          </a:p>
        </p:txBody>
      </p:sp>
    </p:spTree>
    <p:extLst>
      <p:ext uri="{BB962C8B-B14F-4D97-AF65-F5344CB8AC3E}">
        <p14:creationId xmlns:p14="http://schemas.microsoft.com/office/powerpoint/2010/main" val="7904523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Cíl SP coby koncept „sociálního</a:t>
            </a:r>
            <a:br>
              <a:rPr lang="cs-CZ" dirty="0"/>
            </a:br>
            <a:r>
              <a:rPr lang="cs-CZ" dirty="0"/>
              <a:t>fungování“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• Cílem sociální práce je pomáhat </a:t>
            </a:r>
            <a:r>
              <a:rPr lang="cs-CZ" i="1" dirty="0"/>
              <a:t>jednotlivcům </a:t>
            </a:r>
            <a:r>
              <a:rPr lang="cs-CZ" dirty="0"/>
              <a:t>a </a:t>
            </a:r>
            <a:r>
              <a:rPr lang="cs-CZ" i="1" dirty="0"/>
              <a:t>sociálním systémům </a:t>
            </a:r>
            <a:r>
              <a:rPr lang="cs-CZ" dirty="0"/>
              <a:t>zlepšovat své </a:t>
            </a:r>
            <a:r>
              <a:rPr lang="cs-CZ" b="1" dirty="0"/>
              <a:t>sociální fungování </a:t>
            </a:r>
            <a:r>
              <a:rPr lang="cs-CZ" dirty="0"/>
              <a:t>a měnit sociální podmínky tak, aby chránily tyto jednotlivce a systémy před potížemi ve fungování. </a:t>
            </a:r>
            <a:r>
              <a:rPr lang="cs-CZ" i="1" dirty="0"/>
              <a:t>„</a:t>
            </a:r>
            <a:r>
              <a:rPr lang="cs-CZ" i="1" dirty="0" err="1"/>
              <a:t>Sheafor</a:t>
            </a:r>
            <a:r>
              <a:rPr lang="cs-CZ" i="1" dirty="0"/>
              <a:t>“</a:t>
            </a:r>
          </a:p>
          <a:p>
            <a:r>
              <a:rPr lang="cs-CZ" dirty="0"/>
              <a:t>Cílem sociální práce je podpora sociálního fungování klienta v situaci, kde je taková potřeba buď skupinově, nebo individuálně vyjádřena.</a:t>
            </a:r>
          </a:p>
          <a:p>
            <a:r>
              <a:rPr lang="cs-CZ" dirty="0"/>
              <a:t>Sociální práce se profesionálně zabývá lidskými vztahy v souvislosti s výkonem sociálních rolí (sociální fungování) </a:t>
            </a:r>
            <a:r>
              <a:rPr lang="cs-CZ" i="1" dirty="0"/>
              <a:t>„Navrátil“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10197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fungování - </a:t>
            </a:r>
            <a:r>
              <a:rPr lang="cs-CZ" dirty="0" err="1"/>
              <a:t>Barlettová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 Jádrem konceptu je představa, že lidé a </a:t>
            </a:r>
            <a:r>
              <a:rPr lang="cs-CZ" dirty="0"/>
              <a:t>prostředí jsou v permanentní interakci, přičemž prostředí klade na člověka určité požadavky a </a:t>
            </a:r>
            <a:r>
              <a:rPr lang="nl-NL" dirty="0"/>
              <a:t>člověk je nucen na ně reagovat.</a:t>
            </a:r>
          </a:p>
          <a:p>
            <a:r>
              <a:rPr lang="cs-CZ" dirty="0"/>
              <a:t>Mezi požadavky prostředí a člověkem musí být navozena určitá rovnováha – když není – role sociální práce.</a:t>
            </a:r>
          </a:p>
          <a:p>
            <a:r>
              <a:rPr lang="cs-CZ" dirty="0"/>
              <a:t>Přičemž není důležité, zda je nedostatek na straně klienta, či zda jde o problém na straně sociálního prostředí, které vytváří nezvládnutelné požadavky.</a:t>
            </a:r>
          </a:p>
          <a:p>
            <a:r>
              <a:rPr lang="cs-CZ" dirty="0"/>
              <a:t>Příklad – požadavkem ekonomiky je maximální zaměstnanost, požadavkem občana je minimalizovat zaměstnání a maximalizovat volný čas</a:t>
            </a:r>
          </a:p>
        </p:txBody>
      </p:sp>
    </p:spTree>
    <p:extLst>
      <p:ext uri="{BB962C8B-B14F-4D97-AF65-F5344CB8AC3E}">
        <p14:creationId xmlns:p14="http://schemas.microsoft.com/office/powerpoint/2010/main" val="1482556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NenÃ­ k dispozici Å¾Ã¡dnÃ½ popis fotky.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400" y="111558"/>
            <a:ext cx="6234546" cy="65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7819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Životní situace – sociální události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Osudy klientů jsou často velmi specifické</a:t>
            </a:r>
          </a:p>
          <a:p>
            <a:r>
              <a:rPr lang="cs-CZ" dirty="0"/>
              <a:t>Sociální prostředí se mění a je také v každé situaci různé</a:t>
            </a:r>
          </a:p>
          <a:p>
            <a:r>
              <a:rPr lang="cs-CZ" dirty="0"/>
              <a:t>= nutnost individuálního přístupu – </a:t>
            </a:r>
            <a:r>
              <a:rPr lang="cs-CZ" b="1" dirty="0"/>
              <a:t>reflexe životní situace klienta</a:t>
            </a:r>
          </a:p>
          <a:p>
            <a:r>
              <a:rPr lang="cs-CZ" dirty="0"/>
              <a:t>Cesta k volbě takových cílů a metod práce, které mohou:</a:t>
            </a:r>
          </a:p>
          <a:p>
            <a:pPr marL="0" indent="0">
              <a:buNone/>
            </a:pPr>
            <a:r>
              <a:rPr lang="cs-CZ" dirty="0"/>
              <a:t>– Přispět ke změně životní situace</a:t>
            </a:r>
          </a:p>
          <a:p>
            <a:pPr marL="0" indent="0">
              <a:buNone/>
            </a:pPr>
            <a:r>
              <a:rPr lang="cs-CZ" dirty="0"/>
              <a:t>– Posílit jeho schopnost zvládat požadavky prostředí</a:t>
            </a:r>
          </a:p>
          <a:p>
            <a:pPr marL="0" indent="0">
              <a:buNone/>
            </a:pPr>
            <a:r>
              <a:rPr lang="cs-CZ" dirty="0"/>
              <a:t>– Obnovit či udržet jeho sociální fungování</a:t>
            </a:r>
          </a:p>
        </p:txBody>
      </p:sp>
    </p:spTree>
    <p:extLst>
      <p:ext uri="{BB962C8B-B14F-4D97-AF65-F5344CB8AC3E}">
        <p14:creationId xmlns:p14="http://schemas.microsoft.com/office/powerpoint/2010/main" val="26888905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Aktivity sociální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SP usiluje o zlepšení sociálního fungování – používá 3 různé aktivity:</a:t>
            </a:r>
          </a:p>
          <a:p>
            <a:r>
              <a:rPr lang="cs-CZ" dirty="0"/>
              <a:t>Zaměřené na problém</a:t>
            </a:r>
          </a:p>
          <a:p>
            <a:r>
              <a:rPr lang="cs-CZ" dirty="0"/>
              <a:t>Podporující rozvoj potenciálu klienta</a:t>
            </a:r>
          </a:p>
          <a:p>
            <a:r>
              <a:rPr lang="cs-CZ" dirty="0"/>
              <a:t>Preventivního charakteru</a:t>
            </a:r>
          </a:p>
        </p:txBody>
      </p:sp>
    </p:spTree>
    <p:extLst>
      <p:ext uri="{BB962C8B-B14F-4D97-AF65-F5344CB8AC3E}">
        <p14:creationId xmlns:p14="http://schemas.microsoft.com/office/powerpoint/2010/main" val="12518947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1) Aktivity zaměřené na problém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Tyto aktivity zaměřené na odstranění </a:t>
            </a:r>
            <a:r>
              <a:rPr lang="cs-CZ" dirty="0"/>
              <a:t>problému mohou probíhat na úrovni </a:t>
            </a:r>
            <a:r>
              <a:rPr lang="cs-CZ" b="1" dirty="0"/>
              <a:t>kurativní </a:t>
            </a:r>
            <a:r>
              <a:rPr lang="cs-CZ" dirty="0"/>
              <a:t>či </a:t>
            </a:r>
            <a:r>
              <a:rPr lang="cs-CZ" b="1" dirty="0"/>
              <a:t>rehabilitační</a:t>
            </a:r>
          </a:p>
          <a:p>
            <a:r>
              <a:rPr lang="cs-CZ" b="1" dirty="0"/>
              <a:t>Kurativní </a:t>
            </a:r>
            <a:r>
              <a:rPr lang="cs-CZ" dirty="0"/>
              <a:t>= přímá snaha o odstranění </a:t>
            </a:r>
            <a:r>
              <a:rPr lang="pl-PL" dirty="0"/>
              <a:t>faktoru, který problém způsobil. Pokud jej </a:t>
            </a:r>
            <a:r>
              <a:rPr lang="cs-CZ" dirty="0"/>
              <a:t>nelze zcela odstranit, snaha alespoň o minimalizaci rizik</a:t>
            </a:r>
          </a:p>
          <a:p>
            <a:r>
              <a:rPr lang="cs-CZ" b="1" dirty="0"/>
              <a:t>Rehabilitační </a:t>
            </a:r>
            <a:r>
              <a:rPr lang="cs-CZ" dirty="0"/>
              <a:t>= pomoc, která usnadní </a:t>
            </a:r>
            <a:r>
              <a:rPr lang="es-ES" dirty="0"/>
              <a:t>klientovu adaptaci v nové situaci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43272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2) Aktivity podporující rozvoj klienta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Jedná se o </a:t>
            </a:r>
            <a:r>
              <a:rPr lang="cs-CZ" b="1" dirty="0"/>
              <a:t>rozvojové </a:t>
            </a:r>
            <a:r>
              <a:rPr lang="cs-CZ" dirty="0"/>
              <a:t>nebo vzdělávací </a:t>
            </a:r>
            <a:r>
              <a:rPr lang="cs-CZ" b="1" dirty="0"/>
              <a:t>aktivity</a:t>
            </a:r>
          </a:p>
          <a:p>
            <a:r>
              <a:rPr lang="cs-CZ" b="1" dirty="0"/>
              <a:t>Rozvojové aktivity </a:t>
            </a:r>
            <a:r>
              <a:rPr lang="cs-CZ" dirty="0"/>
              <a:t>= namířeny na individuální nebo skupinové schopnosti vstupovat do soc. interakcí</a:t>
            </a:r>
          </a:p>
          <a:p>
            <a:r>
              <a:rPr lang="cs-CZ" b="1" dirty="0"/>
              <a:t>Vzdělávací aktivity </a:t>
            </a:r>
            <a:r>
              <a:rPr lang="cs-CZ" dirty="0"/>
              <a:t>= snaha o zajištění veřejné informovanosti o specificích určitého problému a jeho řešení.</a:t>
            </a:r>
          </a:p>
          <a:p>
            <a:r>
              <a:rPr lang="cs-CZ" dirty="0"/>
              <a:t>Př. Přednášky o možnostech služeb rodinného poradenství</a:t>
            </a:r>
          </a:p>
        </p:txBody>
      </p:sp>
    </p:spTree>
    <p:extLst>
      <p:ext uri="{BB962C8B-B14F-4D97-AF65-F5344CB8AC3E}">
        <p14:creationId xmlns:p14="http://schemas.microsoft.com/office/powerpoint/2010/main" val="18025730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3) Aktivity preventivního charakteru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Zaměřeny na včasné objevení, kontrolu a eliminaci faktorů, které mohou potencionálně narušovat </a:t>
            </a:r>
            <a:r>
              <a:rPr lang="cs-CZ" b="1" dirty="0"/>
              <a:t>sociální fungování</a:t>
            </a:r>
          </a:p>
          <a:p>
            <a:r>
              <a:rPr lang="cs-CZ" dirty="0"/>
              <a:t>Charakter </a:t>
            </a:r>
            <a:r>
              <a:rPr lang="cs-CZ" b="1" dirty="0"/>
              <a:t>individuální </a:t>
            </a:r>
            <a:r>
              <a:rPr lang="cs-CZ" dirty="0"/>
              <a:t>(předmanželské poradny – naučit zvládat případné problémy), </a:t>
            </a:r>
            <a:r>
              <a:rPr lang="cs-CZ" b="1" dirty="0"/>
              <a:t>skupinové </a:t>
            </a:r>
            <a:r>
              <a:rPr lang="pl-PL" dirty="0"/>
              <a:t>či </a:t>
            </a:r>
            <a:r>
              <a:rPr lang="pl-PL" b="1" dirty="0"/>
              <a:t>komunitní </a:t>
            </a:r>
            <a:r>
              <a:rPr lang="pl-PL" dirty="0"/>
              <a:t>práce s klientem – např. „Centrum </a:t>
            </a:r>
            <a:r>
              <a:rPr lang="cs-CZ" dirty="0"/>
              <a:t>prevence kriminality“ – usiluje o snížení kriminality tím, že propojuje činnost jiných </a:t>
            </a:r>
            <a:r>
              <a:rPr lang="cs-CZ" dirty="0" err="1"/>
              <a:t>org</a:t>
            </a:r>
            <a:r>
              <a:rPr lang="cs-CZ" dirty="0"/>
              <a:t>., využití </a:t>
            </a:r>
            <a:r>
              <a:rPr lang="cs-CZ" dirty="0" err="1"/>
              <a:t>eko</a:t>
            </a:r>
            <a:r>
              <a:rPr lang="cs-CZ" dirty="0"/>
              <a:t>. Zdrojů, předávání </a:t>
            </a:r>
            <a:r>
              <a:rPr lang="cs-CZ" dirty="0" err="1"/>
              <a:t>info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46690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vs. podpora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Umění pomáhat – Ivan Úlehla</a:t>
            </a:r>
            <a:endParaRPr lang="cs-CZ" dirty="0"/>
          </a:p>
          <a:p>
            <a:r>
              <a:rPr lang="cs-CZ" dirty="0"/>
              <a:t>Pro Úlehlu je dilema sociální pomoci a kontroly, záležitostí dynamické změny, která je svým způsobem kontinuální. Toto dilema je ovlivňováno třemi okruhy:</a:t>
            </a:r>
          </a:p>
          <a:p>
            <a:pPr lvl="0"/>
            <a:r>
              <a:rPr lang="cs-CZ" dirty="0"/>
              <a:t>Klientovy způsoby              </a:t>
            </a:r>
          </a:p>
          <a:p>
            <a:pPr lvl="0"/>
            <a:r>
              <a:rPr lang="cs-CZ" dirty="0"/>
              <a:t>Pracovníkova odbornost               </a:t>
            </a:r>
          </a:p>
          <a:p>
            <a:pPr lvl="0"/>
            <a:r>
              <a:rPr lang="cs-CZ" dirty="0"/>
              <a:t>Normy společnosti</a:t>
            </a:r>
          </a:p>
          <a:p>
            <a:pPr marL="4572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6389" y="4298991"/>
            <a:ext cx="4218195" cy="2055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7841064"/>
      </p:ext>
    </p:extLst>
  </p:cSld>
  <p:clrMapOvr>
    <a:masterClrMapping/>
  </p:clrMapOvr>
  <p:transition spd="med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vs. podpora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Sociální pomoc, sociální kontrola a rozvoj zdraví v partnerských vztazích  – </a:t>
            </a:r>
            <a:r>
              <a:rPr lang="cs-CZ" b="1" dirty="0" err="1"/>
              <a:t>Kieran</a:t>
            </a:r>
            <a:r>
              <a:rPr lang="cs-CZ" b="1" dirty="0"/>
              <a:t> T. </a:t>
            </a:r>
            <a:r>
              <a:rPr lang="cs-CZ" b="1" dirty="0" err="1"/>
              <a:t>Sullivan</a:t>
            </a:r>
            <a:r>
              <a:rPr lang="cs-CZ" b="1" dirty="0"/>
              <a:t> and </a:t>
            </a:r>
            <a:r>
              <a:rPr lang="cs-CZ" b="1" dirty="0" err="1"/>
              <a:t>col</a:t>
            </a:r>
            <a:r>
              <a:rPr lang="cs-CZ" b="1" dirty="0"/>
              <a:t>.</a:t>
            </a:r>
            <a:endParaRPr lang="cs-CZ" dirty="0"/>
          </a:p>
          <a:p>
            <a:r>
              <a:rPr lang="cs-CZ" dirty="0"/>
              <a:t>Tento autor se svým týmem se zabýval sociální pomocí a sociální kontrolu u osob dlouhodobě nemocných v souvislosti s jejich partnerskými vztahy. </a:t>
            </a:r>
          </a:p>
          <a:p>
            <a:r>
              <a:rPr lang="cs-CZ" dirty="0"/>
              <a:t>V tomto kontextu rozlišují pozitivní a negativní sociální kontrolu.</a:t>
            </a:r>
          </a:p>
          <a:p>
            <a:r>
              <a:rPr lang="cs-CZ" dirty="0"/>
              <a:t>Negativní sociální kontrola je nám všem nějak jasná – kontrolujeme dodržování léčebného režimu všemi dostupnými nástroji – laboratoř, magnetická rezonance – jen v souvislosti s pacientem jako jednotlivcem.</a:t>
            </a:r>
          </a:p>
          <a:p>
            <a:r>
              <a:rPr lang="cs-CZ" dirty="0"/>
              <a:t>Pozitivní sociální kontrola – je využití partnera pro motivaci k léčbě. Zapojení partnera do systému pomoci se nám jeví spíše jako podpora. Motivující a motivovaný partner pro léčbu je kontrolním mechanizmem.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9130668"/>
      </p:ext>
    </p:extLst>
  </p:cSld>
  <p:clrMapOvr>
    <a:masterClrMapping/>
  </p:clrMapOvr>
  <p:transition spd="med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vs. podpora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b="1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Probl</a:t>
            </a:r>
            <a:r>
              <a:rPr lang="cs-CZ" altLang="cs-CZ" b="1" i="1" dirty="0">
                <a:solidFill>
                  <a:schemeClr val="tx1"/>
                </a:solidFill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cs-CZ" altLang="cs-CZ" b="1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nebo ře</a:t>
            </a:r>
            <a:r>
              <a:rPr lang="cs-CZ" altLang="cs-CZ" b="1" i="1" dirty="0">
                <a:solidFill>
                  <a:schemeClr val="tx1"/>
                </a:solidFill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lang="cs-CZ" altLang="cs-CZ" b="1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</a:t>
            </a:r>
            <a:r>
              <a:rPr lang="cs-CZ" altLang="cs-CZ" b="1" i="1" dirty="0">
                <a:solidFill>
                  <a:schemeClr val="tx1"/>
                </a:solidFill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lang="cs-CZ" altLang="cs-CZ" b="1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altLang="cs-CZ" b="1" i="1" dirty="0">
                <a:solidFill>
                  <a:schemeClr val="tx1"/>
                </a:solidFill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cs-CZ" altLang="cs-CZ" b="1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altLang="cs-CZ" b="1" i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Dalet</a:t>
            </a:r>
            <a:endParaRPr lang="cs-CZ" altLang="cs-CZ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Dalet</a:t>
            </a:r>
            <a:r>
              <a:rPr lang="cs-CZ" altLang="cs-CZ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je česk</a:t>
            </a:r>
            <a:r>
              <a:rPr lang="cs-CZ" altLang="cs-CZ" dirty="0">
                <a:solidFill>
                  <a:schemeClr val="tx1"/>
                </a:solidFill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lang="cs-CZ" altLang="cs-CZ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společnost zabývaj</a:t>
            </a:r>
            <a:r>
              <a:rPr lang="cs-CZ" altLang="cs-CZ" dirty="0">
                <a:solidFill>
                  <a:schemeClr val="tx1"/>
                </a:solidFill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lang="cs-CZ" altLang="cs-CZ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lang="cs-CZ" altLang="cs-CZ" dirty="0">
                <a:solidFill>
                  <a:schemeClr val="tx1"/>
                </a:solidFill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lang="cs-CZ" altLang="cs-CZ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 </a:t>
            </a:r>
            <a:r>
              <a:rPr lang="cs-CZ" altLang="cs-CZ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koučov</a:t>
            </a:r>
            <a:r>
              <a:rPr lang="cs-CZ" altLang="cs-CZ" b="1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lang="cs-CZ" altLang="cs-CZ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cs-CZ" altLang="cs-CZ" b="1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lang="cs-CZ" altLang="cs-CZ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m, terapii, supervizi a vzděl</a:t>
            </a:r>
            <a:r>
              <a:rPr lang="cs-CZ" altLang="cs-CZ" b="1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lang="cs-CZ" altLang="cs-CZ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lang="cs-CZ" altLang="cs-CZ" b="1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lang="cs-CZ" altLang="cs-CZ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cs-CZ" altLang="cs-CZ" b="1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lang="cs-CZ" altLang="cs-CZ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cs-CZ" altLang="cs-CZ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Řešení</a:t>
            </a:r>
            <a:r>
              <a:rPr lang="cs-CZ" altLang="cs-CZ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je jedno, kde problém vznikl. Zaměření na zdroje pomáhající ke změně.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968916"/>
              </p:ext>
            </p:extLst>
          </p:nvPr>
        </p:nvGraphicFramePr>
        <p:xfrm>
          <a:off x="1015317" y="4225033"/>
          <a:ext cx="8931317" cy="18035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64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7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7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26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Klientova situace z hlediska času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Zaměření na problém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Zaměření na řešení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9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Minulost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Minulá selhání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Minulé úspěchy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9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Současnost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Přítomné nedostatky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Přítomné zdroje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9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Budoucnost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Budoucí omezení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Budoucí možnosti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807039"/>
      </p:ext>
    </p:extLst>
  </p:cSld>
  <p:clrMapOvr>
    <a:masterClrMapping/>
  </p:clrMapOvr>
  <p:transition spd="med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Pacient vs. klient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Maximální míra kontroly</a:t>
            </a:r>
          </a:p>
          <a:p>
            <a:r>
              <a:rPr lang="cs-CZ" dirty="0"/>
              <a:t>Pacient = diagnóza evidence base </a:t>
            </a:r>
            <a:r>
              <a:rPr lang="cs-CZ" dirty="0" err="1"/>
              <a:t>medicine</a:t>
            </a:r>
            <a:r>
              <a:rPr lang="cs-CZ" dirty="0"/>
              <a:t> (na důkazech založené medicíně). Léčíme diagnózu.</a:t>
            </a:r>
          </a:p>
          <a:p>
            <a:r>
              <a:rPr lang="cs-CZ" dirty="0"/>
              <a:t>Pojem pacient používáme i u zdravých lidí – těhotné ženy, LDN – kde selhaly soc. služby, nedostatečnost rodiny…</a:t>
            </a:r>
          </a:p>
          <a:p>
            <a:r>
              <a:rPr lang="cs-CZ" dirty="0"/>
              <a:t>Lingvisticky – odborný jazyk – známka moci</a:t>
            </a:r>
          </a:p>
          <a:p>
            <a:r>
              <a:rPr lang="cs-CZ" dirty="0"/>
              <a:t>Architektura – sterilní neosobní prostředí,</a:t>
            </a:r>
          </a:p>
          <a:p>
            <a:r>
              <a:rPr lang="cs-CZ" dirty="0"/>
              <a:t>Sociální pozadí – sociální pracovníci, pracovníci lidskoprávních organizací, zástupci ombudsmana, občané minoritního etnika a podobně.</a:t>
            </a:r>
          </a:p>
          <a:p>
            <a:r>
              <a:rPr lang="cs-CZ" dirty="0"/>
              <a:t>Pacientské pozadí – jsme v roli pasívního příjemce pomoci, jdu do opravny, personál dělá maximum věcí za nás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97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Návrat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165242" y="1204851"/>
            <a:ext cx="8689064" cy="4391000"/>
          </a:xfrm>
        </p:spPr>
        <p:txBody>
          <a:bodyPr/>
          <a:lstStyle/>
          <a:p>
            <a:r>
              <a:rPr lang="cs-CZ" dirty="0"/>
              <a:t>Freud, Adler, </a:t>
            </a:r>
            <a:r>
              <a:rPr lang="cs-CZ" dirty="0" err="1"/>
              <a:t>Frankl</a:t>
            </a:r>
            <a:endParaRPr lang="cs-CZ" dirty="0"/>
          </a:p>
          <a:p>
            <a:r>
              <a:rPr lang="cs-CZ" dirty="0"/>
              <a:t>Návrat k celkovým systémům</a:t>
            </a:r>
          </a:p>
          <a:p>
            <a:r>
              <a:rPr lang="cs-CZ" dirty="0"/>
              <a:t>„</a:t>
            </a:r>
            <a:r>
              <a:rPr lang="cs-CZ" i="1" dirty="0"/>
              <a:t>Patrně neexistuje choroba, která by svým smyslem nezapadala do příběhu člověka“ – stejně i tak sociální </a:t>
            </a:r>
            <a:r>
              <a:rPr lang="cs-CZ" i="1" dirty="0" err="1"/>
              <a:t>siatuce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405" y="3545632"/>
            <a:ext cx="9180856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707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Etické zásady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Demokratické principy</a:t>
            </a:r>
          </a:p>
          <a:p>
            <a:r>
              <a:rPr lang="cs-CZ" dirty="0"/>
              <a:t>Respekt jedinečnosti klienta</a:t>
            </a:r>
          </a:p>
          <a:p>
            <a:r>
              <a:rPr lang="cs-CZ" dirty="0"/>
              <a:t>Využití svých znalostí a dovedností k rozvoji klienta</a:t>
            </a:r>
          </a:p>
          <a:p>
            <a:r>
              <a:rPr lang="cs-CZ" dirty="0"/>
              <a:t>Dává přednost profesionální odpovědnosti před svým soukromým životem</a:t>
            </a:r>
          </a:p>
        </p:txBody>
      </p:sp>
    </p:spTree>
    <p:extLst>
      <p:ext uri="{BB962C8B-B14F-4D97-AF65-F5344CB8AC3E}">
        <p14:creationId xmlns:p14="http://schemas.microsoft.com/office/powerpoint/2010/main" val="20792232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Anarchie – demokracie - totalita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Pro výkon sociální práce – obrana práv:</a:t>
            </a:r>
          </a:p>
          <a:p>
            <a:pPr>
              <a:buFontTx/>
              <a:buChar char="-"/>
            </a:pPr>
            <a:r>
              <a:rPr lang="cs-CZ" dirty="0"/>
              <a:t>Klienta</a:t>
            </a:r>
          </a:p>
          <a:p>
            <a:pPr>
              <a:buFontTx/>
              <a:buChar char="-"/>
            </a:pPr>
            <a:r>
              <a:rPr lang="cs-CZ" dirty="0"/>
              <a:t>Pracovníka</a:t>
            </a:r>
          </a:p>
          <a:p>
            <a:pPr>
              <a:buFontTx/>
              <a:buChar char="-"/>
            </a:pPr>
            <a:r>
              <a:rPr lang="cs-CZ" dirty="0"/>
              <a:t>Společnosti</a:t>
            </a:r>
          </a:p>
          <a:p>
            <a:r>
              <a:rPr lang="cs-CZ" dirty="0"/>
              <a:t>Problém povinností:</a:t>
            </a:r>
          </a:p>
          <a:p>
            <a:pPr>
              <a:buFontTx/>
              <a:buChar char="-"/>
            </a:pPr>
            <a:r>
              <a:rPr lang="cs-CZ" dirty="0"/>
              <a:t>Klienta </a:t>
            </a:r>
          </a:p>
          <a:p>
            <a:pPr>
              <a:buFontTx/>
              <a:buChar char="-"/>
            </a:pPr>
            <a:r>
              <a:rPr lang="cs-CZ" dirty="0"/>
              <a:t>Pracovníka</a:t>
            </a:r>
          </a:p>
          <a:p>
            <a:pPr>
              <a:buFontTx/>
              <a:buChar char="-"/>
            </a:pPr>
            <a:r>
              <a:rPr lang="cs-CZ" dirty="0"/>
              <a:t>Společnosti</a:t>
            </a:r>
          </a:p>
          <a:p>
            <a:r>
              <a:rPr lang="cs-CZ" dirty="0"/>
              <a:t>Demokratizace sociální práce – vyvážení práv a povinností. Akcentace práv končí jako anarchie, akcentace povinností končí jako totalita a kontrola.</a:t>
            </a:r>
          </a:p>
        </p:txBody>
      </p:sp>
    </p:spTree>
    <p:extLst>
      <p:ext uri="{BB962C8B-B14F-4D97-AF65-F5344CB8AC3E}">
        <p14:creationId xmlns:p14="http://schemas.microsoft.com/office/powerpoint/2010/main" val="19355929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Nosné dilema SP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Podporovat / kontrolovat</a:t>
            </a:r>
          </a:p>
          <a:p>
            <a:r>
              <a:rPr lang="cs-CZ" dirty="0"/>
              <a:t>Kontrola :</a:t>
            </a:r>
          </a:p>
          <a:p>
            <a:pPr>
              <a:buFontTx/>
              <a:buChar char="-"/>
            </a:pPr>
            <a:r>
              <a:rPr lang="cs-CZ" dirty="0"/>
              <a:t>Příjemce podpory</a:t>
            </a:r>
          </a:p>
          <a:p>
            <a:pPr>
              <a:buFontTx/>
              <a:buChar char="-"/>
            </a:pPr>
            <a:r>
              <a:rPr lang="cs-CZ" dirty="0"/>
              <a:t>Funkční části společnosti – OSVĆ, zaměstnavatelé</a:t>
            </a:r>
          </a:p>
          <a:p>
            <a:pPr>
              <a:buFontTx/>
              <a:buChar char="-"/>
            </a:pPr>
            <a:r>
              <a:rPr lang="cs-CZ" dirty="0"/>
              <a:t>Kontrola pomáhajících</a:t>
            </a:r>
          </a:p>
          <a:p>
            <a:r>
              <a:rPr lang="cs-CZ" dirty="0"/>
              <a:t>Podpora:</a:t>
            </a:r>
          </a:p>
          <a:p>
            <a:pPr>
              <a:buFontTx/>
              <a:buChar char="-"/>
            </a:pPr>
            <a:r>
              <a:rPr lang="cs-CZ" dirty="0"/>
              <a:t>Znevýhodněných</a:t>
            </a:r>
          </a:p>
          <a:p>
            <a:pPr>
              <a:buFontTx/>
              <a:buChar char="-"/>
            </a:pPr>
            <a:r>
              <a:rPr lang="cs-CZ" dirty="0"/>
              <a:t>Pracujících a společensky fungujících podle zaběhlé normy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2487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Dilemata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Klient – uživatel</a:t>
            </a:r>
          </a:p>
          <a:p>
            <a:r>
              <a:rPr lang="cs-CZ" dirty="0"/>
              <a:t>Kvalita – kvantita života</a:t>
            </a:r>
          </a:p>
          <a:p>
            <a:r>
              <a:rPr lang="cs-CZ" dirty="0"/>
              <a:t>Formalizace (patriarchální) – </a:t>
            </a:r>
            <a:r>
              <a:rPr lang="cs-CZ" dirty="0" err="1"/>
              <a:t>deformalizace</a:t>
            </a:r>
            <a:r>
              <a:rPr lang="cs-CZ" dirty="0"/>
              <a:t> (svoboda výkonu </a:t>
            </a:r>
            <a:r>
              <a:rPr lang="cs-CZ" dirty="0" err="1"/>
              <a:t>s.p</a:t>
            </a:r>
            <a:r>
              <a:rPr lang="cs-CZ" dirty="0"/>
              <a:t>.)</a:t>
            </a:r>
          </a:p>
          <a:p>
            <a:r>
              <a:rPr lang="cs-CZ" dirty="0"/>
              <a:t>Množství klientů – kvantita - kvalita</a:t>
            </a:r>
          </a:p>
        </p:txBody>
      </p:sp>
    </p:spTree>
    <p:extLst>
      <p:ext uri="{BB962C8B-B14F-4D97-AF65-F5344CB8AC3E}">
        <p14:creationId xmlns:p14="http://schemas.microsoft.com/office/powerpoint/2010/main" val="34845162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soc.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Sběr informací</a:t>
            </a:r>
          </a:p>
          <a:p>
            <a:r>
              <a:rPr lang="cs-CZ" dirty="0"/>
              <a:t>Třídění informací</a:t>
            </a:r>
          </a:p>
          <a:p>
            <a:r>
              <a:rPr lang="cs-CZ" dirty="0"/>
              <a:t>Sociální diagnóza</a:t>
            </a:r>
          </a:p>
          <a:p>
            <a:r>
              <a:rPr lang="cs-CZ" dirty="0"/>
              <a:t>Provedení potřebných zásahů</a:t>
            </a:r>
          </a:p>
        </p:txBody>
      </p:sp>
    </p:spTree>
    <p:extLst>
      <p:ext uri="{BB962C8B-B14F-4D97-AF65-F5344CB8AC3E}">
        <p14:creationId xmlns:p14="http://schemas.microsoft.com/office/powerpoint/2010/main" val="24633804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Kritická sociální práce – snaha o vyvážení práv a povinností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Jan </a:t>
            </a:r>
            <a:r>
              <a:rPr lang="cs-CZ" dirty="0" err="1"/>
              <a:t>Fook</a:t>
            </a:r>
            <a:endParaRPr lang="cs-CZ" dirty="0"/>
          </a:p>
          <a:p>
            <a:r>
              <a:rPr lang="cs-CZ" dirty="0"/>
              <a:t>Nástroj pro analýzu informací</a:t>
            </a:r>
          </a:p>
          <a:p>
            <a:r>
              <a:rPr lang="cs-CZ" dirty="0"/>
              <a:t>Jedním z cílů je odstranění sociální nespravedlnosti bez vytvoření nové sociální nespravedlnosti – příkladem jsou dopady fašismu a komunismu – jedna nespravedlnost vytvořila novou </a:t>
            </a:r>
            <a:r>
              <a:rPr lang="cs-CZ" dirty="0" err="1"/>
              <a:t>nspravedlnost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598024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Proces dekonstrukce</a:t>
            </a:r>
          </a:p>
        </p:txBody>
      </p:sp>
      <p:sp>
        <p:nvSpPr>
          <p:cNvPr id="145" name="Shape 145"/>
          <p:cNvSpPr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rabicPeriod"/>
              <a:defRPr sz="2900"/>
            </a:pPr>
            <a:r>
              <a:rPr>
                <a:latin typeface="Times New Roman" pitchFamily="18" charset="0"/>
                <a:cs typeface="Times New Roman" pitchFamily="18" charset="0"/>
              </a:rPr>
              <a:t>Jaké je hlavní téma- témata?</a:t>
            </a: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rabicPeriod"/>
              <a:defRPr sz="2900"/>
            </a:pPr>
            <a:r>
              <a:rPr>
                <a:latin typeface="Times New Roman" pitchFamily="18" charset="0"/>
                <a:cs typeface="Times New Roman" pitchFamily="18" charset="0"/>
              </a:rPr>
              <a:t>Kdo jsou hlavní účastníci – jednotlivec, skupina, komunita?</a:t>
            </a: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rabicPeriod"/>
              <a:defRPr sz="2900"/>
            </a:pPr>
            <a:r>
              <a:rPr>
                <a:latin typeface="Times New Roman" pitchFamily="18" charset="0"/>
                <a:cs typeface="Times New Roman" pitchFamily="18" charset="0"/>
              </a:rPr>
              <a:t>Z jaké pohledu prezentují, co chybí?</a:t>
            </a: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rabicPeriod"/>
              <a:defRPr sz="2900"/>
            </a:pPr>
            <a:r>
              <a:rPr>
                <a:latin typeface="Times New Roman" pitchFamily="18" charset="0"/>
                <a:cs typeface="Times New Roman" pitchFamily="18" charset="0"/>
              </a:rPr>
              <a:t>Rozdílnost pohledu jednotlivých účastníků</a:t>
            </a: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rabicPeriod"/>
              <a:defRPr sz="2900"/>
            </a:pPr>
            <a:r>
              <a:rPr>
                <a:latin typeface="Times New Roman" pitchFamily="18" charset="0"/>
                <a:cs typeface="Times New Roman" pitchFamily="18" charset="0"/>
              </a:rPr>
              <a:t>Jaké mají znalosti a zkušenosti? (teorie, systémy, paradigmata, kulturu, pohlaví, mocenské hry)</a:t>
            </a: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rabicPeriod"/>
              <a:defRPr sz="2900"/>
            </a:pPr>
            <a:r>
              <a:rPr>
                <a:latin typeface="Times New Roman" pitchFamily="18" charset="0"/>
                <a:cs typeface="Times New Roman" pitchFamily="18" charset="0"/>
              </a:rPr>
              <a:t>Jaký používají jazyk, rozumění pojmům</a:t>
            </a: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rabicPeriod"/>
              <a:defRPr sz="2900"/>
            </a:pPr>
            <a:r>
              <a:rPr>
                <a:latin typeface="Times New Roman" pitchFamily="18" charset="0"/>
                <a:cs typeface="Times New Roman" pitchFamily="18" charset="0"/>
              </a:rPr>
              <a:t>Mezery, předsudky v popisu, co se očekává že získanou. </a:t>
            </a:r>
          </a:p>
        </p:txBody>
      </p:sp>
    </p:spTree>
    <p:extLst>
      <p:ext uri="{BB962C8B-B14F-4D97-AF65-F5344CB8AC3E}">
        <p14:creationId xmlns:p14="http://schemas.microsoft.com/office/powerpoint/2010/main" val="3412907264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rekonstrukce</a:t>
            </a:r>
          </a:p>
        </p:txBody>
      </p:sp>
      <p:sp>
        <p:nvSpPr>
          <p:cNvPr id="148" name="Shape 148"/>
          <p:cNvSpPr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sz="2400" dirty="0" err="1">
                <a:latin typeface="Times New Roman" pitchFamily="18" charset="0"/>
                <a:cs typeface="Times New Roman" pitchFamily="18" charset="0"/>
              </a:rPr>
              <a:t>Pojmenováni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skrytých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nových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částí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nám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umožňuje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novou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konstrukci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sz="2400" dirty="0" err="1">
                <a:latin typeface="Times New Roman" pitchFamily="18" charset="0"/>
                <a:cs typeface="Times New Roman" pitchFamily="18" charset="0"/>
              </a:rPr>
              <a:t>Využít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nových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pojmenování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frází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sz="2400" dirty="0" err="1">
                <a:latin typeface="Times New Roman" pitchFamily="18" charset="0"/>
                <a:cs typeface="Times New Roman" pitchFamily="18" charset="0"/>
              </a:rPr>
              <a:t>Tvorba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nových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kategorií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sz="2400" dirty="0" err="1">
                <a:latin typeface="Times New Roman" pitchFamily="18" charset="0"/>
                <a:cs typeface="Times New Roman" pitchFamily="18" charset="0"/>
              </a:rPr>
              <a:t>Nové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praktické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modely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sz="2400" dirty="0" err="1">
                <a:latin typeface="Times New Roman" pitchFamily="18" charset="0"/>
                <a:cs typeface="Times New Roman" pitchFamily="18" charset="0"/>
              </a:rPr>
              <a:t>Vytváření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nové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struktury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nebo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procesů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kultury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nebo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klimatu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diskurzu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rozvoje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akceptace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795302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832104">
              <a:defRPr sz="3549"/>
            </a:lvl1pPr>
          </a:lstStyle>
          <a:p>
            <a:r>
              <a:t>Analýza našeho myšlení a práce – analýza příběhu</a:t>
            </a:r>
          </a:p>
        </p:txBody>
      </p:sp>
      <p:sp>
        <p:nvSpPr>
          <p:cNvPr id="154" name="Shape 154"/>
          <p:cNvSpPr>
            <a:spLocks noGrp="1"/>
          </p:cNvSpPr>
          <p:nvPr>
            <p:ph sz="quarter" idx="1"/>
          </p:nvPr>
        </p:nvSpPr>
        <p:spPr>
          <a:xfrm>
            <a:off x="932874" y="2133600"/>
            <a:ext cx="10446328" cy="40640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rPr dirty="0">
                <a:latin typeface="Times New Roman" pitchFamily="18" charset="0"/>
                <a:cs typeface="Times New Roman" pitchFamily="18" charset="0"/>
              </a:rPr>
              <a:t>Co je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důležité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v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popisu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příběhu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pro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mě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Jaké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pojmy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fráze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často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používám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? Je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zde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ně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co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jasně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binárního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rPr dirty="0" err="1">
                <a:latin typeface="Times New Roman" pitchFamily="18" charset="0"/>
                <a:cs typeface="Times New Roman" pitchFamily="18" charset="0"/>
              </a:rPr>
              <a:t>Kdo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jsou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účastni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v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příběhu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jednotlivci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skupiny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 minority)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jak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sebe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vnímám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vztahu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k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nim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rPr dirty="0" err="1">
                <a:latin typeface="Times New Roman" pitchFamily="18" charset="0"/>
                <a:cs typeface="Times New Roman" pitchFamily="18" charset="0"/>
              </a:rPr>
              <a:t>Jaké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pohledy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jsou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zastoupeny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které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chybí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jaký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můj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pohled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rPr dirty="0" err="1">
                <a:latin typeface="Times New Roman" pitchFamily="18" charset="0"/>
                <a:cs typeface="Times New Roman" pitchFamily="18" charset="0"/>
              </a:rPr>
              <a:t>Jak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příběh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interpretuji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jak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působí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má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interpretace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příběh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rPr dirty="0" err="1">
                <a:latin typeface="Times New Roman" pitchFamily="18" charset="0"/>
                <a:cs typeface="Times New Roman" pitchFamily="18" charset="0"/>
              </a:rPr>
              <a:t>Jaký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jiný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pohled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můžu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mít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situaci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jaký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jiný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pohled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jsem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udělal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rPr dirty="0" err="1">
                <a:latin typeface="Times New Roman" pitchFamily="18" charset="0"/>
                <a:cs typeface="Times New Roman" pitchFamily="18" charset="0"/>
              </a:rPr>
              <a:t>Jaké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znalosti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používám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jak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užívám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v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praxi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rPr dirty="0" err="1">
                <a:latin typeface="Times New Roman" pitchFamily="18" charset="0"/>
                <a:cs typeface="Times New Roman" pitchFamily="18" charset="0"/>
              </a:rPr>
              <a:t>Jakým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rolím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napomáhám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jaké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jsou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mé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postoje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k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moci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48067524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Reformní paradigma a reformní teorie SP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Teorie sociální práce akcentující rovnoprávnost</a:t>
            </a:r>
          </a:p>
          <a:p>
            <a:r>
              <a:rPr lang="cs-CZ" dirty="0"/>
              <a:t>Vychází z Marxe, </a:t>
            </a:r>
            <a:r>
              <a:rPr lang="cs-CZ" dirty="0" err="1"/>
              <a:t>Fucoulda</a:t>
            </a:r>
            <a:endParaRPr lang="cs-CZ" dirty="0"/>
          </a:p>
          <a:p>
            <a:r>
              <a:rPr lang="cs-CZ" dirty="0"/>
              <a:t>Boj proti jakékoliv formě útlaku</a:t>
            </a:r>
          </a:p>
          <a:p>
            <a:r>
              <a:rPr lang="cs-CZ" dirty="0"/>
              <a:t>Pracují především s právy a podporou utlačovaných</a:t>
            </a:r>
          </a:p>
          <a:p>
            <a:r>
              <a:rPr lang="cs-CZ" dirty="0"/>
              <a:t>Ve svém důsledku mohou vést k anarchii nebo útlaku majority</a:t>
            </a:r>
          </a:p>
          <a:p>
            <a:r>
              <a:rPr lang="cs-CZ" dirty="0"/>
              <a:t>Zkušenost s pozitivní diskriminací – zvýhodnění minority, má za následek novou diskriminaci – příklad černošských lékařů</a:t>
            </a:r>
          </a:p>
          <a:p>
            <a:r>
              <a:rPr lang="cs-CZ" dirty="0"/>
              <a:t>Nástrojem je revoluce, ale „revoluce“ pojídá své děti, </a:t>
            </a:r>
          </a:p>
        </p:txBody>
      </p:sp>
    </p:spTree>
    <p:extLst>
      <p:ext uri="{BB962C8B-B14F-4D97-AF65-F5344CB8AC3E}">
        <p14:creationId xmlns:p14="http://schemas.microsoft.com/office/powerpoint/2010/main" val="4323877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Psychodynamické – terapeutické paradigma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Psychoanalýza </a:t>
            </a:r>
          </a:p>
          <a:p>
            <a:pPr>
              <a:buFontTx/>
              <a:buChar char="-"/>
            </a:pPr>
            <a:r>
              <a:rPr lang="cs-CZ" dirty="0"/>
              <a:t>Nevědomé udělat vědomým</a:t>
            </a:r>
          </a:p>
          <a:p>
            <a:pPr>
              <a:buFontTx/>
              <a:buChar char="-"/>
            </a:pPr>
            <a:r>
              <a:rPr lang="cs-CZ" dirty="0"/>
              <a:t>Uzavřít dosud neuzavřená stádia</a:t>
            </a:r>
          </a:p>
          <a:p>
            <a:pPr>
              <a:buFontTx/>
              <a:buChar char="-"/>
            </a:pPr>
            <a:r>
              <a:rPr lang="cs-CZ" dirty="0"/>
              <a:t>Posílit schopnost vyrovnat se s požadavky společnosti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Obranné mechanizmy:</a:t>
            </a:r>
          </a:p>
          <a:p>
            <a:pPr>
              <a:buFontTx/>
              <a:buChar char="-"/>
            </a:pPr>
            <a:r>
              <a:rPr lang="cs-CZ" dirty="0"/>
              <a:t>Vytěsnění, potlačení, projekce, přesunutí, racionalizace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8260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Místo sociální práce v sociální politice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1818" y="1825625"/>
            <a:ext cx="10891982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dirty="0"/>
              <a:t>Sociální politika</a:t>
            </a:r>
          </a:p>
          <a:p>
            <a:pPr algn="ctr"/>
            <a:endParaRPr lang="cs-CZ" dirty="0"/>
          </a:p>
          <a:p>
            <a:pPr marL="0" indent="0" algn="ctr">
              <a:buNone/>
            </a:pPr>
            <a:r>
              <a:rPr lang="cs-CZ" dirty="0"/>
              <a:t>Sociální práce</a:t>
            </a:r>
          </a:p>
          <a:p>
            <a:pPr algn="ctr"/>
            <a:endParaRPr lang="cs-CZ" dirty="0"/>
          </a:p>
          <a:p>
            <a:pPr marL="0" indent="0" algn="ctr">
              <a:buNone/>
            </a:pPr>
            <a:r>
              <a:rPr lang="cs-CZ" dirty="0"/>
              <a:t>Sociální ochrana – rodinná politika</a:t>
            </a:r>
          </a:p>
          <a:p>
            <a:pPr algn="ctr"/>
            <a:endParaRPr lang="cs-CZ" dirty="0"/>
          </a:p>
          <a:p>
            <a:pPr marL="0" indent="0">
              <a:buNone/>
            </a:pPr>
            <a:r>
              <a:rPr lang="cs-CZ" dirty="0"/>
              <a:t>Sociální služby -  sociální péče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sociální záchranná síť – sociální dávky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5772727" y="2225964"/>
            <a:ext cx="484632" cy="7019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5597236" y="3362036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3885784" y="4017820"/>
            <a:ext cx="484632" cy="7204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lů 6"/>
          <p:cNvSpPr/>
          <p:nvPr/>
        </p:nvSpPr>
        <p:spPr>
          <a:xfrm>
            <a:off x="2503054" y="4895273"/>
            <a:ext cx="484632" cy="711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99148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Humanistické – </a:t>
            </a:r>
            <a:r>
              <a:rPr lang="cs-CZ" dirty="0" err="1"/>
              <a:t>Frankl</a:t>
            </a:r>
            <a:r>
              <a:rPr lang="cs-CZ" dirty="0"/>
              <a:t>, </a:t>
            </a:r>
            <a:r>
              <a:rPr lang="cs-CZ" dirty="0" err="1"/>
              <a:t>Maslow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Člověk je jedinečná svobodná bytost</a:t>
            </a:r>
          </a:p>
          <a:p>
            <a:r>
              <a:rPr lang="cs-CZ" dirty="0"/>
              <a:t>Vnímat člověka v celostním přístupu</a:t>
            </a:r>
          </a:p>
          <a:p>
            <a:r>
              <a:rPr lang="cs-CZ" dirty="0"/>
              <a:t>Důraz kladen na přítomnost</a:t>
            </a:r>
          </a:p>
        </p:txBody>
      </p:sp>
    </p:spTree>
    <p:extLst>
      <p:ext uri="{BB962C8B-B14F-4D97-AF65-F5344CB8AC3E}">
        <p14:creationId xmlns:p14="http://schemas.microsoft.com/office/powerpoint/2010/main" val="24186613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Transakční analýza - Hry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i="1" dirty="0"/>
              <a:t>Každá hra se rozvíjí ve čtyřech fázích:</a:t>
            </a:r>
          </a:p>
          <a:p>
            <a:pPr lvl="0"/>
            <a:r>
              <a:rPr lang="cs-CZ" dirty="0"/>
              <a:t>začíná fintou neboli léčkou, která polapí druhého na nějakou slabost, poté následuje</a:t>
            </a:r>
          </a:p>
          <a:p>
            <a:pPr lvl="0"/>
            <a:r>
              <a:rPr lang="cs-CZ" dirty="0"/>
              <a:t>přepnutí, když "vybalíme karty" a odhalíme, oč nám vlastně jde, </a:t>
            </a:r>
          </a:p>
          <a:p>
            <a:pPr lvl="0"/>
            <a:r>
              <a:rPr lang="cs-CZ" dirty="0"/>
              <a:t>na což reagujeme zmatkem, </a:t>
            </a:r>
          </a:p>
          <a:p>
            <a:pPr lvl="0"/>
            <a:r>
              <a:rPr lang="cs-CZ" dirty="0"/>
              <a:t>po němž inkasujeme výhru (která může mít obsah pocitů nadřazenosti, převahy, pýchy  nebo zmaru, méněcennosti, beznaděje - podle toho, jakou hru hrajeme).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612373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- </a:t>
            </a:r>
            <a:r>
              <a:rPr lang="cs-CZ" dirty="0" err="1"/>
              <a:t>Dalet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Umím</a:t>
            </a:r>
          </a:p>
          <a:p>
            <a:r>
              <a:rPr lang="cs-CZ" dirty="0"/>
              <a:t>Dělám rád</a:t>
            </a:r>
          </a:p>
          <a:p>
            <a:r>
              <a:rPr lang="cs-CZ" dirty="0"/>
              <a:t>Charakterizuje mne to</a:t>
            </a:r>
          </a:p>
          <a:p>
            <a:endParaRPr lang="cs-CZ" dirty="0"/>
          </a:p>
          <a:p>
            <a:r>
              <a:rPr lang="cs-CZ" dirty="0"/>
              <a:t>Můj sen, znaky snu, výjimky, co mohu udělat teď, jak poznám, že se věci mění</a:t>
            </a:r>
          </a:p>
        </p:txBody>
      </p:sp>
    </p:spTree>
    <p:extLst>
      <p:ext uri="{BB962C8B-B14F-4D97-AF65-F5344CB8AC3E}">
        <p14:creationId xmlns:p14="http://schemas.microsoft.com/office/powerpoint/2010/main" val="111912449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Soc. práce s jednotlivcem – poradenské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Posouzení životní situace: příprava na setkání, setkání, reflexe, provedení zásahu</a:t>
            </a:r>
          </a:p>
          <a:p>
            <a:r>
              <a:rPr lang="cs-CZ" dirty="0"/>
              <a:t>Proces: cíl spolupráce, plán intervence (využití nejbližší komunity), realizace plánu, hodnocení výsledku</a:t>
            </a:r>
          </a:p>
        </p:txBody>
      </p:sp>
    </p:spTree>
    <p:extLst>
      <p:ext uri="{BB962C8B-B14F-4D97-AF65-F5344CB8AC3E}">
        <p14:creationId xmlns:p14="http://schemas.microsoft.com/office/powerpoint/2010/main" val="204009730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s.p</a:t>
            </a:r>
            <a:r>
              <a:rPr lang="cs-CZ" dirty="0"/>
              <a:t>. se skupinou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Dyáda</a:t>
            </a:r>
          </a:p>
          <a:p>
            <a:r>
              <a:rPr lang="cs-CZ" dirty="0"/>
              <a:t>Malá skupina do 40 členů</a:t>
            </a:r>
          </a:p>
          <a:p>
            <a:r>
              <a:rPr lang="cs-CZ" dirty="0"/>
              <a:t>Velká skupina</a:t>
            </a:r>
          </a:p>
          <a:p>
            <a:pPr marL="0" indent="0">
              <a:buNone/>
            </a:pPr>
            <a:r>
              <a:rPr lang="cs-CZ" dirty="0"/>
              <a:t>Příklady skupin: </a:t>
            </a:r>
          </a:p>
          <a:p>
            <a:r>
              <a:rPr lang="cs-CZ" dirty="0"/>
              <a:t>- hospitalizovaní pacienti </a:t>
            </a:r>
          </a:p>
          <a:p>
            <a:r>
              <a:rPr lang="cs-CZ" dirty="0"/>
              <a:t>- matky na mateřské dovolené </a:t>
            </a:r>
          </a:p>
          <a:p>
            <a:r>
              <a:rPr lang="cs-CZ" dirty="0"/>
              <a:t>- rodiče dětí s podobnou diagnózou </a:t>
            </a:r>
          </a:p>
          <a:p>
            <a:r>
              <a:rPr lang="cs-CZ" dirty="0"/>
              <a:t>- komunitní centra seniorů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939451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Hořet a neshořet – mikro a </a:t>
            </a:r>
            <a:r>
              <a:rPr lang="cs-CZ" dirty="0" err="1"/>
              <a:t>mezo</a:t>
            </a:r>
            <a:r>
              <a:rPr lang="cs-CZ" dirty="0"/>
              <a:t> rámec SP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Supervize</a:t>
            </a:r>
          </a:p>
          <a:p>
            <a:r>
              <a:rPr lang="cs-CZ" dirty="0"/>
              <a:t>Intervize</a:t>
            </a:r>
          </a:p>
          <a:p>
            <a:r>
              <a:rPr lang="cs-CZ" dirty="0"/>
              <a:t>Kontrola</a:t>
            </a:r>
          </a:p>
          <a:p>
            <a:endParaRPr lang="cs-CZ" dirty="0"/>
          </a:p>
          <a:p>
            <a:r>
              <a:rPr lang="cs-CZ" dirty="0"/>
              <a:t>Klient, pacient</a:t>
            </a:r>
            <a:r>
              <a:rPr lang="cs-CZ"/>
              <a:t>, kolega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9409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1696" y="411480"/>
            <a:ext cx="11379200" cy="758952"/>
          </a:xfrm>
        </p:spPr>
        <p:txBody>
          <a:bodyPr>
            <a:normAutofit fontScale="90000"/>
          </a:bodyPr>
          <a:lstStyle/>
          <a:p>
            <a:r>
              <a:rPr lang="pl-PL" dirty="0"/>
              <a:t>Sociální práce – co to je?</a:t>
            </a:r>
            <a:br>
              <a:rPr lang="pl-P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Společensko</a:t>
            </a:r>
            <a:r>
              <a:rPr lang="cs-CZ" dirty="0"/>
              <a:t> vědní disciplína i praktická činnost</a:t>
            </a:r>
          </a:p>
          <a:p>
            <a:r>
              <a:rPr lang="cs-CZ" dirty="0"/>
              <a:t>Snaží se odhalovat, vysvětlovat, zmírňovat a řešit sociální problémy (chudoba, zanedbávání dětí, delikvence mládeže, nezaměstnanost aj.)</a:t>
            </a:r>
          </a:p>
          <a:p>
            <a:r>
              <a:rPr lang="cs-CZ" dirty="0" err="1"/>
              <a:t>SPk</a:t>
            </a:r>
            <a:r>
              <a:rPr lang="cs-CZ" dirty="0"/>
              <a:t> pomáhají jednotlivcům, rodinám, skupinám i komunitám dosáhnout způsobilosti k sociálnímu uplatnění nebo ji získat zpět</a:t>
            </a:r>
          </a:p>
          <a:p>
            <a:r>
              <a:rPr lang="cs-CZ" dirty="0"/>
              <a:t>Pomáhají vytvářet příznivé společenské podmínky</a:t>
            </a:r>
          </a:p>
          <a:p>
            <a:r>
              <a:rPr lang="cs-CZ" dirty="0"/>
              <a:t>U klientů, kteří se již společensky uplatnit nemohou, podporuje SP co nejdůstojnější způsob života</a:t>
            </a:r>
          </a:p>
        </p:txBody>
      </p:sp>
    </p:spTree>
    <p:extLst>
      <p:ext uri="{BB962C8B-B14F-4D97-AF65-F5344CB8AC3E}">
        <p14:creationId xmlns:p14="http://schemas.microsoft.com/office/powerpoint/2010/main" val="3491424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Sociální pracovník – kdo to je?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pPr marL="0" indent="0">
              <a:buNone/>
            </a:pPr>
            <a:r>
              <a:rPr lang="cs-CZ" dirty="0"/>
              <a:t>SP pracuje s:</a:t>
            </a:r>
          </a:p>
          <a:p>
            <a:r>
              <a:rPr lang="pl-PL" dirty="0"/>
              <a:t>s klienty, případně s jejich rodinami</a:t>
            </a:r>
          </a:p>
          <a:p>
            <a:r>
              <a:rPr lang="pl-PL" dirty="0"/>
              <a:t>s přirozenými skupinami – např. skupiny mládeže na </a:t>
            </a:r>
            <a:r>
              <a:rPr lang="cs-CZ" dirty="0"/>
              <a:t>městském sídlišti</a:t>
            </a:r>
          </a:p>
          <a:p>
            <a:r>
              <a:rPr lang="cs-CZ" dirty="0"/>
              <a:t>s uměle vytvořenými skupinami – např. školní třídy, lidi v ústavech či ve vězení aj.</a:t>
            </a:r>
          </a:p>
          <a:p>
            <a:r>
              <a:rPr lang="cs-CZ" dirty="0"/>
              <a:t>s organizacemi, buď řídí činnost organizací poskytující sociální služby, nebo poskytuje supervizi</a:t>
            </a:r>
          </a:p>
          <a:p>
            <a:r>
              <a:rPr lang="pl-PL" dirty="0"/>
              <a:t>s místními komunitami, tj. s lidmi žijícími na jednom </a:t>
            </a:r>
            <a:r>
              <a:rPr lang="cs-CZ" dirty="0"/>
              <a:t>místě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8628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sociální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Teorie usnadňují praxi, protože specifikují, co se </a:t>
            </a:r>
            <a:r>
              <a:rPr lang="pl-PL" dirty="0"/>
              <a:t>má dělat, jak a proč.</a:t>
            </a:r>
          </a:p>
          <a:p>
            <a:r>
              <a:rPr lang="cs-CZ" dirty="0"/>
              <a:t>Teoretické zázemí je jedním ze zdrojů profesionální </a:t>
            </a:r>
            <a:r>
              <a:rPr lang="pl-PL" dirty="0"/>
              <a:t>identity soc. pracovníků i jednou z podmínek jejich </a:t>
            </a:r>
            <a:r>
              <a:rPr lang="cs-CZ" dirty="0"/>
              <a:t>práce a vzájemné komunikace.</a:t>
            </a:r>
          </a:p>
          <a:p>
            <a:r>
              <a:rPr lang="cs-CZ" dirty="0"/>
              <a:t>Je nutné, aby praktik z nějaké teoretické představy vycházel, reflektoval možnosti teorie i meze těchto </a:t>
            </a:r>
            <a:r>
              <a:rPr lang="pl-PL" dirty="0"/>
              <a:t>možností, pracovník je odpovědný za způsob, </a:t>
            </a:r>
            <a:r>
              <a:rPr lang="cs-CZ" dirty="0"/>
              <a:t>jakým intervenuje u každého klienta sociálních </a:t>
            </a:r>
            <a:r>
              <a:rPr lang="pl-PL" dirty="0"/>
              <a:t>služeb. Má-li takto jednat, měl by mít jasno ve </a:t>
            </a:r>
            <a:r>
              <a:rPr lang="cs-CZ" dirty="0"/>
              <a:t>svých východiscích.</a:t>
            </a:r>
          </a:p>
        </p:txBody>
      </p:sp>
    </p:spTree>
    <p:extLst>
      <p:ext uri="{BB962C8B-B14F-4D97-AF65-F5344CB8AC3E}">
        <p14:creationId xmlns:p14="http://schemas.microsoft.com/office/powerpoint/2010/main" val="1330522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sociální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b="1" dirty="0"/>
              <a:t>postupy vázané:</a:t>
            </a:r>
          </a:p>
          <a:p>
            <a:r>
              <a:rPr lang="pl-PL" dirty="0"/>
              <a:t>na cílový subjekt (práce s jednotlivcem, </a:t>
            </a:r>
            <a:r>
              <a:rPr lang="cs-CZ" dirty="0"/>
              <a:t>skupinou, rodinou, komunitou)</a:t>
            </a:r>
          </a:p>
          <a:p>
            <a:r>
              <a:rPr lang="cs-CZ" dirty="0"/>
              <a:t>na jeho aktuální situaci (sociální znevýhodnění na začátku života, předvídatelné a nepředvídatelné sociální události)</a:t>
            </a:r>
          </a:p>
          <a:p>
            <a:r>
              <a:rPr lang="cs-CZ" dirty="0"/>
              <a:t>na relevantní vztahový kontext (vrstevnická skupina, rodina, organizace)</a:t>
            </a:r>
          </a:p>
          <a:p>
            <a:r>
              <a:rPr lang="cs-CZ" dirty="0"/>
              <a:t>někdy i na systémové vazby (regionální, národní či nadnárodní politika)</a:t>
            </a:r>
          </a:p>
        </p:txBody>
      </p:sp>
    </p:spTree>
    <p:extLst>
      <p:ext uri="{BB962C8B-B14F-4D97-AF65-F5344CB8AC3E}">
        <p14:creationId xmlns:p14="http://schemas.microsoft.com/office/powerpoint/2010/main" val="13993696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3324</TotalTime>
  <Words>2864</Words>
  <Application>Microsoft Office PowerPoint</Application>
  <PresentationFormat>Širokoúhlá obrazovka</PresentationFormat>
  <Paragraphs>325</Paragraphs>
  <Slides>55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55</vt:i4>
      </vt:variant>
    </vt:vector>
  </HeadingPairs>
  <TitlesOfParts>
    <vt:vector size="62" baseType="lpstr">
      <vt:lpstr>Arial</vt:lpstr>
      <vt:lpstr>Calibri</vt:lpstr>
      <vt:lpstr>Georgia</vt:lpstr>
      <vt:lpstr>Times New Roman</vt:lpstr>
      <vt:lpstr>Wingdings</vt:lpstr>
      <vt:lpstr>Wingdings 2</vt:lpstr>
      <vt:lpstr>Administrativní</vt:lpstr>
      <vt:lpstr>Teorie a metody sociální práce Úvod – vymezení SP a historie</vt:lpstr>
      <vt:lpstr>Zákon 108/2006Sb. O sociálních službách</vt:lpstr>
      <vt:lpstr>Prezentace aplikace PowerPoint</vt:lpstr>
      <vt:lpstr>Etické zásady</vt:lpstr>
      <vt:lpstr>Místo sociální práce v sociální politice</vt:lpstr>
      <vt:lpstr>Sociální práce – co to je? </vt:lpstr>
      <vt:lpstr>Sociální pracovník – kdo to je?</vt:lpstr>
      <vt:lpstr>Teorie sociální práce</vt:lpstr>
      <vt:lpstr>Metody sociální práce</vt:lpstr>
      <vt:lpstr>Historický úvod</vt:lpstr>
      <vt:lpstr>Okruhy činnosti</vt:lpstr>
      <vt:lpstr>Nemůžete nikoho nic naučit. Můžete mu nanejvýš pomoci, aby to sám v sobě nalezl. ~ Galileo Galilei</vt:lpstr>
      <vt:lpstr>Prezentace aplikace PowerPoint</vt:lpstr>
      <vt:lpstr>Terénní a pobytové</vt:lpstr>
      <vt:lpstr>Paradigmata sociální práce</vt:lpstr>
      <vt:lpstr>1) Terapeutické paradigma</vt:lpstr>
      <vt:lpstr>1) Terapeutické paradigma</vt:lpstr>
      <vt:lpstr>2) Reformní paradigma</vt:lpstr>
      <vt:lpstr>2) Reformní paradigma</vt:lpstr>
      <vt:lpstr>3) Poradenské paradigma</vt:lpstr>
      <vt:lpstr>3) Poradenské paradigma</vt:lpstr>
      <vt:lpstr>3) Poradenské paradigma</vt:lpstr>
      <vt:lpstr>Vzdělávací paradigma</vt:lpstr>
      <vt:lpstr>Podpora a rozvoj funkčních prvků sociální komunity</vt:lpstr>
      <vt:lpstr>Kazuistika </vt:lpstr>
      <vt:lpstr>Úrovně sociální práce</vt:lpstr>
      <vt:lpstr>Centrální pojmy sociální práce</vt:lpstr>
      <vt:lpstr>Cíl SP coby koncept „sociálního fungování“</vt:lpstr>
      <vt:lpstr>Sociální fungování - Barlettová</vt:lpstr>
      <vt:lpstr>Životní situace – sociální události</vt:lpstr>
      <vt:lpstr>Aktivity sociální práce</vt:lpstr>
      <vt:lpstr>1) Aktivity zaměřené na problém</vt:lpstr>
      <vt:lpstr>2) Aktivity podporující rozvoj klienta</vt:lpstr>
      <vt:lpstr>3) Aktivity preventivního charakteru</vt:lpstr>
      <vt:lpstr>Kontrola vs. podpora</vt:lpstr>
      <vt:lpstr>Kontrola vs. podpora</vt:lpstr>
      <vt:lpstr>Kontrola vs. podpora</vt:lpstr>
      <vt:lpstr>Pacient vs. klient</vt:lpstr>
      <vt:lpstr>Návrat </vt:lpstr>
      <vt:lpstr>Anarchie – demokracie - totalita</vt:lpstr>
      <vt:lpstr>Nosné dilema SP</vt:lpstr>
      <vt:lpstr>Dilemata </vt:lpstr>
      <vt:lpstr>Fáze soc. práce</vt:lpstr>
      <vt:lpstr>Kritická sociální práce – snaha o vyvážení práv a povinností</vt:lpstr>
      <vt:lpstr>Proces dekonstrukce</vt:lpstr>
      <vt:lpstr>rekonstrukce</vt:lpstr>
      <vt:lpstr>Analýza našeho myšlení a práce – analýza příběhu</vt:lpstr>
      <vt:lpstr>Reformní paradigma a reformní teorie SP</vt:lpstr>
      <vt:lpstr>Psychodynamické – terapeutické paradigma </vt:lpstr>
      <vt:lpstr>Humanistické – Frankl, Maslow </vt:lpstr>
      <vt:lpstr>Transakční analýza - Hry </vt:lpstr>
      <vt:lpstr>Řešení - Dalet</vt:lpstr>
      <vt:lpstr>Soc. práce s jednotlivcem – poradenské paradigma</vt:lpstr>
      <vt:lpstr>s.p. se skupinou</vt:lpstr>
      <vt:lpstr>Hořet a neshořet – mikro a mezo rámec SP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a metody sociální práce Úvod – vymezení SP a historie</dc:title>
  <dc:creator>Administrator</dc:creator>
  <cp:lastModifiedBy>Petr Fabián</cp:lastModifiedBy>
  <cp:revision>42</cp:revision>
  <dcterms:created xsi:type="dcterms:W3CDTF">2019-03-27T06:48:38Z</dcterms:created>
  <dcterms:modified xsi:type="dcterms:W3CDTF">2022-11-04T09:11:23Z</dcterms:modified>
</cp:coreProperties>
</file>