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37" r:id="rId3"/>
    <p:sldId id="338" r:id="rId4"/>
    <p:sldId id="339" r:id="rId5"/>
    <p:sldId id="340" r:id="rId6"/>
    <p:sldId id="341" r:id="rId7"/>
    <p:sldId id="342" r:id="rId8"/>
    <p:sldId id="311" r:id="rId9"/>
    <p:sldId id="295" r:id="rId10"/>
    <p:sldId id="294" r:id="rId11"/>
    <p:sldId id="257" r:id="rId12"/>
    <p:sldId id="258" r:id="rId13"/>
    <p:sldId id="259" r:id="rId14"/>
    <p:sldId id="260" r:id="rId15"/>
    <p:sldId id="261" r:id="rId16"/>
    <p:sldId id="262" r:id="rId17"/>
    <p:sldId id="263" r:id="rId18"/>
    <p:sldId id="264" r:id="rId19"/>
    <p:sldId id="315" r:id="rId20"/>
    <p:sldId id="274" r:id="rId21"/>
    <p:sldId id="275" r:id="rId22"/>
    <p:sldId id="276" r:id="rId23"/>
    <p:sldId id="277" r:id="rId24"/>
    <p:sldId id="278" r:id="rId25"/>
    <p:sldId id="279" r:id="rId26"/>
    <p:sldId id="280" r:id="rId27"/>
    <p:sldId id="281" r:id="rId28"/>
    <p:sldId id="334" r:id="rId29"/>
    <p:sldId id="335" r:id="rId30"/>
    <p:sldId id="343" r:id="rId31"/>
    <p:sldId id="265" r:id="rId32"/>
    <p:sldId id="266" r:id="rId33"/>
    <p:sldId id="267" r:id="rId34"/>
    <p:sldId id="268" r:id="rId35"/>
    <p:sldId id="269" r:id="rId36"/>
    <p:sldId id="333" r:id="rId37"/>
    <p:sldId id="270" r:id="rId38"/>
    <p:sldId id="271" r:id="rId39"/>
    <p:sldId id="272" r:id="rId40"/>
    <p:sldId id="273" r:id="rId41"/>
    <p:sldId id="336" r:id="rId42"/>
    <p:sldId id="282" r:id="rId43"/>
    <p:sldId id="283" r:id="rId44"/>
    <p:sldId id="284" r:id="rId45"/>
    <p:sldId id="285" r:id="rId46"/>
    <p:sldId id="286" r:id="rId47"/>
    <p:sldId id="296" r:id="rId48"/>
    <p:sldId id="297" r:id="rId49"/>
    <p:sldId id="298" r:id="rId50"/>
    <p:sldId id="299" r:id="rId51"/>
    <p:sldId id="300" r:id="rId52"/>
    <p:sldId id="301" r:id="rId53"/>
    <p:sldId id="302" r:id="rId54"/>
    <p:sldId id="303" r:id="rId55"/>
    <p:sldId id="304" r:id="rId56"/>
    <p:sldId id="329" r:id="rId57"/>
    <p:sldId id="331" r:id="rId58"/>
    <p:sldId id="305" r:id="rId59"/>
    <p:sldId id="317" r:id="rId60"/>
    <p:sldId id="310" r:id="rId61"/>
    <p:sldId id="306" r:id="rId62"/>
    <p:sldId id="307" r:id="rId63"/>
    <p:sldId id="308" r:id="rId64"/>
    <p:sldId id="330" r:id="rId65"/>
    <p:sldId id="316" r:id="rId66"/>
    <p:sldId id="318" r:id="rId67"/>
    <p:sldId id="309" r:id="rId68"/>
    <p:sldId id="312" r:id="rId69"/>
    <p:sldId id="319" r:id="rId70"/>
    <p:sldId id="313" r:id="rId71"/>
    <p:sldId id="314" r:id="rId72"/>
    <p:sldId id="321" r:id="rId73"/>
    <p:sldId id="320" r:id="rId74"/>
    <p:sldId id="322" r:id="rId75"/>
    <p:sldId id="324" r:id="rId76"/>
    <p:sldId id="325" r:id="rId77"/>
    <p:sldId id="323" r:id="rId78"/>
    <p:sldId id="326" r:id="rId79"/>
    <p:sldId id="327" r:id="rId80"/>
    <p:sldId id="328" r:id="rId8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67" d="100"/>
          <a:sy n="67" d="100"/>
        </p:scale>
        <p:origin x="64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sp>
        <p:nvSpPr>
          <p:cNvPr id="28" name="Zástupný symbol pro datum 27"/>
          <p:cNvSpPr>
            <a:spLocks noGrp="1"/>
          </p:cNvSpPr>
          <p:nvPr>
            <p:ph type="dt" sz="half" idx="10"/>
          </p:nvPr>
        </p:nvSpPr>
        <p:spPr/>
        <p:txBody>
          <a:bodyPr/>
          <a:lstStyle/>
          <a:p>
            <a:fld id="{F5BEADED-EF7C-43AC-836A-D2C0D364AB1F}" type="datetimeFigureOut">
              <a:rPr lang="cs-CZ" smtClean="0"/>
              <a:t>25.02.2022</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nice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á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á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9AC87AD5-E5D9-4E4E-B1A4-1B124BADAD3C}" type="slidenum">
              <a:rPr lang="cs-CZ" smtClean="0"/>
              <a:t>‹#›</a:t>
            </a:fld>
            <a:endParaRPr lang="cs-CZ"/>
          </a:p>
        </p:txBody>
      </p:sp>
      <p:sp>
        <p:nvSpPr>
          <p:cNvPr id="8" name="Nadpis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F5BEADED-EF7C-43AC-836A-D2C0D364AB1F}" type="datetimeFigureOut">
              <a:rPr lang="cs-CZ" smtClean="0"/>
              <a:t>25.02.2022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AC87AD5-E5D9-4E4E-B1A4-1B124BADAD3C}"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nice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á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9221216" y="3009902"/>
            <a:ext cx="609600" cy="441325"/>
          </a:xfrm>
        </p:spPr>
        <p:txBody>
          <a:bodyPr/>
          <a:lstStyle/>
          <a:p>
            <a:fld id="{9AC87AD5-E5D9-4E4E-B1A4-1B124BADAD3C}" type="slidenum">
              <a:rPr lang="cs-CZ" smtClean="0"/>
              <a:t>‹#›</a:t>
            </a:fld>
            <a:endParaRPr lang="cs-CZ"/>
          </a:p>
        </p:txBody>
      </p:sp>
      <p:sp>
        <p:nvSpPr>
          <p:cNvPr id="3" name="Zástupný symbol pro svislý text 2"/>
          <p:cNvSpPr>
            <a:spLocks noGrp="1"/>
          </p:cNvSpPr>
          <p:nvPr>
            <p:ph type="body" orient="vert" idx="1"/>
          </p:nvPr>
        </p:nvSpPr>
        <p:spPr>
          <a:xfrm>
            <a:off x="406400" y="304800"/>
            <a:ext cx="8737600" cy="5821366"/>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F5BEADED-EF7C-43AC-836A-D2C0D364AB1F}" type="datetimeFigureOut">
              <a:rPr lang="cs-CZ" smtClean="0"/>
              <a:t>25.02.2022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9855200" y="304802"/>
            <a:ext cx="1930400" cy="5851525"/>
          </a:xfrm>
        </p:spPr>
        <p:txBody>
          <a:bodyPr vert="eaVert"/>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a:t>Kliknutím lze upravit styl.</a:t>
            </a:r>
            <a:endParaRPr kumimoji="0" lang="en-US"/>
          </a:p>
        </p:txBody>
      </p:sp>
      <p:sp>
        <p:nvSpPr>
          <p:cNvPr id="4" name="Zástupný symbol pro datum 3"/>
          <p:cNvSpPr>
            <a:spLocks noGrp="1"/>
          </p:cNvSpPr>
          <p:nvPr>
            <p:ph type="dt" sz="half" idx="10"/>
          </p:nvPr>
        </p:nvSpPr>
        <p:spPr/>
        <p:txBody>
          <a:bodyPr/>
          <a:lstStyle/>
          <a:p>
            <a:fld id="{F5BEADED-EF7C-43AC-836A-D2C0D364AB1F}" type="datetimeFigureOut">
              <a:rPr lang="cs-CZ" smtClean="0"/>
              <a:t>25.02.2022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5815584" y="1026373"/>
            <a:ext cx="609600" cy="441325"/>
          </a:xfrm>
        </p:spPr>
        <p:txBody>
          <a:bodyPr/>
          <a:lstStyle/>
          <a:p>
            <a:fld id="{9AC87AD5-E5D9-4E4E-B1A4-1B124BADAD3C}" type="slidenum">
              <a:rPr lang="cs-CZ" smtClean="0"/>
              <a:t>‹#›</a:t>
            </a:fld>
            <a:endParaRPr lang="cs-CZ"/>
          </a:p>
        </p:txBody>
      </p:sp>
      <p:sp>
        <p:nvSpPr>
          <p:cNvPr id="8" name="Zástupný symbol pro obsah 7"/>
          <p:cNvSpPr>
            <a:spLocks noGrp="1"/>
          </p:cNvSpPr>
          <p:nvPr>
            <p:ph sz="quarter" idx="1"/>
          </p:nvPr>
        </p:nvSpPr>
        <p:spPr>
          <a:xfrm>
            <a:off x="402336" y="1527048"/>
            <a:ext cx="11338560" cy="45720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13" name="Obdélník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F5BEADED-EF7C-43AC-836A-D2C0D364AB1F}" type="datetimeFigureOut">
              <a:rPr lang="cs-CZ" smtClean="0"/>
              <a:t>25.02.2022</a:t>
            </a:fld>
            <a:endParaRPr lang="cs-CZ"/>
          </a:p>
        </p:txBody>
      </p:sp>
      <p:sp>
        <p:nvSpPr>
          <p:cNvPr id="8" name="Přímá spojnice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á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9AC87AD5-E5D9-4E4E-B1A4-1B124BADAD3C}" type="slidenum">
              <a:rPr lang="cs-CZ" smtClean="0"/>
              <a:t>‹#›</a:t>
            </a:fld>
            <a:endParaRPr lang="cs-CZ"/>
          </a:p>
        </p:txBody>
      </p:sp>
      <p:sp>
        <p:nvSpPr>
          <p:cNvPr id="2" name="Nadpis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02336" y="228600"/>
            <a:ext cx="11379200" cy="758952"/>
          </a:xfrm>
        </p:spPr>
        <p:txBody>
          <a:bodyPr/>
          <a:lstStyle/>
          <a:p>
            <a:r>
              <a:rPr kumimoji="0" lang="cs-CZ"/>
              <a:t>Kliknutím lze upravit styl.</a:t>
            </a:r>
            <a:endParaRPr kumimoji="0" lang="en-US"/>
          </a:p>
        </p:txBody>
      </p:sp>
      <p:sp>
        <p:nvSpPr>
          <p:cNvPr id="5" name="Zástupný symbol pro datum 4"/>
          <p:cNvSpPr>
            <a:spLocks noGrp="1"/>
          </p:cNvSpPr>
          <p:nvPr>
            <p:ph type="dt" sz="half" idx="10"/>
          </p:nvPr>
        </p:nvSpPr>
        <p:spPr>
          <a:xfrm>
            <a:off x="7721600" y="6409944"/>
            <a:ext cx="4059936" cy="365760"/>
          </a:xfrm>
        </p:spPr>
        <p:txBody>
          <a:bodyPr/>
          <a:lstStyle/>
          <a:p>
            <a:fld id="{F5BEADED-EF7C-43AC-836A-D2C0D364AB1F}" type="datetimeFigureOut">
              <a:rPr lang="cs-CZ" smtClean="0"/>
              <a:t>25.02.2022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AC87AD5-E5D9-4E4E-B1A4-1B124BADAD3C}" type="slidenum">
              <a:rPr lang="cs-CZ" smtClean="0"/>
              <a:t>‹#›</a:t>
            </a:fld>
            <a:endParaRPr lang="cs-CZ"/>
          </a:p>
        </p:txBody>
      </p:sp>
      <p:sp>
        <p:nvSpPr>
          <p:cNvPr id="8" name="Přímá spojnice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402336" y="1371600"/>
            <a:ext cx="5384800" cy="4681728"/>
          </a:xfrm>
        </p:spPr>
        <p:txBody>
          <a:bodyPr/>
          <a:lstStyle>
            <a:lvl1pPr>
              <a:defRPr sz="2500"/>
            </a:lvl1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2" name="Zástupný symbol pro obsah 11"/>
          <p:cNvSpPr>
            <a:spLocks noGrp="1"/>
          </p:cNvSpPr>
          <p:nvPr>
            <p:ph sz="half" idx="2"/>
          </p:nvPr>
        </p:nvSpPr>
        <p:spPr>
          <a:xfrm>
            <a:off x="6400800" y="1371600"/>
            <a:ext cx="5384800" cy="4681728"/>
          </a:xfrm>
        </p:spPr>
        <p:txBody>
          <a:bodyPr/>
          <a:lstStyle>
            <a:lvl1pPr>
              <a:defRPr sz="2500"/>
            </a:lvl1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4" name="Zástupný symbol pro text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7" name="Zástupný symbol pro datum 6"/>
          <p:cNvSpPr>
            <a:spLocks noGrp="1"/>
          </p:cNvSpPr>
          <p:nvPr>
            <p:ph type="dt" sz="half" idx="10"/>
          </p:nvPr>
        </p:nvSpPr>
        <p:spPr/>
        <p:txBody>
          <a:bodyPr/>
          <a:lstStyle/>
          <a:p>
            <a:fld id="{F5BEADED-EF7C-43AC-836A-D2C0D364AB1F}" type="datetimeFigureOut">
              <a:rPr lang="cs-CZ" smtClean="0"/>
              <a:t>25.02.2022</a:t>
            </a:fld>
            <a:endParaRPr lang="cs-CZ"/>
          </a:p>
        </p:txBody>
      </p:sp>
      <p:sp>
        <p:nvSpPr>
          <p:cNvPr id="8" name="Zástupný symbol pro zápatí 7"/>
          <p:cNvSpPr>
            <a:spLocks noGrp="1"/>
          </p:cNvSpPr>
          <p:nvPr>
            <p:ph type="ftr" sz="quarter" idx="11"/>
          </p:nvPr>
        </p:nvSpPr>
        <p:spPr>
          <a:xfrm>
            <a:off x="406400" y="6409944"/>
            <a:ext cx="4775200" cy="365760"/>
          </a:xfrm>
        </p:spPr>
        <p:txBody>
          <a:bodyPr/>
          <a:lstStyle/>
          <a:p>
            <a:endParaRPr lang="cs-CZ"/>
          </a:p>
        </p:txBody>
      </p:sp>
      <p:sp>
        <p:nvSpPr>
          <p:cNvPr id="15" name="Přímá spojnice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402336" y="2471383"/>
            <a:ext cx="5388864" cy="3818404"/>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6" name="Zástupný symbol pro obsah 25"/>
          <p:cNvSpPr>
            <a:spLocks noGrp="1"/>
          </p:cNvSpPr>
          <p:nvPr>
            <p:ph sz="quarter" idx="4"/>
          </p:nvPr>
        </p:nvSpPr>
        <p:spPr>
          <a:xfrm>
            <a:off x="6400800" y="2471383"/>
            <a:ext cx="5384800" cy="3822192"/>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5" name="Ová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á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5791200" y="1042417"/>
            <a:ext cx="609600" cy="441325"/>
          </a:xfrm>
        </p:spPr>
        <p:txBody>
          <a:bodyPr/>
          <a:lstStyle>
            <a:lvl1pPr algn="ctr">
              <a:defRPr/>
            </a:lvl1pPr>
          </a:lstStyle>
          <a:p>
            <a:fld id="{9AC87AD5-E5D9-4E4E-B1A4-1B124BADAD3C}" type="slidenum">
              <a:rPr lang="cs-CZ" smtClean="0"/>
              <a:t>‹#›</a:t>
            </a:fld>
            <a:endParaRPr lang="cs-CZ"/>
          </a:p>
        </p:txBody>
      </p:sp>
      <p:sp>
        <p:nvSpPr>
          <p:cNvPr id="23" name="Nadpis 22"/>
          <p:cNvSpPr>
            <a:spLocks noGrp="1"/>
          </p:cNvSpPr>
          <p:nvPr>
            <p:ph type="title"/>
          </p:nvPr>
        </p:nvSpPr>
        <p:spPr/>
        <p:txBody>
          <a:bodyPr rtlCol="0" anchor="b" anchorCtr="0"/>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datum 2"/>
          <p:cNvSpPr>
            <a:spLocks noGrp="1"/>
          </p:cNvSpPr>
          <p:nvPr>
            <p:ph type="dt" sz="half" idx="10"/>
          </p:nvPr>
        </p:nvSpPr>
        <p:spPr/>
        <p:txBody>
          <a:bodyPr/>
          <a:lstStyle/>
          <a:p>
            <a:fld id="{F5BEADED-EF7C-43AC-836A-D2C0D364AB1F}" type="datetimeFigureOut">
              <a:rPr lang="cs-CZ" smtClean="0"/>
              <a:t>25.02.2022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5791200" y="1036021"/>
            <a:ext cx="609600" cy="441325"/>
          </a:xfrm>
        </p:spPr>
        <p:txBody>
          <a:bodyPr/>
          <a:lstStyle/>
          <a:p>
            <a:fld id="{9AC87AD5-E5D9-4E4E-B1A4-1B124BADAD3C}"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F5BEADED-EF7C-43AC-836A-D2C0D364AB1F}" type="datetimeFigureOut">
              <a:rPr lang="cs-CZ" smtClean="0"/>
              <a:t>25.02.2022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5689600" y="6324600"/>
            <a:ext cx="812800" cy="441324"/>
          </a:xfrm>
        </p:spPr>
        <p:txBody>
          <a:bodyPr/>
          <a:lstStyle>
            <a:lvl1pPr>
              <a:defRPr>
                <a:solidFill>
                  <a:srgbClr val="FFFFFF"/>
                </a:solidFill>
              </a:defRPr>
            </a:lvl1pPr>
          </a:lstStyle>
          <a:p>
            <a:fld id="{9AC87AD5-E5D9-4E4E-B1A4-1B124BADAD3C}"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cs-CZ"/>
              <a:t>Kliknutím lze upravit styl.</a:t>
            </a:r>
            <a:endParaRPr kumimoji="0" lang="en-US"/>
          </a:p>
        </p:txBody>
      </p:sp>
      <p:sp>
        <p:nvSpPr>
          <p:cNvPr id="3" name="Zástupný symbol pro text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8" name="Obdélník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nice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4165600" y="685800"/>
            <a:ext cx="7518400" cy="54102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0" name="Ová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9AC87AD5-E5D9-4E4E-B1A4-1B124BADAD3C}" type="slidenum">
              <a:rPr lang="cs-CZ" smtClean="0"/>
              <a:t>‹#›</a:t>
            </a:fld>
            <a:endParaRPr lang="cs-CZ"/>
          </a:p>
        </p:txBody>
      </p:sp>
      <p:sp>
        <p:nvSpPr>
          <p:cNvPr id="21" name="Obdélník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F5BEADED-EF7C-43AC-836A-D2C0D364AB1F}" type="datetimeFigureOut">
              <a:rPr lang="cs-CZ" smtClean="0"/>
              <a:t>25.02.2022</a:t>
            </a:fld>
            <a:endParaRPr lang="cs-CZ"/>
          </a:p>
        </p:txBody>
      </p:sp>
      <p:sp>
        <p:nvSpPr>
          <p:cNvPr id="6" name="Zástupný symbol pro zápatí 5"/>
          <p:cNvSpPr>
            <a:spLocks noGrp="1"/>
          </p:cNvSpPr>
          <p:nvPr>
            <p:ph type="ftr" sz="quarter" idx="11"/>
          </p:nvPr>
        </p:nvSpPr>
        <p:spPr>
          <a:xfrm>
            <a:off x="402336" y="6410848"/>
            <a:ext cx="451104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nice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á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á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828800" y="312739"/>
            <a:ext cx="609600" cy="441325"/>
          </a:xfrm>
        </p:spPr>
        <p:txBody>
          <a:bodyPr/>
          <a:lstStyle/>
          <a:p>
            <a:fld id="{9AC87AD5-E5D9-4E4E-B1A4-1B124BADAD3C}" type="slidenum">
              <a:rPr lang="cs-CZ" smtClean="0"/>
              <a:t>‹#›</a:t>
            </a:fld>
            <a:endParaRPr lang="cs-CZ"/>
          </a:p>
        </p:txBody>
      </p:sp>
      <p:sp>
        <p:nvSpPr>
          <p:cNvPr id="2" name="Nadpis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cs-CZ"/>
              <a:t>Kliknutím lze upravit styl.</a:t>
            </a:r>
            <a:endParaRPr kumimoji="0" lang="en-US"/>
          </a:p>
        </p:txBody>
      </p:sp>
      <p:sp>
        <p:nvSpPr>
          <p:cNvPr id="3" name="Zástupný symbol pro obrázek 2"/>
          <p:cNvSpPr>
            <a:spLocks noGrp="1"/>
          </p:cNvSpPr>
          <p:nvPr>
            <p:ph type="pic" idx="1"/>
          </p:nvPr>
        </p:nvSpPr>
        <p:spPr>
          <a:xfrm>
            <a:off x="4000500" y="609600"/>
            <a:ext cx="7823200" cy="4267200"/>
          </a:xfrm>
        </p:spPr>
        <p:txBody>
          <a:bodyPr/>
          <a:lstStyle>
            <a:lvl1pPr marL="0" indent="0">
              <a:buNone/>
              <a:defRPr sz="3200"/>
            </a:lvl1pPr>
          </a:lstStyle>
          <a:p>
            <a:r>
              <a:rPr kumimoji="0" lang="cs-CZ"/>
              <a:t>Kliknutím na ikonu přidáte obrázek.</a:t>
            </a:r>
            <a:endParaRPr kumimoji="0" lang="en-US" dirty="0"/>
          </a:p>
        </p:txBody>
      </p:sp>
      <p:sp>
        <p:nvSpPr>
          <p:cNvPr id="4" name="Zástupný symbol pro text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a:t>Kliknutím lze upravit styly předlohy textu.</a:t>
            </a:r>
          </a:p>
        </p:txBody>
      </p:sp>
      <p:sp>
        <p:nvSpPr>
          <p:cNvPr id="22" name="Obdélník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7717536" y="6404984"/>
            <a:ext cx="4059936" cy="365760"/>
          </a:xfrm>
        </p:spPr>
        <p:txBody>
          <a:bodyPr/>
          <a:lstStyle/>
          <a:p>
            <a:fld id="{F5BEADED-EF7C-43AC-836A-D2C0D364AB1F}" type="datetimeFigureOut">
              <a:rPr lang="cs-CZ" smtClean="0"/>
              <a:t>25.02.2022</a:t>
            </a:fld>
            <a:endParaRPr lang="cs-CZ"/>
          </a:p>
        </p:txBody>
      </p:sp>
      <p:sp>
        <p:nvSpPr>
          <p:cNvPr id="6" name="Zástupný symbol pro zápatí 5"/>
          <p:cNvSpPr>
            <a:spLocks noGrp="1"/>
          </p:cNvSpPr>
          <p:nvPr>
            <p:ph type="ftr" sz="quarter" idx="11"/>
          </p:nvPr>
        </p:nvSpPr>
        <p:spPr>
          <a:xfrm>
            <a:off x="402336" y="6410848"/>
            <a:ext cx="4779264"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F5BEADED-EF7C-43AC-836A-D2C0D364AB1F}" type="datetimeFigureOut">
              <a:rPr lang="cs-CZ" smtClean="0"/>
              <a:t>25.02.2022</a:t>
            </a:fld>
            <a:endParaRPr lang="cs-CZ"/>
          </a:p>
        </p:txBody>
      </p:sp>
      <p:sp>
        <p:nvSpPr>
          <p:cNvPr id="3" name="Zástupný symbol pro zápatí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nice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á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AC87AD5-E5D9-4E4E-B1A4-1B124BADAD3C}" type="slidenum">
              <a:rPr lang="cs-CZ" smtClean="0"/>
              <a:t>‹#›</a:t>
            </a:fld>
            <a:endParaRPr lang="cs-CZ"/>
          </a:p>
        </p:txBody>
      </p:sp>
      <p:sp>
        <p:nvSpPr>
          <p:cNvPr id="22" name="Zástupný symbol pro nadpis 21"/>
          <p:cNvSpPr>
            <a:spLocks noGrp="1"/>
          </p:cNvSpPr>
          <p:nvPr>
            <p:ph type="title"/>
          </p:nvPr>
        </p:nvSpPr>
        <p:spPr>
          <a:xfrm>
            <a:off x="402336" y="228600"/>
            <a:ext cx="11379200" cy="758952"/>
          </a:xfrm>
          <a:prstGeom prst="rect">
            <a:avLst/>
          </a:prstGeom>
        </p:spPr>
        <p:txBody>
          <a:bodyPr vert="horz" anchor="b">
            <a:normAutofit/>
          </a:bodyPr>
          <a:lstStyle/>
          <a:p>
            <a:r>
              <a:rPr kumimoji="0" lang="cs-CZ"/>
              <a:t>Kliknutím lze upravit styl.</a:t>
            </a:r>
            <a:endParaRPr kumimoji="0" lang="en-US"/>
          </a:p>
        </p:txBody>
      </p:sp>
      <p:sp>
        <p:nvSpPr>
          <p:cNvPr id="13" name="Zástupný symbol pro text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endParaRPr lang="cs-CZ" dirty="0"/>
          </a:p>
        </p:txBody>
      </p:sp>
      <p:sp>
        <p:nvSpPr>
          <p:cNvPr id="2" name="Nadpis 1"/>
          <p:cNvSpPr>
            <a:spLocks noGrp="1"/>
          </p:cNvSpPr>
          <p:nvPr>
            <p:ph type="ctrTitle"/>
          </p:nvPr>
        </p:nvSpPr>
        <p:spPr/>
        <p:txBody>
          <a:bodyPr>
            <a:normAutofit fontScale="90000"/>
          </a:bodyPr>
          <a:lstStyle/>
          <a:p>
            <a:r>
              <a:rPr lang="cs-CZ" dirty="0"/>
              <a:t>Teorie a metody sociální</a:t>
            </a:r>
            <a:br>
              <a:rPr lang="cs-CZ" dirty="0"/>
            </a:br>
            <a:r>
              <a:rPr lang="cs-CZ" dirty="0"/>
              <a:t>práce</a:t>
            </a:r>
            <a:br>
              <a:rPr lang="cs-CZ" dirty="0"/>
            </a:br>
            <a:r>
              <a:rPr lang="cs-CZ" dirty="0"/>
              <a:t>Úvod – vymezení SP a historie</a:t>
            </a:r>
          </a:p>
        </p:txBody>
      </p:sp>
    </p:spTree>
    <p:extLst>
      <p:ext uri="{BB962C8B-B14F-4D97-AF65-F5344CB8AC3E}">
        <p14:creationId xmlns:p14="http://schemas.microsoft.com/office/powerpoint/2010/main" val="1185448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Místo sociální práce v sociální politice</a:t>
            </a:r>
          </a:p>
        </p:txBody>
      </p:sp>
      <p:sp>
        <p:nvSpPr>
          <p:cNvPr id="3" name="Zástupný symbol pro obsah 2"/>
          <p:cNvSpPr>
            <a:spLocks noGrp="1"/>
          </p:cNvSpPr>
          <p:nvPr>
            <p:ph sz="quarter" idx="1"/>
          </p:nvPr>
        </p:nvSpPr>
        <p:spPr>
          <a:xfrm>
            <a:off x="461818" y="1825625"/>
            <a:ext cx="10891982" cy="4351338"/>
          </a:xfrm>
        </p:spPr>
        <p:txBody>
          <a:bodyPr>
            <a:normAutofit lnSpcReduction="10000"/>
          </a:bodyPr>
          <a:lstStyle/>
          <a:p>
            <a:pPr marL="0" indent="0" algn="ctr">
              <a:buNone/>
            </a:pPr>
            <a:r>
              <a:rPr lang="cs-CZ" dirty="0"/>
              <a:t>Sociální politika</a:t>
            </a:r>
          </a:p>
          <a:p>
            <a:pPr algn="ctr"/>
            <a:endParaRPr lang="cs-CZ" dirty="0"/>
          </a:p>
          <a:p>
            <a:pPr marL="0" indent="0" algn="ctr">
              <a:buNone/>
            </a:pPr>
            <a:r>
              <a:rPr lang="cs-CZ" dirty="0"/>
              <a:t>Sociální práce</a:t>
            </a:r>
          </a:p>
          <a:p>
            <a:pPr algn="ctr"/>
            <a:endParaRPr lang="cs-CZ" dirty="0"/>
          </a:p>
          <a:p>
            <a:pPr marL="0" indent="0" algn="ctr">
              <a:buNone/>
            </a:pPr>
            <a:r>
              <a:rPr lang="cs-CZ" dirty="0"/>
              <a:t>Sociální ochrana – rodinná politika</a:t>
            </a:r>
          </a:p>
          <a:p>
            <a:pPr algn="ctr"/>
            <a:endParaRPr lang="cs-CZ" dirty="0"/>
          </a:p>
          <a:p>
            <a:pPr marL="0" indent="0">
              <a:buNone/>
            </a:pPr>
            <a:r>
              <a:rPr lang="cs-CZ" dirty="0"/>
              <a:t>Sociální služby -  sociální péče</a:t>
            </a:r>
          </a:p>
          <a:p>
            <a:pPr marL="0" indent="0">
              <a:buNone/>
            </a:pPr>
            <a:endParaRPr lang="cs-CZ" dirty="0"/>
          </a:p>
          <a:p>
            <a:pPr marL="0" indent="0">
              <a:buNone/>
            </a:pPr>
            <a:r>
              <a:rPr lang="cs-CZ" dirty="0"/>
              <a:t>sociální záchranná síť – sociální dávky</a:t>
            </a:r>
          </a:p>
          <a:p>
            <a:pPr marL="0" indent="0">
              <a:buNone/>
            </a:pPr>
            <a:endParaRPr lang="cs-CZ" dirty="0"/>
          </a:p>
        </p:txBody>
      </p:sp>
      <p:sp>
        <p:nvSpPr>
          <p:cNvPr id="4" name="Šipka dolů 3"/>
          <p:cNvSpPr/>
          <p:nvPr/>
        </p:nvSpPr>
        <p:spPr>
          <a:xfrm>
            <a:off x="5772727" y="2225964"/>
            <a:ext cx="484632" cy="7019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lů 4"/>
          <p:cNvSpPr/>
          <p:nvPr/>
        </p:nvSpPr>
        <p:spPr>
          <a:xfrm>
            <a:off x="5597236" y="3362036"/>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lů 5"/>
          <p:cNvSpPr/>
          <p:nvPr/>
        </p:nvSpPr>
        <p:spPr>
          <a:xfrm>
            <a:off x="3885784" y="4017820"/>
            <a:ext cx="484632" cy="7204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Šipka dolů 6"/>
          <p:cNvSpPr/>
          <p:nvPr/>
        </p:nvSpPr>
        <p:spPr>
          <a:xfrm>
            <a:off x="2503054" y="4895273"/>
            <a:ext cx="484632" cy="711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303991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61696" y="411480"/>
            <a:ext cx="11379200" cy="758952"/>
          </a:xfrm>
        </p:spPr>
        <p:txBody>
          <a:bodyPr>
            <a:normAutofit fontScale="90000"/>
          </a:bodyPr>
          <a:lstStyle/>
          <a:p>
            <a:r>
              <a:rPr lang="pl-PL" dirty="0"/>
              <a:t>Sociální práce – co to je?</a:t>
            </a:r>
            <a:br>
              <a:rPr lang="pl-PL" dirty="0"/>
            </a:br>
            <a:endParaRPr lang="cs-CZ" dirty="0"/>
          </a:p>
        </p:txBody>
      </p:sp>
      <p:sp>
        <p:nvSpPr>
          <p:cNvPr id="3" name="Zástupný symbol pro obsah 2"/>
          <p:cNvSpPr>
            <a:spLocks noGrp="1"/>
          </p:cNvSpPr>
          <p:nvPr>
            <p:ph sz="quarter" idx="1"/>
          </p:nvPr>
        </p:nvSpPr>
        <p:spPr/>
        <p:txBody>
          <a:bodyPr>
            <a:normAutofit/>
          </a:bodyPr>
          <a:lstStyle/>
          <a:p>
            <a:r>
              <a:rPr lang="cs-CZ" dirty="0" err="1"/>
              <a:t>Společensko</a:t>
            </a:r>
            <a:r>
              <a:rPr lang="cs-CZ" dirty="0"/>
              <a:t> vědní disciplína i praktická činnost</a:t>
            </a:r>
          </a:p>
          <a:p>
            <a:r>
              <a:rPr lang="cs-CZ" dirty="0"/>
              <a:t>Snaží se odhalovat, vysvětlovat, zmírňovat a řešit sociální problémy (chudoba, zanedbávání dětí, delikvence mládeže, nezaměstnanost aj.)</a:t>
            </a:r>
          </a:p>
          <a:p>
            <a:r>
              <a:rPr lang="cs-CZ" dirty="0" err="1"/>
              <a:t>SPk</a:t>
            </a:r>
            <a:r>
              <a:rPr lang="cs-CZ" dirty="0"/>
              <a:t> pomáhají jednotlivcům, rodinám, skupinám i komunitám dosáhnout způsobilosti k sociálnímu uplatnění nebo ji získat zpět</a:t>
            </a:r>
          </a:p>
          <a:p>
            <a:r>
              <a:rPr lang="cs-CZ" dirty="0"/>
              <a:t>Pomáhají vytvářet příznivé společenské podmínky</a:t>
            </a:r>
          </a:p>
          <a:p>
            <a:r>
              <a:rPr lang="cs-CZ" dirty="0"/>
              <a:t>U klientů, kteří se již společensky uplatnit nemohou, podporuje SP co nejdůstojnější způsob života</a:t>
            </a:r>
          </a:p>
        </p:txBody>
      </p:sp>
    </p:spTree>
    <p:extLst>
      <p:ext uri="{BB962C8B-B14F-4D97-AF65-F5344CB8AC3E}">
        <p14:creationId xmlns:p14="http://schemas.microsoft.com/office/powerpoint/2010/main" val="3491424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a:t>Sociální pracovník – kdo to je?</a:t>
            </a:r>
            <a:endParaRPr lang="cs-CZ" dirty="0"/>
          </a:p>
        </p:txBody>
      </p:sp>
      <p:sp>
        <p:nvSpPr>
          <p:cNvPr id="3" name="Zástupný symbol pro obsah 2"/>
          <p:cNvSpPr>
            <a:spLocks noGrp="1"/>
          </p:cNvSpPr>
          <p:nvPr>
            <p:ph sz="quarter" idx="1"/>
          </p:nvPr>
        </p:nvSpPr>
        <p:spPr/>
        <p:txBody>
          <a:bodyPr>
            <a:normAutofit/>
          </a:bodyPr>
          <a:lstStyle/>
          <a:p>
            <a:endParaRPr lang="pl-PL" dirty="0"/>
          </a:p>
          <a:p>
            <a:pPr marL="0" indent="0">
              <a:buNone/>
            </a:pPr>
            <a:r>
              <a:rPr lang="cs-CZ" dirty="0"/>
              <a:t>SP pracuje s:</a:t>
            </a:r>
          </a:p>
          <a:p>
            <a:r>
              <a:rPr lang="pl-PL" dirty="0"/>
              <a:t>s klienty, případně s jejich rodinami</a:t>
            </a:r>
          </a:p>
          <a:p>
            <a:r>
              <a:rPr lang="pl-PL" dirty="0"/>
              <a:t>s přirozenými skupinami – např. skupiny mládeže na </a:t>
            </a:r>
            <a:r>
              <a:rPr lang="cs-CZ" dirty="0"/>
              <a:t>městském sídlišti</a:t>
            </a:r>
          </a:p>
          <a:p>
            <a:r>
              <a:rPr lang="cs-CZ" dirty="0"/>
              <a:t>s uměle vytvořenými skupinami – např. školní třídy, lidi v ústavech či ve vězení aj.</a:t>
            </a:r>
          </a:p>
          <a:p>
            <a:r>
              <a:rPr lang="cs-CZ" dirty="0"/>
              <a:t>s organizacemi, buď řídí činnost organizací poskytující sociální služby, nebo poskytuje supervizi</a:t>
            </a:r>
          </a:p>
          <a:p>
            <a:r>
              <a:rPr lang="pl-PL" dirty="0"/>
              <a:t>s místními komunitami, tj. s lidmi žijícími na jednom </a:t>
            </a:r>
            <a:r>
              <a:rPr lang="cs-CZ" dirty="0"/>
              <a:t>místě</a:t>
            </a:r>
          </a:p>
          <a:p>
            <a:pPr marL="0" indent="0">
              <a:buNone/>
            </a:pPr>
            <a:endParaRPr lang="cs-CZ" dirty="0"/>
          </a:p>
        </p:txBody>
      </p:sp>
    </p:spTree>
    <p:extLst>
      <p:ext uri="{BB962C8B-B14F-4D97-AF65-F5344CB8AC3E}">
        <p14:creationId xmlns:p14="http://schemas.microsoft.com/office/powerpoint/2010/main" val="1928628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Teorie sociální práce</a:t>
            </a:r>
          </a:p>
        </p:txBody>
      </p:sp>
      <p:sp>
        <p:nvSpPr>
          <p:cNvPr id="3" name="Zástupný symbol pro obsah 2"/>
          <p:cNvSpPr>
            <a:spLocks noGrp="1"/>
          </p:cNvSpPr>
          <p:nvPr>
            <p:ph sz="quarter" idx="1"/>
          </p:nvPr>
        </p:nvSpPr>
        <p:spPr/>
        <p:txBody>
          <a:bodyPr>
            <a:normAutofit/>
          </a:bodyPr>
          <a:lstStyle/>
          <a:p>
            <a:endParaRPr lang="cs-CZ" dirty="0"/>
          </a:p>
          <a:p>
            <a:r>
              <a:rPr lang="cs-CZ" dirty="0"/>
              <a:t>Teorie usnadňují praxi, protože specifikují, co se </a:t>
            </a:r>
            <a:r>
              <a:rPr lang="pl-PL" dirty="0"/>
              <a:t>má dělat, jak a proč.</a:t>
            </a:r>
          </a:p>
          <a:p>
            <a:r>
              <a:rPr lang="cs-CZ" dirty="0"/>
              <a:t>Teoretické zázemí je jedním ze zdrojů profesionální </a:t>
            </a:r>
            <a:r>
              <a:rPr lang="pl-PL" dirty="0"/>
              <a:t>identity soc. pracovníků i jednou z podmínek jejich </a:t>
            </a:r>
            <a:r>
              <a:rPr lang="cs-CZ" dirty="0"/>
              <a:t>práce a vzájemné komunikace.</a:t>
            </a:r>
          </a:p>
          <a:p>
            <a:r>
              <a:rPr lang="cs-CZ" dirty="0"/>
              <a:t>Je nutné, aby praktik z nějaké teoretické představy vycházel, reflektoval možnosti teorie i meze těchto </a:t>
            </a:r>
            <a:r>
              <a:rPr lang="pl-PL" dirty="0"/>
              <a:t>možností, pracovník je odpovědný za způsob, </a:t>
            </a:r>
            <a:r>
              <a:rPr lang="cs-CZ" dirty="0"/>
              <a:t>jakým intervenuje u každého klienta sociálních </a:t>
            </a:r>
            <a:r>
              <a:rPr lang="pl-PL" dirty="0"/>
              <a:t>služeb. Má-li takto jednat, měl by mít jasno ve </a:t>
            </a:r>
            <a:r>
              <a:rPr lang="cs-CZ" dirty="0"/>
              <a:t>svých východiscích.</a:t>
            </a:r>
          </a:p>
        </p:txBody>
      </p:sp>
    </p:spTree>
    <p:extLst>
      <p:ext uri="{BB962C8B-B14F-4D97-AF65-F5344CB8AC3E}">
        <p14:creationId xmlns:p14="http://schemas.microsoft.com/office/powerpoint/2010/main" val="1330522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Metody sociální práce</a:t>
            </a:r>
          </a:p>
        </p:txBody>
      </p:sp>
      <p:sp>
        <p:nvSpPr>
          <p:cNvPr id="3" name="Zástupný symbol pro obsah 2"/>
          <p:cNvSpPr>
            <a:spLocks noGrp="1"/>
          </p:cNvSpPr>
          <p:nvPr>
            <p:ph sz="quarter" idx="1"/>
          </p:nvPr>
        </p:nvSpPr>
        <p:spPr/>
        <p:txBody>
          <a:bodyPr>
            <a:normAutofit/>
          </a:bodyPr>
          <a:lstStyle/>
          <a:p>
            <a:endParaRPr lang="cs-CZ" dirty="0"/>
          </a:p>
          <a:p>
            <a:pPr marL="0" indent="0">
              <a:buNone/>
            </a:pPr>
            <a:r>
              <a:rPr lang="cs-CZ" b="1" dirty="0"/>
              <a:t>postupy vázané:</a:t>
            </a:r>
          </a:p>
          <a:p>
            <a:r>
              <a:rPr lang="pl-PL" dirty="0"/>
              <a:t>na cílový subjekt (práce s jednotlivcem, </a:t>
            </a:r>
            <a:r>
              <a:rPr lang="cs-CZ" dirty="0"/>
              <a:t>skupinou, rodinou, komunitou)</a:t>
            </a:r>
          </a:p>
          <a:p>
            <a:r>
              <a:rPr lang="cs-CZ" dirty="0"/>
              <a:t>na jeho aktuální situaci (sociální znevýhodnění na začátku života, předvídatelné a nepředvídatelné sociální události)</a:t>
            </a:r>
          </a:p>
          <a:p>
            <a:r>
              <a:rPr lang="cs-CZ" dirty="0"/>
              <a:t>na relevantní vztahový kontext (vrstevnická skupina, rodina, organizace)</a:t>
            </a:r>
          </a:p>
          <a:p>
            <a:r>
              <a:rPr lang="cs-CZ" dirty="0"/>
              <a:t>někdy i na systémové vazby (regionální, národní či nadnárodní politika)</a:t>
            </a:r>
          </a:p>
        </p:txBody>
      </p:sp>
    </p:spTree>
    <p:extLst>
      <p:ext uri="{BB962C8B-B14F-4D97-AF65-F5344CB8AC3E}">
        <p14:creationId xmlns:p14="http://schemas.microsoft.com/office/powerpoint/2010/main" val="1399369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Historický úvod</a:t>
            </a:r>
          </a:p>
        </p:txBody>
      </p:sp>
      <p:sp>
        <p:nvSpPr>
          <p:cNvPr id="3" name="Zástupný symbol pro obsah 2"/>
          <p:cNvSpPr>
            <a:spLocks noGrp="1"/>
          </p:cNvSpPr>
          <p:nvPr>
            <p:ph sz="quarter" idx="1"/>
          </p:nvPr>
        </p:nvSpPr>
        <p:spPr/>
        <p:txBody>
          <a:bodyPr>
            <a:normAutofit/>
          </a:bodyPr>
          <a:lstStyle/>
          <a:p>
            <a:endParaRPr lang="cs-CZ" dirty="0"/>
          </a:p>
          <a:p>
            <a:r>
              <a:rPr lang="pl-PL" dirty="0"/>
              <a:t>Forma i rozsah SP – velmi rozmanité – </a:t>
            </a:r>
            <a:r>
              <a:rPr lang="cs-CZ" dirty="0"/>
              <a:t>poskytovaly různé subjekty</a:t>
            </a:r>
          </a:p>
          <a:p>
            <a:r>
              <a:rPr lang="pl-PL" dirty="0"/>
              <a:t>Do 19 st. Poskytuje SP: rodina, sousedé, obce, </a:t>
            </a:r>
            <a:r>
              <a:rPr lang="cs-CZ" dirty="0"/>
              <a:t>církev</a:t>
            </a:r>
          </a:p>
          <a:p>
            <a:r>
              <a:rPr lang="cs-CZ" dirty="0"/>
              <a:t>Koncem 19.st. – modernizace, industrializace, stěhování = zásadní změny (průmyslová revoluce, zrušení poddanství, </a:t>
            </a:r>
            <a:r>
              <a:rPr lang="cs-CZ" dirty="0" err="1"/>
              <a:t>Ráábské</a:t>
            </a:r>
            <a:r>
              <a:rPr lang="cs-CZ" dirty="0"/>
              <a:t> reformy)</a:t>
            </a:r>
          </a:p>
          <a:p>
            <a:r>
              <a:rPr lang="cs-CZ" dirty="0"/>
              <a:t>Nutno budovat nové instituce pro problémové skupiny (azylové domy, špitály, sirotčince aj.)</a:t>
            </a:r>
          </a:p>
        </p:txBody>
      </p:sp>
    </p:spTree>
    <p:extLst>
      <p:ext uri="{BB962C8B-B14F-4D97-AF65-F5344CB8AC3E}">
        <p14:creationId xmlns:p14="http://schemas.microsoft.com/office/powerpoint/2010/main" val="424300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02336" y="328353"/>
            <a:ext cx="11379200" cy="758952"/>
          </a:xfrm>
        </p:spPr>
        <p:txBody>
          <a:bodyPr>
            <a:normAutofit fontScale="90000"/>
          </a:bodyPr>
          <a:lstStyle/>
          <a:p>
            <a:r>
              <a:rPr lang="cs-CZ" dirty="0"/>
              <a:t>Vzdělávání sociálních pracovníků a</a:t>
            </a:r>
            <a:br>
              <a:rPr lang="cs-CZ" dirty="0"/>
            </a:br>
            <a:r>
              <a:rPr lang="cs-CZ" dirty="0"/>
              <a:t>jejich profesionalizace</a:t>
            </a:r>
          </a:p>
        </p:txBody>
      </p:sp>
      <p:sp>
        <p:nvSpPr>
          <p:cNvPr id="3" name="Zástupný symbol pro obsah 2"/>
          <p:cNvSpPr>
            <a:spLocks noGrp="1"/>
          </p:cNvSpPr>
          <p:nvPr>
            <p:ph sz="quarter" idx="1"/>
          </p:nvPr>
        </p:nvSpPr>
        <p:spPr/>
        <p:txBody>
          <a:bodyPr>
            <a:normAutofit fontScale="77500" lnSpcReduction="20000"/>
          </a:bodyPr>
          <a:lstStyle/>
          <a:p>
            <a:endParaRPr lang="cs-CZ" dirty="0"/>
          </a:p>
          <a:p>
            <a:r>
              <a:rPr lang="cs-CZ" dirty="0"/>
              <a:t> S rozvojem sociální péče začala vzrůstat potřeba profesionálních sociálních pracovníků – Alice Masaryková</a:t>
            </a:r>
          </a:p>
          <a:p>
            <a:r>
              <a:rPr lang="cs-CZ" b="1" dirty="0"/>
              <a:t>1918 </a:t>
            </a:r>
            <a:r>
              <a:rPr lang="cs-CZ" dirty="0"/>
              <a:t>– počátek institucionálního vzdělávání – první školy</a:t>
            </a:r>
          </a:p>
          <a:p>
            <a:r>
              <a:rPr lang="cs-CZ" b="1" dirty="0"/>
              <a:t>1918 až 1939 </a:t>
            </a:r>
            <a:r>
              <a:rPr lang="cs-CZ" dirty="0"/>
              <a:t>působili soc. pracovníci v těchto oblastech: péče o rodiny a jednotlivce, chudinská péče, sociální a právní ochrana mládeže, ústavní péče, sociálně právní pomoc</a:t>
            </a:r>
          </a:p>
          <a:p>
            <a:r>
              <a:rPr lang="cs-CZ" b="1" dirty="0"/>
              <a:t>Poválečné období 1948 – 50. léta: </a:t>
            </a:r>
            <a:r>
              <a:rPr lang="cs-CZ" dirty="0" err="1"/>
              <a:t>welfare</a:t>
            </a:r>
            <a:r>
              <a:rPr lang="cs-CZ" dirty="0"/>
              <a:t> </a:t>
            </a:r>
            <a:r>
              <a:rPr lang="cs-CZ" dirty="0" err="1"/>
              <a:t>state</a:t>
            </a:r>
            <a:r>
              <a:rPr lang="cs-CZ" dirty="0"/>
              <a:t>, postupně pluralitní politický systém vystřídán sovětským</a:t>
            </a:r>
          </a:p>
          <a:p>
            <a:pPr marL="0" indent="0">
              <a:buNone/>
            </a:pPr>
            <a:r>
              <a:rPr lang="cs-CZ" dirty="0"/>
              <a:t>– Zrušení vysokých škol v soc. oblasti, redukce soc. služeb</a:t>
            </a:r>
          </a:p>
          <a:p>
            <a:pPr marL="0" indent="0">
              <a:buNone/>
            </a:pPr>
            <a:r>
              <a:rPr lang="cs-CZ" dirty="0"/>
              <a:t>– soc. zabezpečení zajišťuje stát</a:t>
            </a:r>
          </a:p>
          <a:p>
            <a:pPr marL="0" indent="0">
              <a:buNone/>
            </a:pPr>
            <a:r>
              <a:rPr lang="cs-CZ" dirty="0"/>
              <a:t>– Mírné uvolnění režimu po smrti Stalina (1953)</a:t>
            </a:r>
          </a:p>
          <a:p>
            <a:r>
              <a:rPr lang="cs-CZ" b="1" dirty="0"/>
              <a:t>60. léta: </a:t>
            </a:r>
            <a:r>
              <a:rPr lang="cs-CZ" dirty="0"/>
              <a:t>kritika režimu, renesance sociální politiky, obnovení sociálního školství, první učebnice sociálního zabezpečení</a:t>
            </a:r>
          </a:p>
          <a:p>
            <a:pPr marL="0" indent="0">
              <a:buNone/>
            </a:pPr>
            <a:r>
              <a:rPr lang="cs-CZ" dirty="0"/>
              <a:t>– 1965 * Československé sociologické společnosti</a:t>
            </a:r>
          </a:p>
          <a:p>
            <a:pPr marL="0" indent="0">
              <a:buNone/>
            </a:pPr>
            <a:r>
              <a:rPr lang="cs-CZ" dirty="0"/>
              <a:t>– 1969 * Společnosti sociálních pracovníků</a:t>
            </a:r>
          </a:p>
        </p:txBody>
      </p:sp>
    </p:spTree>
    <p:extLst>
      <p:ext uri="{BB962C8B-B14F-4D97-AF65-F5344CB8AC3E}">
        <p14:creationId xmlns:p14="http://schemas.microsoft.com/office/powerpoint/2010/main" val="4242380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Vzdělávání sociálních pracovníků a</a:t>
            </a:r>
            <a:br>
              <a:rPr lang="cs-CZ" dirty="0"/>
            </a:br>
            <a:r>
              <a:rPr lang="cs-CZ" dirty="0"/>
              <a:t>jejich profesionalizace</a:t>
            </a:r>
          </a:p>
        </p:txBody>
      </p:sp>
      <p:sp>
        <p:nvSpPr>
          <p:cNvPr id="3" name="Zástupný symbol pro obsah 2"/>
          <p:cNvSpPr>
            <a:spLocks noGrp="1"/>
          </p:cNvSpPr>
          <p:nvPr>
            <p:ph sz="quarter" idx="1"/>
          </p:nvPr>
        </p:nvSpPr>
        <p:spPr/>
        <p:txBody>
          <a:bodyPr>
            <a:normAutofit fontScale="92500" lnSpcReduction="10000"/>
          </a:bodyPr>
          <a:lstStyle/>
          <a:p>
            <a:endParaRPr lang="cs-CZ" dirty="0"/>
          </a:p>
          <a:p>
            <a:r>
              <a:rPr lang="cs-CZ" b="1" dirty="0"/>
              <a:t>70. a 80. léta: </a:t>
            </a:r>
            <a:r>
              <a:rPr lang="cs-CZ" dirty="0"/>
              <a:t>období normalizace, rozhodující pravomoc má národní výbor</a:t>
            </a:r>
          </a:p>
          <a:p>
            <a:pPr marL="0" indent="0">
              <a:buNone/>
            </a:pPr>
            <a:r>
              <a:rPr lang="cs-CZ" dirty="0"/>
              <a:t>– SP se rozšiřuje díky podnikům – péče o pracující</a:t>
            </a:r>
          </a:p>
          <a:p>
            <a:pPr marL="0" indent="0">
              <a:buNone/>
            </a:pPr>
            <a:r>
              <a:rPr lang="cs-CZ" dirty="0"/>
              <a:t>– koncem 80. let schválen záměr hledat výzkumem řešení soc. otázek, jež se objeví po zastavení provozu velkých podniků – chyběli však VŠ pracovníci, schopni řešit otázku koncepčně – </a:t>
            </a:r>
            <a:r>
              <a:rPr lang="pl-PL" dirty="0"/>
              <a:t>SP pomalu přechází na VŠ</a:t>
            </a:r>
          </a:p>
          <a:p>
            <a:r>
              <a:rPr lang="pt-BR" b="1" dirty="0"/>
              <a:t>po roce 1989: </a:t>
            </a:r>
            <a:r>
              <a:rPr lang="pt-BR" dirty="0"/>
              <a:t>prioritou je obnova vzdělání na VŠ úrovni</a:t>
            </a:r>
          </a:p>
          <a:p>
            <a:pPr marL="0" indent="0">
              <a:buNone/>
            </a:pPr>
            <a:r>
              <a:rPr lang="cs-CZ" dirty="0"/>
              <a:t>– Reforma dosavadního vzdělání, rozvoj sociální práce</a:t>
            </a:r>
          </a:p>
          <a:p>
            <a:pPr marL="0" indent="0">
              <a:buNone/>
            </a:pPr>
            <a:r>
              <a:rPr lang="cs-CZ" dirty="0"/>
              <a:t>– * Asociace vzdělavatelů v sociální práci (Minimální standardy vzdělávání v soc. práci</a:t>
            </a:r>
          </a:p>
          <a:p>
            <a:pPr marL="0" indent="0">
              <a:buNone/>
            </a:pPr>
            <a:r>
              <a:rPr lang="cs-CZ" dirty="0"/>
              <a:t>– Objevování nových problémů, které musí SP řešit</a:t>
            </a:r>
          </a:p>
        </p:txBody>
      </p:sp>
    </p:spTree>
    <p:extLst>
      <p:ext uri="{BB962C8B-B14F-4D97-AF65-F5344CB8AC3E}">
        <p14:creationId xmlns:p14="http://schemas.microsoft.com/office/powerpoint/2010/main" val="1747873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Okruhy činnosti</a:t>
            </a:r>
          </a:p>
        </p:txBody>
      </p:sp>
      <p:sp>
        <p:nvSpPr>
          <p:cNvPr id="3" name="Zástupný symbol pro obsah 2"/>
          <p:cNvSpPr>
            <a:spLocks noGrp="1"/>
          </p:cNvSpPr>
          <p:nvPr>
            <p:ph sz="quarter" idx="1"/>
          </p:nvPr>
        </p:nvSpPr>
        <p:spPr/>
        <p:txBody>
          <a:bodyPr>
            <a:normAutofit fontScale="92500" lnSpcReduction="10000"/>
          </a:bodyPr>
          <a:lstStyle/>
          <a:p>
            <a:endParaRPr lang="cs-CZ" dirty="0"/>
          </a:p>
          <a:p>
            <a:r>
              <a:rPr lang="cs-CZ" dirty="0"/>
              <a:t>Sociálně-právní činnost</a:t>
            </a:r>
          </a:p>
          <a:p>
            <a:r>
              <a:rPr lang="cs-CZ" dirty="0"/>
              <a:t>Sociálně právní poradenství</a:t>
            </a:r>
          </a:p>
          <a:p>
            <a:r>
              <a:rPr lang="cs-CZ" dirty="0"/>
              <a:t>Sociální diagnostika</a:t>
            </a:r>
          </a:p>
          <a:p>
            <a:r>
              <a:rPr lang="cs-CZ" dirty="0"/>
              <a:t>Sociální intervence</a:t>
            </a:r>
          </a:p>
          <a:p>
            <a:r>
              <a:rPr lang="cs-CZ" dirty="0"/>
              <a:t>Supervize</a:t>
            </a:r>
          </a:p>
          <a:p>
            <a:r>
              <a:rPr lang="cs-CZ" dirty="0"/>
              <a:t>Sociální management</a:t>
            </a:r>
          </a:p>
          <a:p>
            <a:r>
              <a:rPr lang="cs-CZ" dirty="0"/>
              <a:t>Výzkum v sociální práci</a:t>
            </a:r>
          </a:p>
          <a:p>
            <a:r>
              <a:rPr lang="cs-CZ" dirty="0"/>
              <a:t>Vědecká činnost</a:t>
            </a:r>
          </a:p>
          <a:p>
            <a:r>
              <a:rPr lang="cs-CZ" dirty="0"/>
              <a:t>Vzdělávání</a:t>
            </a:r>
          </a:p>
        </p:txBody>
      </p:sp>
    </p:spTree>
    <p:extLst>
      <p:ext uri="{BB962C8B-B14F-4D97-AF65-F5344CB8AC3E}">
        <p14:creationId xmlns:p14="http://schemas.microsoft.com/office/powerpoint/2010/main" val="25505453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77593" y="835352"/>
            <a:ext cx="11379200" cy="758952"/>
          </a:xfrm>
        </p:spPr>
        <p:txBody>
          <a:bodyPr>
            <a:normAutofit fontScale="90000"/>
          </a:bodyPr>
          <a:lstStyle/>
          <a:p>
            <a:r>
              <a:rPr lang="cs-CZ" dirty="0"/>
              <a:t>Nemůžete nikoho nic naučit. Můžete mu nanejvýš pomoci, aby to sám v sobě nalezl.</a:t>
            </a:r>
            <a:br>
              <a:rPr lang="cs-CZ" dirty="0"/>
            </a:br>
            <a:r>
              <a:rPr lang="cs-CZ" dirty="0"/>
              <a:t>~ Galileo Galilei</a:t>
            </a:r>
          </a:p>
        </p:txBody>
      </p:sp>
      <p:pic>
        <p:nvPicPr>
          <p:cNvPr id="2050" name="Picture 2" descr="Na obrÃ¡zku mÅ¯Å¾e bÃ½t: 1 osoba, sedÃ­cÃ­, bradka a uvnitÅ"/>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0072" y="2179781"/>
            <a:ext cx="7314243" cy="43628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4788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AEF620-72BD-874D-AB6D-73953FE7E893}"/>
              </a:ext>
            </a:extLst>
          </p:cNvPr>
          <p:cNvSpPr>
            <a:spLocks noGrp="1"/>
          </p:cNvSpPr>
          <p:nvPr>
            <p:ph type="title"/>
          </p:nvPr>
        </p:nvSpPr>
        <p:spPr/>
        <p:txBody>
          <a:bodyPr/>
          <a:lstStyle/>
          <a:p>
            <a:r>
              <a:rPr lang="cs-CZ" dirty="0"/>
              <a:t>Právní vymezení</a:t>
            </a:r>
          </a:p>
        </p:txBody>
      </p:sp>
      <p:sp>
        <p:nvSpPr>
          <p:cNvPr id="3" name="Zástupný obsah 2">
            <a:extLst>
              <a:ext uri="{FF2B5EF4-FFF2-40B4-BE49-F238E27FC236}">
                <a16:creationId xmlns:a16="http://schemas.microsoft.com/office/drawing/2014/main" id="{DDFB2227-49D4-0A43-AC4D-6B8353A04E6E}"/>
              </a:ext>
            </a:extLst>
          </p:cNvPr>
          <p:cNvSpPr>
            <a:spLocks noGrp="1"/>
          </p:cNvSpPr>
          <p:nvPr>
            <p:ph idx="1"/>
          </p:nvPr>
        </p:nvSpPr>
        <p:spPr/>
        <p:txBody>
          <a:bodyPr/>
          <a:lstStyle/>
          <a:p>
            <a:r>
              <a:rPr lang="cs-CZ" dirty="0"/>
              <a:t>Charta lidských práv - ústavní zákone č. 23/1991Sb.</a:t>
            </a:r>
          </a:p>
          <a:p>
            <a:r>
              <a:rPr lang="cs-CZ" dirty="0"/>
              <a:t>Listina práv dítěte – zákon č.104/1991Sb.</a:t>
            </a:r>
          </a:p>
          <a:p>
            <a:r>
              <a:rPr lang="cs-CZ" dirty="0"/>
              <a:t>Občanský zákoník – zákon č. 89/2012Sb. - §655 – 955</a:t>
            </a:r>
          </a:p>
          <a:p>
            <a:r>
              <a:rPr lang="cs-CZ" dirty="0"/>
              <a:t>Zákon o hmotné nouzi – č.111/2006Sb.</a:t>
            </a:r>
          </a:p>
          <a:p>
            <a:r>
              <a:rPr lang="cs-CZ" dirty="0"/>
              <a:t>Zákon o sociálně právní ochraně – č.359/1999Sb.</a:t>
            </a:r>
          </a:p>
          <a:p>
            <a:r>
              <a:rPr lang="cs-CZ" dirty="0"/>
              <a:t>Zákon o sociálních službách – č.108/2006Sb.</a:t>
            </a:r>
          </a:p>
          <a:p>
            <a:r>
              <a:rPr lang="cs-CZ" dirty="0"/>
              <a:t>Vyhláška – č.505/2006Sb. Standardy kvality sociálních služeb</a:t>
            </a:r>
          </a:p>
          <a:p>
            <a:r>
              <a:rPr lang="cs-CZ" dirty="0"/>
              <a:t>Vyhláška – č.401/2012Sb. Standardy kvality výkonu SPOD</a:t>
            </a:r>
          </a:p>
        </p:txBody>
      </p:sp>
    </p:spTree>
    <p:extLst>
      <p:ext uri="{BB962C8B-B14F-4D97-AF65-F5344CB8AC3E}">
        <p14:creationId xmlns:p14="http://schemas.microsoft.com/office/powerpoint/2010/main" val="31908990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Paradigmata sociální práce</a:t>
            </a:r>
          </a:p>
        </p:txBody>
      </p:sp>
      <p:sp>
        <p:nvSpPr>
          <p:cNvPr id="3" name="Zástupný symbol pro obsah 2"/>
          <p:cNvSpPr>
            <a:spLocks noGrp="1"/>
          </p:cNvSpPr>
          <p:nvPr>
            <p:ph sz="quarter" idx="1"/>
          </p:nvPr>
        </p:nvSpPr>
        <p:spPr/>
        <p:txBody>
          <a:bodyPr>
            <a:normAutofit lnSpcReduction="10000"/>
          </a:bodyPr>
          <a:lstStyle/>
          <a:p>
            <a:r>
              <a:rPr lang="cs-CZ" dirty="0"/>
              <a:t>Paradigma = předpoklad, pojetí</a:t>
            </a:r>
          </a:p>
          <a:p>
            <a:r>
              <a:rPr lang="cs-CZ" dirty="0"/>
              <a:t>Ve 20.st vykrystalizovaly 3 odlišné přístupy – „malá paradigmata“ (</a:t>
            </a:r>
            <a:r>
              <a:rPr lang="cs-CZ" dirty="0" err="1"/>
              <a:t>Payne</a:t>
            </a:r>
            <a:r>
              <a:rPr lang="cs-CZ" dirty="0"/>
              <a:t>, 1997)</a:t>
            </a:r>
          </a:p>
          <a:p>
            <a:r>
              <a:rPr lang="cs-CZ" dirty="0"/>
              <a:t>Odlišují se svými filozofickými východisky i praktickými důsledky</a:t>
            </a:r>
          </a:p>
          <a:p>
            <a:r>
              <a:rPr lang="cs-CZ" dirty="0"/>
              <a:t>Jedná se o :</a:t>
            </a:r>
          </a:p>
          <a:p>
            <a:pPr marL="0" indent="0">
              <a:buNone/>
            </a:pPr>
            <a:r>
              <a:rPr lang="cs-CZ" dirty="0"/>
              <a:t>– Terapeutické paradigma (terapeutická pomoc)</a:t>
            </a:r>
          </a:p>
          <a:p>
            <a:pPr marL="0" indent="0">
              <a:buNone/>
            </a:pPr>
            <a:r>
              <a:rPr lang="cs-CZ" dirty="0"/>
              <a:t>– Reformní paradigma (reforma společenského prostředí)</a:t>
            </a:r>
          </a:p>
          <a:p>
            <a:pPr marL="0" indent="0">
              <a:buNone/>
            </a:pPr>
            <a:r>
              <a:rPr lang="cs-CZ" dirty="0"/>
              <a:t>– Poradenské paradigma (sociálně právní pomoc)</a:t>
            </a:r>
          </a:p>
          <a:p>
            <a:pPr marL="0" indent="0">
              <a:buNone/>
            </a:pPr>
            <a:r>
              <a:rPr lang="cs-CZ" dirty="0"/>
              <a:t>Paradigmata a jejich dopad pro sociální fungování a životní situace klientů – viz dále</a:t>
            </a:r>
          </a:p>
        </p:txBody>
      </p:sp>
    </p:spTree>
    <p:extLst>
      <p:ext uri="{BB962C8B-B14F-4D97-AF65-F5344CB8AC3E}">
        <p14:creationId xmlns:p14="http://schemas.microsoft.com/office/powerpoint/2010/main" val="19418653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Terapeutické paradigma</a:t>
            </a:r>
          </a:p>
        </p:txBody>
      </p:sp>
      <p:sp>
        <p:nvSpPr>
          <p:cNvPr id="3" name="Zástupný symbol pro obsah 2"/>
          <p:cNvSpPr>
            <a:spLocks noGrp="1"/>
          </p:cNvSpPr>
          <p:nvPr>
            <p:ph sz="quarter" idx="1"/>
          </p:nvPr>
        </p:nvSpPr>
        <p:spPr/>
        <p:txBody>
          <a:bodyPr>
            <a:normAutofit/>
          </a:bodyPr>
          <a:lstStyle/>
          <a:p>
            <a:r>
              <a:rPr lang="cs-CZ" dirty="0"/>
              <a:t>hl. faktor soc. fungování – duševní zdraví a pohoda člověka</a:t>
            </a:r>
          </a:p>
          <a:p>
            <a:r>
              <a:rPr lang="pl-PL" dirty="0"/>
              <a:t>SP je chápána jako pomoc prováděná </a:t>
            </a:r>
            <a:r>
              <a:rPr lang="cs-CZ" dirty="0"/>
              <a:t>zejména formou psychoterapie (individuální, skupinové)</a:t>
            </a:r>
          </a:p>
          <a:p>
            <a:r>
              <a:rPr lang="cs-CZ" dirty="0"/>
              <a:t>Cíl SP je spatřován ve snaze pomoci </a:t>
            </a:r>
            <a:r>
              <a:rPr lang="pl-PL" dirty="0"/>
              <a:t>zabezpečit lidem psychickou a následně i </a:t>
            </a:r>
            <a:r>
              <a:rPr lang="cs-CZ" dirty="0"/>
              <a:t>sociální pohodu</a:t>
            </a:r>
          </a:p>
          <a:p>
            <a:r>
              <a:rPr lang="cs-CZ" dirty="0"/>
              <a:t>Předpokládáme, že sociální problémy jsou dány životní zkušeností člověka a tuto zkušenost můžeme terapeuticky měnit</a:t>
            </a:r>
          </a:p>
        </p:txBody>
      </p:sp>
    </p:spTree>
    <p:extLst>
      <p:ext uri="{BB962C8B-B14F-4D97-AF65-F5344CB8AC3E}">
        <p14:creationId xmlns:p14="http://schemas.microsoft.com/office/powerpoint/2010/main" val="41747550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Terapeutické paradigma</a:t>
            </a:r>
          </a:p>
        </p:txBody>
      </p:sp>
      <p:sp>
        <p:nvSpPr>
          <p:cNvPr id="3" name="Zástupný symbol pro obsah 2"/>
          <p:cNvSpPr>
            <a:spLocks noGrp="1"/>
          </p:cNvSpPr>
          <p:nvPr>
            <p:ph sz="quarter" idx="1"/>
          </p:nvPr>
        </p:nvSpPr>
        <p:spPr/>
        <p:txBody>
          <a:bodyPr>
            <a:normAutofit lnSpcReduction="10000"/>
          </a:bodyPr>
          <a:lstStyle/>
          <a:p>
            <a:endParaRPr lang="cs-CZ" dirty="0"/>
          </a:p>
          <a:p>
            <a:r>
              <a:rPr lang="cs-CZ" dirty="0"/>
              <a:t>Prostředkem k obnově duševního zdraví nebo vnitřní </a:t>
            </a:r>
            <a:r>
              <a:rPr lang="pl-PL" dirty="0"/>
              <a:t>rovnováhy osobnosti je </a:t>
            </a:r>
            <a:r>
              <a:rPr lang="pl-PL" b="1" dirty="0"/>
              <a:t>podpora rozvoje osobnosti klienta – </a:t>
            </a:r>
            <a:r>
              <a:rPr lang="pl-PL" dirty="0"/>
              <a:t>„problém“ je na straně klienta</a:t>
            </a:r>
          </a:p>
          <a:p>
            <a:r>
              <a:rPr lang="pl-PL" dirty="0"/>
              <a:t>Důraz je kladen na komunikaci a vztah</a:t>
            </a:r>
          </a:p>
          <a:p>
            <a:r>
              <a:rPr lang="cs-CZ" dirty="0"/>
              <a:t>Předpoklad – vzájemná interakce je tvůrčí proces, který ovlivňuje všechny zúčastněné strany</a:t>
            </a:r>
          </a:p>
          <a:p>
            <a:r>
              <a:rPr lang="cs-CZ" dirty="0"/>
              <a:t>Při SP se tedy nemění pouze klient, ale také </a:t>
            </a:r>
            <a:r>
              <a:rPr lang="cs-CZ" dirty="0" err="1"/>
              <a:t>SPk</a:t>
            </a:r>
            <a:r>
              <a:rPr lang="cs-CZ" dirty="0"/>
              <a:t> – tento proces vzájemného ovlivňování je chápán jako žádoucí a obohacující</a:t>
            </a:r>
          </a:p>
          <a:p>
            <a:r>
              <a:rPr lang="cs-CZ" dirty="0"/>
              <a:t>Profesní výbava SP – psychologické znalosti a terapeutický výcvik</a:t>
            </a:r>
          </a:p>
        </p:txBody>
      </p:sp>
    </p:spTree>
    <p:extLst>
      <p:ext uri="{BB962C8B-B14F-4D97-AF65-F5344CB8AC3E}">
        <p14:creationId xmlns:p14="http://schemas.microsoft.com/office/powerpoint/2010/main" val="6234174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Reformní paradigma</a:t>
            </a:r>
          </a:p>
        </p:txBody>
      </p:sp>
      <p:sp>
        <p:nvSpPr>
          <p:cNvPr id="3" name="Zástupný symbol pro obsah 2"/>
          <p:cNvSpPr>
            <a:spLocks noGrp="1"/>
          </p:cNvSpPr>
          <p:nvPr>
            <p:ph sz="quarter" idx="1"/>
          </p:nvPr>
        </p:nvSpPr>
        <p:spPr/>
        <p:txBody>
          <a:bodyPr>
            <a:normAutofit/>
          </a:bodyPr>
          <a:lstStyle/>
          <a:p>
            <a:pPr marL="0" indent="0">
              <a:buNone/>
            </a:pPr>
            <a:endParaRPr lang="cs-CZ" dirty="0"/>
          </a:p>
          <a:p>
            <a:r>
              <a:rPr lang="cs-CZ" dirty="0"/>
              <a:t>Vize společenské rovnosti v různých dimenzích společenského života (s ohledem na společenské třídy, gender, věkové skupiny) </a:t>
            </a:r>
            <a:r>
              <a:rPr lang="cs-CZ" b="1" dirty="0"/>
              <a:t>X </a:t>
            </a:r>
            <a:r>
              <a:rPr lang="cs-CZ" dirty="0"/>
              <a:t>existence elit, které kumulují společenskou moc ve svůj prospěch – vznik nadřazenosti</a:t>
            </a:r>
          </a:p>
          <a:p>
            <a:r>
              <a:rPr lang="cs-CZ" dirty="0"/>
              <a:t>Představa, že podpora spolupráce a solidarity v rámci určité společenské skupiny pomohou utlačeným získat vliv na vlastní životy</a:t>
            </a:r>
          </a:p>
          <a:p>
            <a:r>
              <a:rPr lang="pl-PL" dirty="0"/>
              <a:t>SP se proto zaměřuje na zmocňování </a:t>
            </a:r>
            <a:r>
              <a:rPr lang="cs-CZ" dirty="0"/>
              <a:t>(</a:t>
            </a:r>
            <a:r>
              <a:rPr lang="cs-CZ" dirty="0" err="1"/>
              <a:t>empowerment</a:t>
            </a:r>
            <a:r>
              <a:rPr lang="cs-CZ" dirty="0"/>
              <a:t>) klientů sociálních služeb, aby se mohli podílet na společenském životě</a:t>
            </a:r>
          </a:p>
        </p:txBody>
      </p:sp>
    </p:spTree>
    <p:extLst>
      <p:ext uri="{BB962C8B-B14F-4D97-AF65-F5344CB8AC3E}">
        <p14:creationId xmlns:p14="http://schemas.microsoft.com/office/powerpoint/2010/main" val="34286626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Reformní paradigma</a:t>
            </a:r>
          </a:p>
        </p:txBody>
      </p:sp>
      <p:sp>
        <p:nvSpPr>
          <p:cNvPr id="3" name="Zástupný symbol pro obsah 2"/>
          <p:cNvSpPr>
            <a:spLocks noGrp="1"/>
          </p:cNvSpPr>
          <p:nvPr>
            <p:ph sz="quarter" idx="1"/>
          </p:nvPr>
        </p:nvSpPr>
        <p:spPr/>
        <p:txBody>
          <a:bodyPr>
            <a:normAutofit/>
          </a:bodyPr>
          <a:lstStyle/>
          <a:p>
            <a:r>
              <a:rPr lang="pl-PL" dirty="0"/>
              <a:t>Cílem SP je budovat společnost na </a:t>
            </a:r>
            <a:r>
              <a:rPr lang="cs-CZ" dirty="0"/>
              <a:t>rovnostářských principech, neboť za nerovných společenských podmínek nelze dosáhnout </a:t>
            </a:r>
            <a:r>
              <a:rPr lang="pl-PL" dirty="0"/>
              <a:t>osobního ani sociálního rozvoje – je třeba </a:t>
            </a:r>
            <a:r>
              <a:rPr lang="cs-CZ" dirty="0"/>
              <a:t>společenská změna</a:t>
            </a:r>
          </a:p>
          <a:p>
            <a:r>
              <a:rPr lang="cs-CZ" dirty="0"/>
              <a:t>V rámci „životní situace klienta“ je třeba </a:t>
            </a:r>
            <a:r>
              <a:rPr lang="pl-PL" dirty="0"/>
              <a:t>reflektovat, jak jsou jeho osobní problémy </a:t>
            </a:r>
            <a:r>
              <a:rPr lang="cs-CZ" dirty="0"/>
              <a:t>zakořeněny v omezených možnostech znevýhodněné skupiny, které je členem – </a:t>
            </a:r>
            <a:r>
              <a:rPr lang="pl-PL" dirty="0"/>
              <a:t>důvodem problému klienta není klient sám, ale </a:t>
            </a:r>
            <a:r>
              <a:rPr lang="cs-CZ" dirty="0"/>
              <a:t>jeho okolí (nerovné podmínky)</a:t>
            </a:r>
          </a:p>
          <a:p>
            <a:r>
              <a:rPr lang="cs-CZ" dirty="0"/>
              <a:t>Vzdělanostní výbava SP – politologie, sociologie</a:t>
            </a:r>
          </a:p>
          <a:p>
            <a:r>
              <a:rPr lang="cs-CZ" dirty="0"/>
              <a:t>I nástup socialismu a fašismu bylo pojetí reformního paradigmatu, které přerostlo v totalitu – vytvoření nové sociální nespravedlnosti</a:t>
            </a:r>
          </a:p>
        </p:txBody>
      </p:sp>
    </p:spTree>
    <p:extLst>
      <p:ext uri="{BB962C8B-B14F-4D97-AF65-F5344CB8AC3E}">
        <p14:creationId xmlns:p14="http://schemas.microsoft.com/office/powerpoint/2010/main" val="41683304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Poradenské paradigma</a:t>
            </a:r>
          </a:p>
        </p:txBody>
      </p:sp>
      <p:sp>
        <p:nvSpPr>
          <p:cNvPr id="3" name="Zástupný symbol pro obsah 2"/>
          <p:cNvSpPr>
            <a:spLocks noGrp="1"/>
          </p:cNvSpPr>
          <p:nvPr>
            <p:ph sz="quarter" idx="1"/>
          </p:nvPr>
        </p:nvSpPr>
        <p:spPr/>
        <p:txBody>
          <a:bodyPr>
            <a:normAutofit/>
          </a:bodyPr>
          <a:lstStyle/>
          <a:p>
            <a:r>
              <a:rPr lang="cs-CZ" dirty="0"/>
              <a:t>Sociální fungování závisí na </a:t>
            </a:r>
            <a:r>
              <a:rPr lang="cs-CZ" b="1" dirty="0"/>
              <a:t>schopnosti </a:t>
            </a:r>
            <a:r>
              <a:rPr lang="pl-PL" b="1" dirty="0"/>
              <a:t>zvládat problémy a na přístupu k </a:t>
            </a:r>
            <a:r>
              <a:rPr lang="cs-CZ" b="1" dirty="0"/>
              <a:t>odpovídajícím informacím a službám</a:t>
            </a:r>
          </a:p>
          <a:p>
            <a:r>
              <a:rPr lang="cs-CZ" dirty="0"/>
              <a:t>Sociální práce = jeden z aspektů systému sociálních služeb</a:t>
            </a:r>
          </a:p>
          <a:p>
            <a:r>
              <a:rPr lang="cs-CZ" dirty="0"/>
              <a:t>Je třeba vycházet vstříc individuálním potřebám a současně zlepšovat systém nabízených soc. služeb</a:t>
            </a:r>
          </a:p>
          <a:p>
            <a:r>
              <a:rPr lang="cs-CZ" dirty="0"/>
              <a:t>Toto paradigma pracuje s předpokladem, že jsme všichni uvědomělí občané a chápeme práva a povinnosti</a:t>
            </a:r>
          </a:p>
        </p:txBody>
      </p:sp>
    </p:spTree>
    <p:extLst>
      <p:ext uri="{BB962C8B-B14F-4D97-AF65-F5344CB8AC3E}">
        <p14:creationId xmlns:p14="http://schemas.microsoft.com/office/powerpoint/2010/main" val="23816180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Poradenské paradigma</a:t>
            </a:r>
          </a:p>
        </p:txBody>
      </p:sp>
      <p:sp>
        <p:nvSpPr>
          <p:cNvPr id="3" name="Zástupný symbol pro obsah 2"/>
          <p:cNvSpPr>
            <a:spLocks noGrp="1"/>
          </p:cNvSpPr>
          <p:nvPr>
            <p:ph sz="quarter" idx="1"/>
          </p:nvPr>
        </p:nvSpPr>
        <p:spPr/>
        <p:txBody>
          <a:bodyPr>
            <a:normAutofit/>
          </a:bodyPr>
          <a:lstStyle/>
          <a:p>
            <a:r>
              <a:rPr lang="cs-CZ" dirty="0"/>
              <a:t>Životní situace = </a:t>
            </a:r>
            <a:r>
              <a:rPr lang="cs-CZ" b="1" dirty="0"/>
              <a:t>neuspokojené potřeby</a:t>
            </a:r>
            <a:r>
              <a:rPr lang="cs-CZ" dirty="0"/>
              <a:t>, individuální omezení, jež klientovi brání využít existující možnosti uspokojení těchto potřeb a </a:t>
            </a:r>
            <a:r>
              <a:rPr lang="cs-CZ" b="1" dirty="0"/>
              <a:t>nedostatečná schopnost </a:t>
            </a:r>
            <a:r>
              <a:rPr lang="cs-CZ" dirty="0"/>
              <a:t>institucí na potřeby klienta reagovat - </a:t>
            </a:r>
            <a:r>
              <a:rPr lang="pl-PL" dirty="0"/>
              <a:t>problém je na </a:t>
            </a:r>
            <a:r>
              <a:rPr lang="pl-PL" b="1" dirty="0"/>
              <a:t>straně klienta </a:t>
            </a:r>
            <a:r>
              <a:rPr lang="pl-PL" dirty="0"/>
              <a:t>(nemádostatek informací), ale i na </a:t>
            </a:r>
            <a:r>
              <a:rPr lang="pl-PL" b="1" dirty="0"/>
              <a:t>straně prostředí</a:t>
            </a:r>
            <a:r>
              <a:rPr lang="pl-PL" dirty="0"/>
              <a:t>, protože na potřeby klienta </a:t>
            </a:r>
            <a:r>
              <a:rPr lang="cs-CZ" dirty="0"/>
              <a:t>nedostatečně reaguje.</a:t>
            </a:r>
          </a:p>
        </p:txBody>
      </p:sp>
    </p:spTree>
    <p:extLst>
      <p:ext uri="{BB962C8B-B14F-4D97-AF65-F5344CB8AC3E}">
        <p14:creationId xmlns:p14="http://schemas.microsoft.com/office/powerpoint/2010/main" val="42402956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Poradenské paradigma</a:t>
            </a:r>
          </a:p>
        </p:txBody>
      </p:sp>
      <p:sp>
        <p:nvSpPr>
          <p:cNvPr id="3" name="Zástupný symbol pro obsah 2"/>
          <p:cNvSpPr>
            <a:spLocks noGrp="1"/>
          </p:cNvSpPr>
          <p:nvPr>
            <p:ph sz="quarter" idx="1"/>
          </p:nvPr>
        </p:nvSpPr>
        <p:spPr/>
        <p:txBody>
          <a:bodyPr/>
          <a:lstStyle/>
          <a:p>
            <a:r>
              <a:rPr lang="cs-CZ" dirty="0"/>
              <a:t>Potřeba klientům poskytovat především informace, kvalifikované poradenství, </a:t>
            </a:r>
            <a:r>
              <a:rPr lang="pl-PL" dirty="0"/>
              <a:t>zpřístupňovat zdroje a další pomoc</a:t>
            </a:r>
          </a:p>
          <a:p>
            <a:r>
              <a:rPr lang="cs-CZ" dirty="0"/>
              <a:t>Snaha o změnu společnosti, aby lépe odpovídala potřebám klientů</a:t>
            </a:r>
          </a:p>
        </p:txBody>
      </p:sp>
    </p:spTree>
    <p:extLst>
      <p:ext uri="{BB962C8B-B14F-4D97-AF65-F5344CB8AC3E}">
        <p14:creationId xmlns:p14="http://schemas.microsoft.com/office/powerpoint/2010/main" val="36889079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80D252-2D43-2F49-94FC-3B696C500CE8}"/>
              </a:ext>
            </a:extLst>
          </p:cNvPr>
          <p:cNvSpPr>
            <a:spLocks noGrp="1"/>
          </p:cNvSpPr>
          <p:nvPr>
            <p:ph type="title"/>
          </p:nvPr>
        </p:nvSpPr>
        <p:spPr/>
        <p:txBody>
          <a:bodyPr/>
          <a:lstStyle/>
          <a:p>
            <a:r>
              <a:rPr lang="cs-CZ" dirty="0"/>
              <a:t>Vzdělávací paradigma</a:t>
            </a:r>
          </a:p>
        </p:txBody>
      </p:sp>
      <p:sp>
        <p:nvSpPr>
          <p:cNvPr id="3" name="Zástupný obsah 2">
            <a:extLst>
              <a:ext uri="{FF2B5EF4-FFF2-40B4-BE49-F238E27FC236}">
                <a16:creationId xmlns:a16="http://schemas.microsoft.com/office/drawing/2014/main" id="{F8EAB998-7C30-1D49-8EF5-37CC3A5741D6}"/>
              </a:ext>
            </a:extLst>
          </p:cNvPr>
          <p:cNvSpPr>
            <a:spLocks noGrp="1"/>
          </p:cNvSpPr>
          <p:nvPr>
            <p:ph sz="quarter" idx="1"/>
          </p:nvPr>
        </p:nvSpPr>
        <p:spPr/>
        <p:txBody>
          <a:bodyPr/>
          <a:lstStyle/>
          <a:p>
            <a:r>
              <a:rPr lang="cs-CZ" dirty="0"/>
              <a:t>Utváření sociálních dovedností a prosociálních výchovy</a:t>
            </a:r>
          </a:p>
          <a:p>
            <a:r>
              <a:rPr lang="cs-CZ" dirty="0"/>
              <a:t>Předcházení sociálním problémům, výchova k </a:t>
            </a:r>
            <a:r>
              <a:rPr lang="cs-CZ" dirty="0" err="1"/>
              <a:t>mepatii</a:t>
            </a:r>
            <a:r>
              <a:rPr lang="cs-CZ" dirty="0"/>
              <a:t>, výchova k prosociálnímu chování</a:t>
            </a:r>
          </a:p>
          <a:p>
            <a:r>
              <a:rPr lang="cs-CZ" dirty="0"/>
              <a:t>Kurativní – předcházení sociálním problémům</a:t>
            </a:r>
          </a:p>
          <a:p>
            <a:r>
              <a:rPr lang="cs-CZ" dirty="0"/>
              <a:t>Stimulační – harmonizace vztahu mezi jedincem a společnosti</a:t>
            </a:r>
          </a:p>
          <a:p>
            <a:r>
              <a:rPr lang="cs-CZ" dirty="0"/>
              <a:t>Sociální pracovník neřeší krizové situace, ale má roli </a:t>
            </a:r>
            <a:r>
              <a:rPr lang="cs-CZ" dirty="0" err="1"/>
              <a:t>edukátora</a:t>
            </a:r>
            <a:endParaRPr lang="cs-CZ" dirty="0"/>
          </a:p>
          <a:p>
            <a:pPr marL="0" indent="0">
              <a:buNone/>
            </a:pPr>
            <a:endParaRPr lang="cs-CZ" dirty="0"/>
          </a:p>
        </p:txBody>
      </p:sp>
    </p:spTree>
    <p:extLst>
      <p:ext uri="{BB962C8B-B14F-4D97-AF65-F5344CB8AC3E}">
        <p14:creationId xmlns:p14="http://schemas.microsoft.com/office/powerpoint/2010/main" val="31187376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70657E-659D-E544-B65C-6FB33628BCA3}"/>
              </a:ext>
            </a:extLst>
          </p:cNvPr>
          <p:cNvSpPr>
            <a:spLocks noGrp="1"/>
          </p:cNvSpPr>
          <p:nvPr>
            <p:ph type="title"/>
          </p:nvPr>
        </p:nvSpPr>
        <p:spPr/>
        <p:txBody>
          <a:bodyPr/>
          <a:lstStyle/>
          <a:p>
            <a:r>
              <a:rPr lang="cs-CZ" dirty="0"/>
              <a:t>Podpora a rozvoj funkčních prvků sociální komunity</a:t>
            </a:r>
          </a:p>
        </p:txBody>
      </p:sp>
      <p:sp>
        <p:nvSpPr>
          <p:cNvPr id="3" name="Zástupný obsah 2">
            <a:extLst>
              <a:ext uri="{FF2B5EF4-FFF2-40B4-BE49-F238E27FC236}">
                <a16:creationId xmlns:a16="http://schemas.microsoft.com/office/drawing/2014/main" id="{13A5E8A8-DD92-AD48-872B-9B7879160C66}"/>
              </a:ext>
            </a:extLst>
          </p:cNvPr>
          <p:cNvSpPr>
            <a:spLocks noGrp="1"/>
          </p:cNvSpPr>
          <p:nvPr>
            <p:ph sz="quarter" idx="1"/>
          </p:nvPr>
        </p:nvSpPr>
        <p:spPr/>
        <p:txBody>
          <a:bodyPr/>
          <a:lstStyle/>
          <a:p>
            <a:r>
              <a:rPr lang="cs-CZ" dirty="0"/>
              <a:t>Rozvoj funkčních části komunity</a:t>
            </a:r>
          </a:p>
          <a:p>
            <a:r>
              <a:rPr lang="cs-CZ" dirty="0"/>
              <a:t>Proces zapojení do společenského života – volby nejsou právem, ale svým způsobem povinností – v konečném důsledku se jedná o odstranění nerovnosti</a:t>
            </a:r>
          </a:p>
          <a:p>
            <a:r>
              <a:rPr lang="cs-CZ" dirty="0"/>
              <a:t>Pracující mají mít stálou práci a svou důstojnost</a:t>
            </a:r>
          </a:p>
        </p:txBody>
      </p:sp>
    </p:spTree>
    <p:extLst>
      <p:ext uri="{BB962C8B-B14F-4D97-AF65-F5344CB8AC3E}">
        <p14:creationId xmlns:p14="http://schemas.microsoft.com/office/powerpoint/2010/main" val="1572755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68B881-F23B-5A4F-9D11-5302AD5FCC56}"/>
              </a:ext>
            </a:extLst>
          </p:cNvPr>
          <p:cNvSpPr>
            <a:spLocks noGrp="1"/>
          </p:cNvSpPr>
          <p:nvPr>
            <p:ph type="title"/>
          </p:nvPr>
        </p:nvSpPr>
        <p:spPr/>
        <p:txBody>
          <a:bodyPr/>
          <a:lstStyle/>
          <a:p>
            <a:r>
              <a:rPr lang="cs-CZ" dirty="0"/>
              <a:t>Charta lidských práv</a:t>
            </a:r>
          </a:p>
        </p:txBody>
      </p:sp>
      <p:sp>
        <p:nvSpPr>
          <p:cNvPr id="3" name="Zástupný obsah 2">
            <a:extLst>
              <a:ext uri="{FF2B5EF4-FFF2-40B4-BE49-F238E27FC236}">
                <a16:creationId xmlns:a16="http://schemas.microsoft.com/office/drawing/2014/main" id="{C7B03AA1-7302-C04C-BB90-BC7254F28DDB}"/>
              </a:ext>
            </a:extLst>
          </p:cNvPr>
          <p:cNvSpPr>
            <a:spLocks noGrp="1"/>
          </p:cNvSpPr>
          <p:nvPr>
            <p:ph idx="1"/>
          </p:nvPr>
        </p:nvSpPr>
        <p:spPr/>
        <p:txBody>
          <a:bodyPr>
            <a:normAutofit fontScale="92500"/>
          </a:bodyPr>
          <a:lstStyle/>
          <a:p>
            <a:r>
              <a:rPr lang="cs-CZ" b="1" dirty="0"/>
              <a:t>Čl. 5</a:t>
            </a:r>
          </a:p>
          <a:p>
            <a:pPr marL="0" indent="0">
              <a:buNone/>
            </a:pPr>
            <a:r>
              <a:rPr lang="cs-CZ" dirty="0"/>
              <a:t>Každý je způsobilý mít práva.</a:t>
            </a:r>
          </a:p>
          <a:p>
            <a:r>
              <a:rPr lang="cs-CZ" b="1" dirty="0"/>
              <a:t>Čl. 6</a:t>
            </a:r>
          </a:p>
          <a:p>
            <a:pPr marL="0" indent="0">
              <a:buNone/>
            </a:pPr>
            <a:r>
              <a:rPr lang="cs-CZ" b="1" dirty="0"/>
              <a:t>(1)</a:t>
            </a:r>
            <a:r>
              <a:rPr lang="cs-CZ" dirty="0"/>
              <a:t> Každý má právo na život. Lidský život je hoden ochrany již před narozením.</a:t>
            </a:r>
          </a:p>
          <a:p>
            <a:pPr marL="0" indent="0">
              <a:buNone/>
            </a:pPr>
            <a:r>
              <a:rPr lang="cs-CZ" b="1" dirty="0"/>
              <a:t>(2)</a:t>
            </a:r>
            <a:r>
              <a:rPr lang="cs-CZ" dirty="0"/>
              <a:t> Nikdo nesmí být zbaven života.</a:t>
            </a:r>
          </a:p>
          <a:p>
            <a:r>
              <a:rPr lang="cs-CZ" b="1" dirty="0"/>
              <a:t>Čl. 10</a:t>
            </a:r>
          </a:p>
          <a:p>
            <a:pPr marL="0" indent="0">
              <a:buNone/>
            </a:pPr>
            <a:r>
              <a:rPr lang="cs-CZ" b="1" dirty="0"/>
              <a:t>(1)</a:t>
            </a:r>
            <a:r>
              <a:rPr lang="cs-CZ" dirty="0"/>
              <a:t> Každý má právo, aby byla zachována jeho lidská důstojnost, osobní čest, dobrá pověst a chráněno jeho jméno.</a:t>
            </a:r>
          </a:p>
          <a:p>
            <a:pPr marL="0" indent="0">
              <a:buNone/>
            </a:pPr>
            <a:r>
              <a:rPr lang="cs-CZ" b="1" dirty="0"/>
              <a:t>(2)</a:t>
            </a:r>
            <a:r>
              <a:rPr lang="cs-CZ" dirty="0"/>
              <a:t> Každý má právo na ochranu před neoprávněným zasahováním do soukromého a rodinného života.</a:t>
            </a:r>
          </a:p>
          <a:p>
            <a:pPr marL="0" indent="0">
              <a:buNone/>
            </a:pPr>
            <a:endParaRPr lang="cs-CZ" dirty="0"/>
          </a:p>
          <a:p>
            <a:endParaRPr lang="cs-CZ" dirty="0"/>
          </a:p>
        </p:txBody>
      </p:sp>
    </p:spTree>
    <p:extLst>
      <p:ext uri="{BB962C8B-B14F-4D97-AF65-F5344CB8AC3E}">
        <p14:creationId xmlns:p14="http://schemas.microsoft.com/office/powerpoint/2010/main" val="21352612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4FBB4A-B510-934D-BCE3-A1FEF21FB717}"/>
              </a:ext>
            </a:extLst>
          </p:cNvPr>
          <p:cNvSpPr>
            <a:spLocks noGrp="1"/>
          </p:cNvSpPr>
          <p:nvPr>
            <p:ph type="title"/>
          </p:nvPr>
        </p:nvSpPr>
        <p:spPr/>
        <p:txBody>
          <a:bodyPr/>
          <a:lstStyle/>
          <a:p>
            <a:r>
              <a:rPr lang="cs-CZ" dirty="0"/>
              <a:t>Kazuistika </a:t>
            </a:r>
          </a:p>
        </p:txBody>
      </p:sp>
      <p:sp>
        <p:nvSpPr>
          <p:cNvPr id="3" name="Zástupný obsah 2">
            <a:extLst>
              <a:ext uri="{FF2B5EF4-FFF2-40B4-BE49-F238E27FC236}">
                <a16:creationId xmlns:a16="http://schemas.microsoft.com/office/drawing/2014/main" id="{C93886C6-F3CA-A444-ACCF-74B227F35351}"/>
              </a:ext>
            </a:extLst>
          </p:cNvPr>
          <p:cNvSpPr>
            <a:spLocks noGrp="1"/>
          </p:cNvSpPr>
          <p:nvPr>
            <p:ph sz="quarter" idx="1"/>
          </p:nvPr>
        </p:nvSpPr>
        <p:spPr/>
        <p:txBody>
          <a:bodyPr/>
          <a:lstStyle/>
          <a:p>
            <a:pPr marL="0" indent="0">
              <a:buNone/>
            </a:pPr>
            <a:r>
              <a:rPr lang="cs-CZ" dirty="0"/>
              <a:t>– Terapeutické paradigma (terapeutická pomoc)</a:t>
            </a:r>
          </a:p>
          <a:p>
            <a:pPr marL="0" indent="0">
              <a:buNone/>
            </a:pPr>
            <a:r>
              <a:rPr lang="cs-CZ" dirty="0"/>
              <a:t>– Reformní paradigma (reforma společenského prostředí)</a:t>
            </a:r>
          </a:p>
          <a:p>
            <a:pPr marL="0" indent="0">
              <a:buNone/>
            </a:pPr>
            <a:r>
              <a:rPr lang="cs-CZ" dirty="0"/>
              <a:t>– Poradenské paradigma (sociálně právní pomoc)</a:t>
            </a:r>
          </a:p>
          <a:p>
            <a:pPr>
              <a:buFontTx/>
              <a:buChar char="-"/>
            </a:pPr>
            <a:r>
              <a:rPr lang="cs-CZ" dirty="0"/>
              <a:t>Vzdělávací </a:t>
            </a:r>
          </a:p>
          <a:p>
            <a:pPr>
              <a:buFontTx/>
              <a:buChar char="-"/>
            </a:pPr>
            <a:r>
              <a:rPr lang="cs-CZ" dirty="0"/>
              <a:t>Rozvoj funkční společnosti</a:t>
            </a:r>
          </a:p>
          <a:p>
            <a:endParaRPr lang="cs-CZ" dirty="0"/>
          </a:p>
        </p:txBody>
      </p:sp>
    </p:spTree>
    <p:extLst>
      <p:ext uri="{BB962C8B-B14F-4D97-AF65-F5344CB8AC3E}">
        <p14:creationId xmlns:p14="http://schemas.microsoft.com/office/powerpoint/2010/main" val="35034289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Úrovně sociální práce</a:t>
            </a:r>
          </a:p>
        </p:txBody>
      </p:sp>
      <p:sp>
        <p:nvSpPr>
          <p:cNvPr id="3" name="Zástupný symbol pro obsah 2"/>
          <p:cNvSpPr>
            <a:spLocks noGrp="1"/>
          </p:cNvSpPr>
          <p:nvPr>
            <p:ph sz="quarter" idx="1"/>
          </p:nvPr>
        </p:nvSpPr>
        <p:spPr/>
        <p:txBody>
          <a:bodyPr/>
          <a:lstStyle/>
          <a:p>
            <a:pPr marL="0" indent="0">
              <a:buNone/>
            </a:pPr>
            <a:endParaRPr lang="cs-CZ" dirty="0"/>
          </a:p>
          <a:p>
            <a:r>
              <a:rPr lang="cs-CZ" dirty="0" err="1"/>
              <a:t>Mikropraxe</a:t>
            </a:r>
            <a:r>
              <a:rPr lang="cs-CZ" dirty="0"/>
              <a:t> = práce s jednotlivcem (poradenství)</a:t>
            </a:r>
          </a:p>
          <a:p>
            <a:r>
              <a:rPr lang="cs-CZ" dirty="0" err="1"/>
              <a:t>Mezopraxe</a:t>
            </a:r>
            <a:r>
              <a:rPr lang="cs-CZ" dirty="0"/>
              <a:t> = práce s rodinou či skupinou </a:t>
            </a:r>
            <a:r>
              <a:rPr lang="pt-BR" dirty="0"/>
              <a:t>(do 10 až 12 lidí)</a:t>
            </a:r>
            <a:r>
              <a:rPr lang="cs-CZ" dirty="0"/>
              <a:t> – komunitou - terapeutickou </a:t>
            </a:r>
            <a:endParaRPr lang="pt-BR" dirty="0"/>
          </a:p>
          <a:p>
            <a:r>
              <a:rPr lang="cs-CZ" dirty="0" err="1"/>
              <a:t>Makropraxe</a:t>
            </a:r>
            <a:r>
              <a:rPr lang="cs-CZ" dirty="0"/>
              <a:t> = práce s komunitou – více než 12 osob, části měst, komunitní plánování, práce s vyloučenou lokalitou a podobně.</a:t>
            </a:r>
          </a:p>
        </p:txBody>
      </p:sp>
    </p:spTree>
    <p:extLst>
      <p:ext uri="{BB962C8B-B14F-4D97-AF65-F5344CB8AC3E}">
        <p14:creationId xmlns:p14="http://schemas.microsoft.com/office/powerpoint/2010/main" val="11422082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Centrální pojmy sociální práce</a:t>
            </a:r>
          </a:p>
        </p:txBody>
      </p:sp>
      <p:sp>
        <p:nvSpPr>
          <p:cNvPr id="3" name="Zástupný symbol pro obsah 2"/>
          <p:cNvSpPr>
            <a:spLocks noGrp="1"/>
          </p:cNvSpPr>
          <p:nvPr>
            <p:ph sz="quarter" idx="1"/>
          </p:nvPr>
        </p:nvSpPr>
        <p:spPr/>
        <p:txBody>
          <a:bodyPr/>
          <a:lstStyle/>
          <a:p>
            <a:pPr marL="0" indent="0">
              <a:buNone/>
            </a:pPr>
            <a:endParaRPr lang="cs-CZ" dirty="0"/>
          </a:p>
          <a:p>
            <a:pPr marL="0" indent="0">
              <a:buNone/>
            </a:pPr>
            <a:r>
              <a:rPr lang="cs-CZ" dirty="0"/>
              <a:t>– Cíl sociální práce</a:t>
            </a:r>
          </a:p>
          <a:p>
            <a:pPr marL="0" indent="0">
              <a:buNone/>
            </a:pPr>
            <a:r>
              <a:rPr lang="cs-CZ" dirty="0"/>
              <a:t>– Sociální fungování</a:t>
            </a:r>
          </a:p>
          <a:p>
            <a:pPr marL="0" indent="0">
              <a:buNone/>
            </a:pPr>
            <a:r>
              <a:rPr lang="cs-CZ" dirty="0"/>
              <a:t>– Životní situace</a:t>
            </a:r>
          </a:p>
          <a:p>
            <a:pPr marL="0" indent="0">
              <a:buNone/>
            </a:pPr>
            <a:r>
              <a:rPr lang="cs-CZ" dirty="0"/>
              <a:t>– Paradigmata SP</a:t>
            </a:r>
          </a:p>
          <a:p>
            <a:pPr marL="0" indent="0">
              <a:buNone/>
            </a:pPr>
            <a:r>
              <a:rPr lang="cs-CZ" dirty="0"/>
              <a:t>– Aktivity sociální práce</a:t>
            </a:r>
          </a:p>
        </p:txBody>
      </p:sp>
    </p:spTree>
    <p:extLst>
      <p:ext uri="{BB962C8B-B14F-4D97-AF65-F5344CB8AC3E}">
        <p14:creationId xmlns:p14="http://schemas.microsoft.com/office/powerpoint/2010/main" val="7904523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 sociální práce</a:t>
            </a:r>
          </a:p>
        </p:txBody>
      </p:sp>
      <p:sp>
        <p:nvSpPr>
          <p:cNvPr id="3" name="Zástupný symbol pro obsah 2"/>
          <p:cNvSpPr>
            <a:spLocks noGrp="1"/>
          </p:cNvSpPr>
          <p:nvPr>
            <p:ph sz="quarter" idx="1"/>
          </p:nvPr>
        </p:nvSpPr>
        <p:spPr/>
        <p:txBody>
          <a:bodyPr>
            <a:normAutofit/>
          </a:bodyPr>
          <a:lstStyle/>
          <a:p>
            <a:endParaRPr lang="cs-CZ" dirty="0"/>
          </a:p>
          <a:p>
            <a:r>
              <a:rPr lang="cs-CZ" dirty="0"/>
              <a:t>Různé pojetí s ohledem na společenský, kulturní i historický kontext</a:t>
            </a:r>
          </a:p>
          <a:p>
            <a:pPr marL="0" indent="0">
              <a:buNone/>
            </a:pPr>
            <a:r>
              <a:rPr lang="cs-CZ" dirty="0"/>
              <a:t>1) „SP je to, co dělají sociální pracovníci“ (</a:t>
            </a:r>
            <a:r>
              <a:rPr lang="cs-CZ" dirty="0" err="1"/>
              <a:t>Hanvey</a:t>
            </a:r>
            <a:r>
              <a:rPr lang="cs-CZ" dirty="0"/>
              <a:t>, </a:t>
            </a:r>
            <a:r>
              <a:rPr lang="cs-CZ" dirty="0" err="1"/>
              <a:t>Philpot</a:t>
            </a:r>
            <a:r>
              <a:rPr lang="cs-CZ" dirty="0"/>
              <a:t>, 1996)</a:t>
            </a:r>
          </a:p>
          <a:p>
            <a:pPr marL="0" indent="0">
              <a:buNone/>
            </a:pPr>
            <a:r>
              <a:rPr lang="pl-PL" dirty="0"/>
              <a:t>2) SP je často to, co jiní – lékaři, zdravotní sestry, policie, </a:t>
            </a:r>
            <a:r>
              <a:rPr lang="cs-CZ" dirty="0"/>
              <a:t>nedělají</a:t>
            </a:r>
          </a:p>
          <a:p>
            <a:r>
              <a:rPr lang="pl-PL" dirty="0"/>
              <a:t>Společným znakem je poskytování pomoci lidem v </a:t>
            </a:r>
            <a:r>
              <a:rPr lang="cs-CZ" dirty="0"/>
              <a:t>obtížných životních situacích.</a:t>
            </a:r>
          </a:p>
          <a:p>
            <a:r>
              <a:rPr lang="pl-PL" dirty="0"/>
              <a:t>SP se zabývá (na rozdíl od ostatních oborů) interakcemi </a:t>
            </a:r>
            <a:r>
              <a:rPr lang="cs-CZ" dirty="0"/>
              <a:t>mezi člověkem a jeho sociálním prostředím – reflektuje obě stránky = komplexnější pojetí.</a:t>
            </a:r>
          </a:p>
        </p:txBody>
      </p:sp>
    </p:spTree>
    <p:extLst>
      <p:ext uri="{BB962C8B-B14F-4D97-AF65-F5344CB8AC3E}">
        <p14:creationId xmlns:p14="http://schemas.microsoft.com/office/powerpoint/2010/main" val="36720412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Cíl sociální práce – dle aktivit,</a:t>
            </a:r>
            <a:br>
              <a:rPr lang="cs-CZ" dirty="0"/>
            </a:br>
            <a:r>
              <a:rPr lang="cs-CZ" dirty="0"/>
              <a:t>běžných v SP</a:t>
            </a:r>
          </a:p>
        </p:txBody>
      </p:sp>
      <p:sp>
        <p:nvSpPr>
          <p:cNvPr id="3" name="Zástupný symbol pro obsah 2"/>
          <p:cNvSpPr>
            <a:spLocks noGrp="1"/>
          </p:cNvSpPr>
          <p:nvPr>
            <p:ph sz="quarter" idx="1"/>
          </p:nvPr>
        </p:nvSpPr>
        <p:spPr/>
        <p:txBody>
          <a:bodyPr>
            <a:normAutofit fontScale="92500" lnSpcReduction="10000"/>
          </a:bodyPr>
          <a:lstStyle/>
          <a:p>
            <a:pPr marL="0" indent="0">
              <a:buNone/>
            </a:pPr>
            <a:endParaRPr lang="cs-CZ" dirty="0"/>
          </a:p>
          <a:p>
            <a:r>
              <a:rPr lang="cs-CZ" dirty="0"/>
              <a:t>Poskytovat nebo zprostředkovat služby, které mají pomoci zabezpečit identifikované potřeby</a:t>
            </a:r>
          </a:p>
          <a:p>
            <a:pPr marL="0" indent="0">
              <a:buNone/>
            </a:pPr>
            <a:r>
              <a:rPr lang="cs-CZ" dirty="0"/>
              <a:t>• Spoluúčast v multidisciplinárních týmech</a:t>
            </a:r>
          </a:p>
          <a:p>
            <a:pPr marL="0" indent="0">
              <a:buNone/>
            </a:pPr>
            <a:r>
              <a:rPr lang="cs-CZ" dirty="0"/>
              <a:t>• Zastupování a mediace</a:t>
            </a:r>
          </a:p>
          <a:p>
            <a:pPr marL="0" indent="0">
              <a:buNone/>
            </a:pPr>
            <a:r>
              <a:rPr lang="cs-CZ" dirty="0"/>
              <a:t>• Navrhování a realizace preventivních opatření</a:t>
            </a:r>
          </a:p>
          <a:p>
            <a:pPr marL="0" indent="0">
              <a:buNone/>
            </a:pPr>
            <a:r>
              <a:rPr lang="cs-CZ" dirty="0"/>
              <a:t>• Naplňování zákonem daných povinností</a:t>
            </a:r>
          </a:p>
          <a:p>
            <a:pPr marL="0" indent="0">
              <a:buNone/>
            </a:pPr>
            <a:r>
              <a:rPr lang="cs-CZ" dirty="0"/>
              <a:t>• Hodnocení stupně a povahy ohrožení, kterým je klient vystaven</a:t>
            </a:r>
          </a:p>
          <a:p>
            <a:r>
              <a:rPr lang="cs-CZ" dirty="0"/>
              <a:t>Navrhování, realizace a hodnocení ochranných plánů</a:t>
            </a:r>
          </a:p>
          <a:p>
            <a:r>
              <a:rPr lang="cs-CZ" dirty="0"/>
              <a:t>Avšak ani toto vymezení SP není úplné – jednak obecné, dále překryv s jinou profesí</a:t>
            </a:r>
          </a:p>
        </p:txBody>
      </p:sp>
    </p:spTree>
    <p:extLst>
      <p:ext uri="{BB962C8B-B14F-4D97-AF65-F5344CB8AC3E}">
        <p14:creationId xmlns:p14="http://schemas.microsoft.com/office/powerpoint/2010/main" val="4698954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dirty="0"/>
              <a:t>Americká národní asociace  sociálních pracovníků</a:t>
            </a:r>
          </a:p>
          <a:p>
            <a:r>
              <a:rPr lang="cs-CZ" dirty="0"/>
              <a:t>Sociální práce je profesionální aktivita zaměřená na pomáhání jednotlivcům, skupinám nebo komunitám zlepšit nebo obnovit jejich schopnost sociálního fungování a na tvorbu společenských podmínek příznivých pro tento cíl.</a:t>
            </a:r>
          </a:p>
        </p:txBody>
      </p:sp>
    </p:spTree>
    <p:extLst>
      <p:ext uri="{BB962C8B-B14F-4D97-AF65-F5344CB8AC3E}">
        <p14:creationId xmlns:p14="http://schemas.microsoft.com/office/powerpoint/2010/main" val="27758544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C99A6E-B871-460D-AFE7-967D12725611}"/>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02862805-227A-4F57-8EB5-0744058C6913}"/>
              </a:ext>
            </a:extLst>
          </p:cNvPr>
          <p:cNvSpPr>
            <a:spLocks noGrp="1"/>
          </p:cNvSpPr>
          <p:nvPr>
            <p:ph sz="quarter" idx="1"/>
          </p:nvPr>
        </p:nvSpPr>
        <p:spPr/>
        <p:txBody>
          <a:bodyPr/>
          <a:lstStyle/>
          <a:p>
            <a:endParaRPr lang="cs-CZ"/>
          </a:p>
        </p:txBody>
      </p:sp>
    </p:spTree>
    <p:extLst>
      <p:ext uri="{BB962C8B-B14F-4D97-AF65-F5344CB8AC3E}">
        <p14:creationId xmlns:p14="http://schemas.microsoft.com/office/powerpoint/2010/main" val="17480561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Cíl SP coby koncept „sociálního</a:t>
            </a:r>
            <a:br>
              <a:rPr lang="cs-CZ" dirty="0"/>
            </a:br>
            <a:r>
              <a:rPr lang="cs-CZ" dirty="0"/>
              <a:t>fungování“</a:t>
            </a:r>
          </a:p>
        </p:txBody>
      </p:sp>
      <p:sp>
        <p:nvSpPr>
          <p:cNvPr id="3" name="Zástupný symbol pro obsah 2"/>
          <p:cNvSpPr>
            <a:spLocks noGrp="1"/>
          </p:cNvSpPr>
          <p:nvPr>
            <p:ph sz="quarter" idx="1"/>
          </p:nvPr>
        </p:nvSpPr>
        <p:spPr/>
        <p:txBody>
          <a:bodyPr>
            <a:normAutofit/>
          </a:bodyPr>
          <a:lstStyle/>
          <a:p>
            <a:pPr marL="0" indent="0">
              <a:buNone/>
            </a:pPr>
            <a:r>
              <a:rPr lang="cs-CZ" dirty="0"/>
              <a:t>• Cílem sociální práce je pomáhat </a:t>
            </a:r>
            <a:r>
              <a:rPr lang="cs-CZ" i="1" dirty="0"/>
              <a:t>jednotlivcům </a:t>
            </a:r>
            <a:r>
              <a:rPr lang="cs-CZ" dirty="0"/>
              <a:t>a </a:t>
            </a:r>
            <a:r>
              <a:rPr lang="cs-CZ" i="1" dirty="0"/>
              <a:t>sociálním systémům </a:t>
            </a:r>
            <a:r>
              <a:rPr lang="cs-CZ" dirty="0"/>
              <a:t>zlepšovat své </a:t>
            </a:r>
            <a:r>
              <a:rPr lang="cs-CZ" b="1" dirty="0"/>
              <a:t>sociální fungování </a:t>
            </a:r>
            <a:r>
              <a:rPr lang="cs-CZ" dirty="0"/>
              <a:t>a měnit sociální podmínky tak, aby chránily tyto jednotlivce a systémy před potížemi ve fungování. </a:t>
            </a:r>
            <a:r>
              <a:rPr lang="cs-CZ" i="1" dirty="0"/>
              <a:t>„</a:t>
            </a:r>
            <a:r>
              <a:rPr lang="cs-CZ" i="1" dirty="0" err="1"/>
              <a:t>Sheafor</a:t>
            </a:r>
            <a:r>
              <a:rPr lang="cs-CZ" i="1" dirty="0"/>
              <a:t>“</a:t>
            </a:r>
          </a:p>
          <a:p>
            <a:r>
              <a:rPr lang="cs-CZ" dirty="0"/>
              <a:t>Cílem sociální práce je podpora sociálního fungování klienta v situaci, kde je taková potřeba buď skupinově, nebo individuálně vyjádřena.</a:t>
            </a:r>
          </a:p>
          <a:p>
            <a:r>
              <a:rPr lang="cs-CZ" dirty="0"/>
              <a:t>Sociální práce se profesionálně zabývá lidskými vztahy v souvislosti s výkonem sociálních rolí (sociální fungování) </a:t>
            </a:r>
            <a:r>
              <a:rPr lang="cs-CZ" i="1" dirty="0"/>
              <a:t>„Navrátil“</a:t>
            </a:r>
            <a:endParaRPr lang="cs-CZ" dirty="0"/>
          </a:p>
        </p:txBody>
      </p:sp>
    </p:spTree>
    <p:extLst>
      <p:ext uri="{BB962C8B-B14F-4D97-AF65-F5344CB8AC3E}">
        <p14:creationId xmlns:p14="http://schemas.microsoft.com/office/powerpoint/2010/main" val="27810197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Koncept sociálního fungování</a:t>
            </a:r>
          </a:p>
        </p:txBody>
      </p:sp>
      <p:sp>
        <p:nvSpPr>
          <p:cNvPr id="3" name="Zástupný symbol pro obsah 2"/>
          <p:cNvSpPr>
            <a:spLocks noGrp="1"/>
          </p:cNvSpPr>
          <p:nvPr>
            <p:ph sz="quarter" idx="1"/>
          </p:nvPr>
        </p:nvSpPr>
        <p:spPr/>
        <p:txBody>
          <a:bodyPr>
            <a:normAutofit/>
          </a:bodyPr>
          <a:lstStyle/>
          <a:p>
            <a:r>
              <a:rPr lang="cs-CZ" dirty="0" err="1"/>
              <a:t>Barlettová</a:t>
            </a:r>
            <a:r>
              <a:rPr lang="cs-CZ" dirty="0"/>
              <a:t> – významná propagátorka </a:t>
            </a:r>
            <a:r>
              <a:rPr lang="cs-CZ" b="1" dirty="0"/>
              <a:t>sociálního fungování </a:t>
            </a:r>
            <a:r>
              <a:rPr lang="cs-CZ" dirty="0"/>
              <a:t>– interakce, které probíhají mezi požadavky prostředí a lidmi:</a:t>
            </a:r>
          </a:p>
          <a:p>
            <a:pPr marL="0" indent="0">
              <a:buNone/>
            </a:pPr>
            <a:r>
              <a:rPr lang="cs-CZ" dirty="0"/>
              <a:t>„Zvládání se týká lidského úsilí řešit situace, které mohou být vnímány jako sociální úkoly, životní situace nebo problémy života. Lidé prožívají tyto životní úkoly primárně jako tlaky ze svého sociálního prostředí. Odsud vycházejí dvě významnější myšlenky: na jedné straně lidské zvládání a na straně druhé požadavky prostředí.</a:t>
            </a:r>
          </a:p>
          <a:p>
            <a:pPr marL="0" indent="0">
              <a:buNone/>
            </a:pPr>
            <a:r>
              <a:rPr lang="cs-CZ" dirty="0"/>
              <a:t>Aby se tyto myšlenky mohly stát součástí jednoho celistvého konceptu, musí být propojeny stejnou dimenzí a tou je koncept sociální interakce (sociálního fungování).“</a:t>
            </a:r>
          </a:p>
        </p:txBody>
      </p:sp>
    </p:spTree>
    <p:extLst>
      <p:ext uri="{BB962C8B-B14F-4D97-AF65-F5344CB8AC3E}">
        <p14:creationId xmlns:p14="http://schemas.microsoft.com/office/powerpoint/2010/main" val="12895440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fungování - </a:t>
            </a:r>
            <a:r>
              <a:rPr lang="cs-CZ" dirty="0" err="1"/>
              <a:t>Barlettová</a:t>
            </a:r>
            <a:endParaRPr lang="cs-CZ" dirty="0"/>
          </a:p>
        </p:txBody>
      </p:sp>
      <p:sp>
        <p:nvSpPr>
          <p:cNvPr id="3" name="Zástupný symbol pro obsah 2"/>
          <p:cNvSpPr>
            <a:spLocks noGrp="1"/>
          </p:cNvSpPr>
          <p:nvPr>
            <p:ph sz="quarter" idx="1"/>
          </p:nvPr>
        </p:nvSpPr>
        <p:spPr/>
        <p:txBody>
          <a:bodyPr>
            <a:normAutofit lnSpcReduction="10000"/>
          </a:bodyPr>
          <a:lstStyle/>
          <a:p>
            <a:pPr marL="0" indent="0">
              <a:buNone/>
            </a:pPr>
            <a:r>
              <a:rPr lang="pl-PL" dirty="0"/>
              <a:t> Jádrem konceptu je představa, že lidé a </a:t>
            </a:r>
            <a:r>
              <a:rPr lang="cs-CZ" dirty="0"/>
              <a:t>prostředí jsou v permanentní interakci, přičemž prostředí klade na člověka určité požadavky a </a:t>
            </a:r>
            <a:r>
              <a:rPr lang="nl-NL" dirty="0"/>
              <a:t>člověk je nucen na ně reagovat.</a:t>
            </a:r>
          </a:p>
          <a:p>
            <a:r>
              <a:rPr lang="cs-CZ" dirty="0"/>
              <a:t>Mezi požadavky prostředí a člověkem musí být navozena určitá rovnováha – když není – role sociální práce.</a:t>
            </a:r>
          </a:p>
          <a:p>
            <a:r>
              <a:rPr lang="cs-CZ" dirty="0"/>
              <a:t>Přičemž není důležité, zda je nedostatek na straně klienta, či zda jde o problém na straně sociálního prostředí, které vytváří nezvládnutelné požadavky.</a:t>
            </a:r>
          </a:p>
          <a:p>
            <a:r>
              <a:rPr lang="cs-CZ" dirty="0"/>
              <a:t>Příklad – požadavkem ekonomiky je maximální zaměstnanost, požadavkem občana je minimalizovat zaměstnání a maximalizovat volný čas</a:t>
            </a:r>
          </a:p>
        </p:txBody>
      </p:sp>
    </p:spTree>
    <p:extLst>
      <p:ext uri="{BB962C8B-B14F-4D97-AF65-F5344CB8AC3E}">
        <p14:creationId xmlns:p14="http://schemas.microsoft.com/office/powerpoint/2010/main" val="1482556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441EA432-B848-9D44-A8A7-28369394905C}"/>
              </a:ext>
            </a:extLst>
          </p:cNvPr>
          <p:cNvSpPr>
            <a:spLocks noGrp="1"/>
          </p:cNvSpPr>
          <p:nvPr>
            <p:ph idx="1"/>
          </p:nvPr>
        </p:nvSpPr>
        <p:spPr>
          <a:xfrm>
            <a:off x="838200" y="262890"/>
            <a:ext cx="10515600" cy="5914073"/>
          </a:xfrm>
        </p:spPr>
        <p:txBody>
          <a:bodyPr>
            <a:normAutofit fontScale="70000" lnSpcReduction="20000"/>
          </a:bodyPr>
          <a:lstStyle/>
          <a:p>
            <a:r>
              <a:rPr lang="cs-CZ" b="1" dirty="0"/>
              <a:t>Čl. 26</a:t>
            </a:r>
          </a:p>
          <a:p>
            <a:pPr marL="0" indent="0">
              <a:buNone/>
            </a:pPr>
            <a:r>
              <a:rPr lang="cs-CZ" b="1" dirty="0"/>
              <a:t>(1)</a:t>
            </a:r>
            <a:r>
              <a:rPr lang="cs-CZ" dirty="0"/>
              <a:t> Každý má právo na svobodnou volbu povolání a přípravu k němu, jakož i právo podnikat a provozovat jinou hospodářskou činnost.</a:t>
            </a:r>
          </a:p>
          <a:p>
            <a:pPr marL="0" indent="0">
              <a:buNone/>
            </a:pPr>
            <a:r>
              <a:rPr lang="cs-CZ" b="1" dirty="0"/>
              <a:t>(2)</a:t>
            </a:r>
            <a:r>
              <a:rPr lang="cs-CZ" dirty="0"/>
              <a:t> Zákon může stanovit podmínky a omezení pro výkon určitých povolání nebo činností.</a:t>
            </a:r>
          </a:p>
          <a:p>
            <a:pPr marL="0" indent="0">
              <a:buNone/>
            </a:pPr>
            <a:r>
              <a:rPr lang="cs-CZ" b="1" dirty="0"/>
              <a:t>(3)</a:t>
            </a:r>
            <a:r>
              <a:rPr lang="cs-CZ" dirty="0"/>
              <a:t> Každý má právo získávat prostředky pro své životní potřeby prací. Občany, kteří toto právo nemohou bez své viny vykonávat, stát v přiměřeném rozsahu hmotně zajišťuje; podmínky stanoví zákon.</a:t>
            </a:r>
          </a:p>
          <a:p>
            <a:pPr marL="0" indent="0">
              <a:buNone/>
            </a:pPr>
            <a:r>
              <a:rPr lang="cs-CZ" b="1" dirty="0"/>
              <a:t>(4)</a:t>
            </a:r>
            <a:r>
              <a:rPr lang="cs-CZ" dirty="0"/>
              <a:t> Zákon může stanovit odchylnou úpravu pro cizince.</a:t>
            </a:r>
          </a:p>
          <a:p>
            <a:r>
              <a:rPr lang="cs-CZ" b="1" dirty="0"/>
              <a:t>Čl. 27</a:t>
            </a:r>
          </a:p>
          <a:p>
            <a:pPr marL="0" indent="0">
              <a:buNone/>
            </a:pPr>
            <a:r>
              <a:rPr lang="cs-CZ" b="1" dirty="0"/>
              <a:t>(1)</a:t>
            </a:r>
            <a:r>
              <a:rPr lang="cs-CZ" dirty="0"/>
              <a:t> Každý má právo svobodně se sdružovat s jinými na ochranu svých hospodářských a sociálních zájmů.</a:t>
            </a:r>
          </a:p>
          <a:p>
            <a:pPr marL="0" indent="0">
              <a:buNone/>
            </a:pPr>
            <a:r>
              <a:rPr lang="cs-CZ" b="1" dirty="0"/>
              <a:t>(2)</a:t>
            </a:r>
            <a:r>
              <a:rPr lang="cs-CZ" dirty="0"/>
              <a:t> Odborové organizace vznikají nezávisle na státu. Omezovat počet odborových organizací je nepřípustné, stejně jako zvýhodňovat některé z nich v podniku nebo v odvětví.</a:t>
            </a:r>
          </a:p>
          <a:p>
            <a:pPr marL="0" indent="0">
              <a:buNone/>
            </a:pPr>
            <a:r>
              <a:rPr lang="cs-CZ" b="1" dirty="0"/>
              <a:t>(3)</a:t>
            </a:r>
            <a:r>
              <a:rPr lang="cs-CZ" dirty="0"/>
              <a:t> Činnost odborových organizací a vznik a činnost jiných sdružení na ochranu hospodářských a sociálních zájmů mohou být omezeny zákonem, jde-li o opatření v demokratické společnosti nezbytná pro ochranu bezpečnosti státu, veřejného pořádku nebo práv a svobod druhých.</a:t>
            </a:r>
          </a:p>
          <a:p>
            <a:pPr marL="0" indent="0">
              <a:buNone/>
            </a:pPr>
            <a:r>
              <a:rPr lang="cs-CZ" b="1" dirty="0"/>
              <a:t>(4)</a:t>
            </a:r>
            <a:r>
              <a:rPr lang="cs-CZ" dirty="0"/>
              <a:t> Právo na stávku je zaručeno za podmínek stanovených zákonem; toto právo nepřísluší soudcům, prokurátorům, příslušníkům ozbrojených sil a příslušníkům bezpečnostních sborů.</a:t>
            </a:r>
          </a:p>
          <a:p>
            <a:r>
              <a:rPr lang="cs-CZ" b="1" dirty="0"/>
              <a:t>Čl. 28</a:t>
            </a:r>
          </a:p>
          <a:p>
            <a:pPr marL="0" indent="0">
              <a:buNone/>
            </a:pPr>
            <a:r>
              <a:rPr lang="cs-CZ" dirty="0"/>
              <a:t>Zaměstnanci mají právo na spravedlivou odměnu za práci a na uspokojivé pracovní podmínky. Podrobnosti stanoví zákon.</a:t>
            </a:r>
          </a:p>
          <a:p>
            <a:pPr marL="0" indent="0">
              <a:buNone/>
            </a:pPr>
            <a:endParaRPr lang="cs-CZ" dirty="0"/>
          </a:p>
          <a:p>
            <a:endParaRPr lang="cs-CZ" dirty="0"/>
          </a:p>
        </p:txBody>
      </p:sp>
    </p:spTree>
    <p:extLst>
      <p:ext uri="{BB962C8B-B14F-4D97-AF65-F5344CB8AC3E}">
        <p14:creationId xmlns:p14="http://schemas.microsoft.com/office/powerpoint/2010/main" val="8120008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Životní situace – sociální události</a:t>
            </a:r>
          </a:p>
        </p:txBody>
      </p:sp>
      <p:sp>
        <p:nvSpPr>
          <p:cNvPr id="3" name="Zástupný symbol pro obsah 2"/>
          <p:cNvSpPr>
            <a:spLocks noGrp="1"/>
          </p:cNvSpPr>
          <p:nvPr>
            <p:ph sz="quarter" idx="1"/>
          </p:nvPr>
        </p:nvSpPr>
        <p:spPr/>
        <p:txBody>
          <a:bodyPr>
            <a:normAutofit/>
          </a:bodyPr>
          <a:lstStyle/>
          <a:p>
            <a:endParaRPr lang="cs-CZ" dirty="0"/>
          </a:p>
          <a:p>
            <a:r>
              <a:rPr lang="cs-CZ" dirty="0"/>
              <a:t>Osudy klientů jsou často velmi specifické</a:t>
            </a:r>
          </a:p>
          <a:p>
            <a:r>
              <a:rPr lang="cs-CZ" dirty="0"/>
              <a:t>Sociální prostředí se mění a je také v každé situaci různé</a:t>
            </a:r>
          </a:p>
          <a:p>
            <a:r>
              <a:rPr lang="cs-CZ" dirty="0"/>
              <a:t>= nutnost individuálního přístupu – </a:t>
            </a:r>
            <a:r>
              <a:rPr lang="cs-CZ" b="1" dirty="0"/>
              <a:t>reflexe životní situace klienta</a:t>
            </a:r>
          </a:p>
          <a:p>
            <a:r>
              <a:rPr lang="cs-CZ" dirty="0"/>
              <a:t>Cesta k volbě takových cílů a metod práce, které mohou:</a:t>
            </a:r>
          </a:p>
          <a:p>
            <a:pPr marL="0" indent="0">
              <a:buNone/>
            </a:pPr>
            <a:r>
              <a:rPr lang="cs-CZ" dirty="0"/>
              <a:t>– Přispět ke změně životní situace</a:t>
            </a:r>
          </a:p>
          <a:p>
            <a:pPr marL="0" indent="0">
              <a:buNone/>
            </a:pPr>
            <a:r>
              <a:rPr lang="cs-CZ" dirty="0"/>
              <a:t>– Posílit jeho schopnost zvládat požadavky prostředí</a:t>
            </a:r>
          </a:p>
          <a:p>
            <a:pPr marL="0" indent="0">
              <a:buNone/>
            </a:pPr>
            <a:r>
              <a:rPr lang="cs-CZ" dirty="0"/>
              <a:t>– Obnovit či udržet jeho sociální fungování</a:t>
            </a:r>
          </a:p>
        </p:txBody>
      </p:sp>
    </p:spTree>
    <p:extLst>
      <p:ext uri="{BB962C8B-B14F-4D97-AF65-F5344CB8AC3E}">
        <p14:creationId xmlns:p14="http://schemas.microsoft.com/office/powerpoint/2010/main" val="26888905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D8C58C-F36A-9844-A17A-1CAF14BDB9B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BDC68A6C-B8BC-2540-A292-0158F976340B}"/>
              </a:ext>
            </a:extLst>
          </p:cNvPr>
          <p:cNvSpPr>
            <a:spLocks noGrp="1"/>
          </p:cNvSpPr>
          <p:nvPr>
            <p:ph sz="quarter" idx="1"/>
          </p:nvPr>
        </p:nvSpPr>
        <p:spPr/>
        <p:txBody>
          <a:bodyPr/>
          <a:lstStyle/>
          <a:p>
            <a:endParaRPr lang="cs-CZ"/>
          </a:p>
        </p:txBody>
      </p:sp>
    </p:spTree>
    <p:extLst>
      <p:ext uri="{BB962C8B-B14F-4D97-AF65-F5344CB8AC3E}">
        <p14:creationId xmlns:p14="http://schemas.microsoft.com/office/powerpoint/2010/main" val="16280038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Aktivity sociální práce</a:t>
            </a:r>
          </a:p>
        </p:txBody>
      </p:sp>
      <p:sp>
        <p:nvSpPr>
          <p:cNvPr id="3" name="Zástupný symbol pro obsah 2"/>
          <p:cNvSpPr>
            <a:spLocks noGrp="1"/>
          </p:cNvSpPr>
          <p:nvPr>
            <p:ph sz="quarter" idx="1"/>
          </p:nvPr>
        </p:nvSpPr>
        <p:spPr/>
        <p:txBody>
          <a:bodyPr/>
          <a:lstStyle/>
          <a:p>
            <a:r>
              <a:rPr lang="cs-CZ" dirty="0"/>
              <a:t>SP usiluje o zlepšení sociálního fungování – používá 3 různé aktivity:</a:t>
            </a:r>
          </a:p>
          <a:p>
            <a:r>
              <a:rPr lang="cs-CZ" dirty="0"/>
              <a:t>Zaměřené na problém</a:t>
            </a:r>
          </a:p>
          <a:p>
            <a:r>
              <a:rPr lang="cs-CZ" dirty="0"/>
              <a:t>Podporující rozvoj potenciálu klienta</a:t>
            </a:r>
          </a:p>
          <a:p>
            <a:r>
              <a:rPr lang="cs-CZ" dirty="0"/>
              <a:t>Preventivního charakteru</a:t>
            </a:r>
          </a:p>
        </p:txBody>
      </p:sp>
    </p:spTree>
    <p:extLst>
      <p:ext uri="{BB962C8B-B14F-4D97-AF65-F5344CB8AC3E}">
        <p14:creationId xmlns:p14="http://schemas.microsoft.com/office/powerpoint/2010/main" val="12518947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a:t>1) Aktivity zaměřené na problém</a:t>
            </a:r>
            <a:endParaRPr lang="cs-CZ" dirty="0"/>
          </a:p>
        </p:txBody>
      </p:sp>
      <p:sp>
        <p:nvSpPr>
          <p:cNvPr id="3" name="Zástupný symbol pro obsah 2"/>
          <p:cNvSpPr>
            <a:spLocks noGrp="1"/>
          </p:cNvSpPr>
          <p:nvPr>
            <p:ph sz="quarter" idx="1"/>
          </p:nvPr>
        </p:nvSpPr>
        <p:spPr/>
        <p:txBody>
          <a:bodyPr>
            <a:normAutofit/>
          </a:bodyPr>
          <a:lstStyle/>
          <a:p>
            <a:r>
              <a:rPr lang="pl-PL" dirty="0"/>
              <a:t>Tyto aktivity zaměřené na odstranění </a:t>
            </a:r>
            <a:r>
              <a:rPr lang="cs-CZ" dirty="0"/>
              <a:t>problému mohou probíhat na úrovni </a:t>
            </a:r>
            <a:r>
              <a:rPr lang="cs-CZ" b="1" dirty="0"/>
              <a:t>kurativní </a:t>
            </a:r>
            <a:r>
              <a:rPr lang="cs-CZ" dirty="0"/>
              <a:t>či </a:t>
            </a:r>
            <a:r>
              <a:rPr lang="cs-CZ" b="1" dirty="0"/>
              <a:t>rehabilitační</a:t>
            </a:r>
          </a:p>
          <a:p>
            <a:r>
              <a:rPr lang="cs-CZ" b="1" dirty="0"/>
              <a:t>Kurativní </a:t>
            </a:r>
            <a:r>
              <a:rPr lang="cs-CZ" dirty="0"/>
              <a:t>= přímá snaha o odstranění </a:t>
            </a:r>
            <a:r>
              <a:rPr lang="pl-PL" dirty="0"/>
              <a:t>faktoru, který problém způsobil. Pokud jej </a:t>
            </a:r>
            <a:r>
              <a:rPr lang="cs-CZ" dirty="0"/>
              <a:t>nelze zcela odstranit, snaha alespoň o minimalizaci rizik</a:t>
            </a:r>
          </a:p>
          <a:p>
            <a:r>
              <a:rPr lang="cs-CZ" b="1" dirty="0"/>
              <a:t>Rehabilitační </a:t>
            </a:r>
            <a:r>
              <a:rPr lang="cs-CZ" dirty="0"/>
              <a:t>= pomoc, která usnadní </a:t>
            </a:r>
            <a:r>
              <a:rPr lang="es-ES" dirty="0"/>
              <a:t>klientovu adaptaci v nové situaci</a:t>
            </a:r>
            <a:endParaRPr lang="cs-CZ" dirty="0"/>
          </a:p>
        </p:txBody>
      </p:sp>
    </p:spTree>
    <p:extLst>
      <p:ext uri="{BB962C8B-B14F-4D97-AF65-F5344CB8AC3E}">
        <p14:creationId xmlns:p14="http://schemas.microsoft.com/office/powerpoint/2010/main" val="15743272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a:t>2) Aktivity podporující rozvoj klienta</a:t>
            </a:r>
            <a:endParaRPr lang="cs-CZ" dirty="0"/>
          </a:p>
        </p:txBody>
      </p:sp>
      <p:sp>
        <p:nvSpPr>
          <p:cNvPr id="3" name="Zástupný symbol pro obsah 2"/>
          <p:cNvSpPr>
            <a:spLocks noGrp="1"/>
          </p:cNvSpPr>
          <p:nvPr>
            <p:ph sz="quarter" idx="1"/>
          </p:nvPr>
        </p:nvSpPr>
        <p:spPr/>
        <p:txBody>
          <a:bodyPr>
            <a:normAutofit/>
          </a:bodyPr>
          <a:lstStyle/>
          <a:p>
            <a:r>
              <a:rPr lang="cs-CZ" dirty="0"/>
              <a:t>Jedná se o </a:t>
            </a:r>
            <a:r>
              <a:rPr lang="cs-CZ" b="1" dirty="0"/>
              <a:t>rozvojové </a:t>
            </a:r>
            <a:r>
              <a:rPr lang="cs-CZ" dirty="0"/>
              <a:t>nebo vzdělávací </a:t>
            </a:r>
            <a:r>
              <a:rPr lang="cs-CZ" b="1" dirty="0"/>
              <a:t>aktivity</a:t>
            </a:r>
          </a:p>
          <a:p>
            <a:r>
              <a:rPr lang="cs-CZ" b="1" dirty="0"/>
              <a:t>Rozvojové aktivity </a:t>
            </a:r>
            <a:r>
              <a:rPr lang="cs-CZ" dirty="0"/>
              <a:t>= namířeny na individuální nebo skupinové schopnosti vstupovat do soc. interakcí</a:t>
            </a:r>
          </a:p>
          <a:p>
            <a:r>
              <a:rPr lang="cs-CZ" b="1" dirty="0"/>
              <a:t>Vzdělávací aktivity </a:t>
            </a:r>
            <a:r>
              <a:rPr lang="cs-CZ" dirty="0"/>
              <a:t>= snaha o zajištění veřejné informovanosti o specificích určitého problému a jeho řešení.</a:t>
            </a:r>
          </a:p>
          <a:p>
            <a:r>
              <a:rPr lang="cs-CZ" dirty="0"/>
              <a:t>Př. Přednášky o možnostech služeb rodinného poradenství</a:t>
            </a:r>
          </a:p>
        </p:txBody>
      </p:sp>
    </p:spTree>
    <p:extLst>
      <p:ext uri="{BB962C8B-B14F-4D97-AF65-F5344CB8AC3E}">
        <p14:creationId xmlns:p14="http://schemas.microsoft.com/office/powerpoint/2010/main" val="18025730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Aktivity preventivního charakteru</a:t>
            </a:r>
          </a:p>
        </p:txBody>
      </p:sp>
      <p:sp>
        <p:nvSpPr>
          <p:cNvPr id="3" name="Zástupný symbol pro obsah 2"/>
          <p:cNvSpPr>
            <a:spLocks noGrp="1"/>
          </p:cNvSpPr>
          <p:nvPr>
            <p:ph sz="quarter" idx="1"/>
          </p:nvPr>
        </p:nvSpPr>
        <p:spPr/>
        <p:txBody>
          <a:bodyPr>
            <a:normAutofit/>
          </a:bodyPr>
          <a:lstStyle/>
          <a:p>
            <a:r>
              <a:rPr lang="cs-CZ" dirty="0"/>
              <a:t>Zaměřeny na včasné objevení, kontrolu a eliminaci faktorů, které mohou potencionálně narušovat </a:t>
            </a:r>
            <a:r>
              <a:rPr lang="cs-CZ" b="1" dirty="0"/>
              <a:t>sociální fungování</a:t>
            </a:r>
          </a:p>
          <a:p>
            <a:r>
              <a:rPr lang="cs-CZ" dirty="0"/>
              <a:t>Charakter </a:t>
            </a:r>
            <a:r>
              <a:rPr lang="cs-CZ" b="1" dirty="0"/>
              <a:t>individuální </a:t>
            </a:r>
            <a:r>
              <a:rPr lang="cs-CZ" dirty="0"/>
              <a:t>(předmanželské poradny – naučit zvládat případné problémy), </a:t>
            </a:r>
            <a:r>
              <a:rPr lang="cs-CZ" b="1" dirty="0"/>
              <a:t>skupinové </a:t>
            </a:r>
            <a:r>
              <a:rPr lang="pl-PL" dirty="0"/>
              <a:t>či </a:t>
            </a:r>
            <a:r>
              <a:rPr lang="pl-PL" b="1" dirty="0"/>
              <a:t>komunitní </a:t>
            </a:r>
            <a:r>
              <a:rPr lang="pl-PL" dirty="0"/>
              <a:t>práce s klientem – např. „Centrum </a:t>
            </a:r>
            <a:r>
              <a:rPr lang="cs-CZ" dirty="0"/>
              <a:t>prevence kriminality“ – usiluje o snížení kriminality tím, že propojuje činnost jiných </a:t>
            </a:r>
            <a:r>
              <a:rPr lang="cs-CZ" dirty="0" err="1"/>
              <a:t>org</a:t>
            </a:r>
            <a:r>
              <a:rPr lang="cs-CZ" dirty="0"/>
              <a:t>., využití </a:t>
            </a:r>
            <a:r>
              <a:rPr lang="cs-CZ" dirty="0" err="1"/>
              <a:t>eko</a:t>
            </a:r>
            <a:r>
              <a:rPr lang="cs-CZ" dirty="0"/>
              <a:t>. Zdrojů, předávání </a:t>
            </a:r>
            <a:r>
              <a:rPr lang="cs-CZ" dirty="0" err="1"/>
              <a:t>info</a:t>
            </a:r>
            <a:r>
              <a:rPr lang="cs-CZ" dirty="0"/>
              <a:t>.</a:t>
            </a:r>
          </a:p>
        </p:txBody>
      </p:sp>
    </p:spTree>
    <p:extLst>
      <p:ext uri="{BB962C8B-B14F-4D97-AF65-F5344CB8AC3E}">
        <p14:creationId xmlns:p14="http://schemas.microsoft.com/office/powerpoint/2010/main" val="29646690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Paradigmata a </a:t>
            </a:r>
            <a:r>
              <a:rPr lang="cs-CZ" dirty="0" smtClean="0"/>
              <a:t>podpora </a:t>
            </a:r>
            <a:r>
              <a:rPr lang="cs-CZ" smtClean="0"/>
              <a:t>a kontrola</a:t>
            </a:r>
            <a:endParaRPr lang="cs-CZ" dirty="0"/>
          </a:p>
        </p:txBody>
      </p:sp>
      <p:sp>
        <p:nvSpPr>
          <p:cNvPr id="3" name="Zástupný symbol pro obsah 2"/>
          <p:cNvSpPr>
            <a:spLocks noGrp="1"/>
          </p:cNvSpPr>
          <p:nvPr>
            <p:ph sz="quarter" idx="1"/>
          </p:nvPr>
        </p:nvSpPr>
        <p:spPr/>
        <p:txBody>
          <a:bodyPr/>
          <a:lstStyle/>
          <a:p>
            <a:endParaRPr lang="cs-CZ"/>
          </a:p>
        </p:txBody>
      </p:sp>
    </p:spTree>
    <p:extLst>
      <p:ext uri="{BB962C8B-B14F-4D97-AF65-F5344CB8AC3E}">
        <p14:creationId xmlns:p14="http://schemas.microsoft.com/office/powerpoint/2010/main" val="19813910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Etika – způsoby pomoci -  motivace k profesi</a:t>
            </a:r>
          </a:p>
        </p:txBody>
      </p:sp>
      <p:sp>
        <p:nvSpPr>
          <p:cNvPr id="3" name="Zástupný symbol pro obsah 2"/>
          <p:cNvSpPr>
            <a:spLocks noGrp="1"/>
          </p:cNvSpPr>
          <p:nvPr>
            <p:ph sz="quarter" idx="1"/>
          </p:nvPr>
        </p:nvSpPr>
        <p:spPr/>
        <p:txBody>
          <a:bodyPr/>
          <a:lstStyle/>
          <a:p>
            <a:r>
              <a:rPr lang="cs-CZ" dirty="0"/>
              <a:t>Pomoc</a:t>
            </a:r>
          </a:p>
          <a:p>
            <a:r>
              <a:rPr lang="cs-CZ" dirty="0"/>
              <a:t>Ochrana</a:t>
            </a:r>
          </a:p>
          <a:p>
            <a:r>
              <a:rPr lang="cs-CZ" dirty="0"/>
              <a:t>Záchrana </a:t>
            </a:r>
          </a:p>
          <a:p>
            <a:r>
              <a:rPr lang="cs-CZ" dirty="0"/>
              <a:t>Podpora</a:t>
            </a:r>
          </a:p>
          <a:p>
            <a:r>
              <a:rPr lang="cs-CZ" dirty="0"/>
              <a:t>Spása  </a:t>
            </a:r>
          </a:p>
          <a:p>
            <a:r>
              <a:rPr lang="cs-CZ" dirty="0"/>
              <a:t>Doprovázení </a:t>
            </a:r>
          </a:p>
          <a:p>
            <a:endParaRPr lang="cs-CZ" dirty="0"/>
          </a:p>
        </p:txBody>
      </p:sp>
    </p:spTree>
    <p:extLst>
      <p:ext uri="{BB962C8B-B14F-4D97-AF65-F5344CB8AC3E}">
        <p14:creationId xmlns:p14="http://schemas.microsoft.com/office/powerpoint/2010/main" val="2108479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Role sociálního pracovníka</a:t>
            </a:r>
          </a:p>
        </p:txBody>
      </p:sp>
      <p:sp>
        <p:nvSpPr>
          <p:cNvPr id="3" name="Zástupný symbol pro obsah 2"/>
          <p:cNvSpPr>
            <a:spLocks noGrp="1"/>
          </p:cNvSpPr>
          <p:nvPr>
            <p:ph sz="quarter" idx="1"/>
          </p:nvPr>
        </p:nvSpPr>
        <p:spPr/>
        <p:txBody>
          <a:bodyPr/>
          <a:lstStyle/>
          <a:p>
            <a:r>
              <a:rPr lang="cs-CZ" dirty="0"/>
              <a:t>Rodič</a:t>
            </a:r>
          </a:p>
          <a:p>
            <a:r>
              <a:rPr lang="cs-CZ" dirty="0"/>
              <a:t>Dítě</a:t>
            </a:r>
          </a:p>
          <a:p>
            <a:r>
              <a:rPr lang="cs-CZ" dirty="0"/>
              <a:t>Dospělý</a:t>
            </a:r>
          </a:p>
          <a:p>
            <a:r>
              <a:rPr lang="cs-CZ" dirty="0"/>
              <a:t>Občan</a:t>
            </a:r>
          </a:p>
          <a:p>
            <a:r>
              <a:rPr lang="cs-CZ" dirty="0"/>
              <a:t>Dítě svých rodičů</a:t>
            </a:r>
          </a:p>
          <a:p>
            <a:r>
              <a:rPr lang="cs-CZ" dirty="0"/>
              <a:t>Partner</a:t>
            </a:r>
          </a:p>
          <a:p>
            <a:r>
              <a:rPr lang="cs-CZ" dirty="0"/>
              <a:t>Zaměstnanec – svéprávný a ne-svéprávný</a:t>
            </a:r>
          </a:p>
          <a:p>
            <a:r>
              <a:rPr lang="cs-CZ" dirty="0"/>
              <a:t>Pomáhající, ochraňující, zachraňující, spasitel</a:t>
            </a:r>
          </a:p>
          <a:p>
            <a:r>
              <a:rPr lang="cs-CZ" dirty="0"/>
              <a:t>Život bez rolí, sám </a:t>
            </a:r>
            <a:r>
              <a:rPr lang="cs-CZ"/>
              <a:t>za sebe</a:t>
            </a:r>
            <a:endParaRPr lang="cs-CZ" dirty="0"/>
          </a:p>
        </p:txBody>
      </p:sp>
    </p:spTree>
    <p:extLst>
      <p:ext uri="{BB962C8B-B14F-4D97-AF65-F5344CB8AC3E}">
        <p14:creationId xmlns:p14="http://schemas.microsoft.com/office/powerpoint/2010/main" val="37135951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Kontrola vs. podpora</a:t>
            </a:r>
          </a:p>
        </p:txBody>
      </p:sp>
      <p:sp>
        <p:nvSpPr>
          <p:cNvPr id="3" name="Zástupný symbol pro obsah 2"/>
          <p:cNvSpPr>
            <a:spLocks noGrp="1"/>
          </p:cNvSpPr>
          <p:nvPr>
            <p:ph sz="quarter" idx="1"/>
          </p:nvPr>
        </p:nvSpPr>
        <p:spPr/>
        <p:txBody>
          <a:bodyPr>
            <a:normAutofit fontScale="92500"/>
          </a:bodyPr>
          <a:lstStyle/>
          <a:p>
            <a:r>
              <a:rPr lang="cs-CZ" b="1" dirty="0" err="1"/>
              <a:t>Lifeworld</a:t>
            </a:r>
            <a:r>
              <a:rPr lang="cs-CZ" b="1" dirty="0"/>
              <a:t> – </a:t>
            </a:r>
            <a:r>
              <a:rPr lang="cs-CZ" b="1" dirty="0" err="1"/>
              <a:t>Jürgen</a:t>
            </a:r>
            <a:r>
              <a:rPr lang="cs-CZ" b="1" dirty="0"/>
              <a:t> </a:t>
            </a:r>
            <a:r>
              <a:rPr lang="cs-CZ" b="1" dirty="0" err="1"/>
              <a:t>Habermas</a:t>
            </a:r>
            <a:r>
              <a:rPr lang="cs-CZ" dirty="0"/>
              <a:t> </a:t>
            </a:r>
          </a:p>
          <a:p>
            <a:r>
              <a:rPr lang="cs-CZ" dirty="0"/>
              <a:t>Státní struktury mají schopnost zničit přirozené prvky sociální pomoci, které stojí na sousedské pomoci, sociálních sítích jednotlivců a podobně. </a:t>
            </a:r>
            <a:r>
              <a:rPr lang="cs-CZ" dirty="0" err="1"/>
              <a:t>Lifeworld</a:t>
            </a:r>
            <a:r>
              <a:rPr lang="cs-CZ" dirty="0"/>
              <a:t> je v protikladu k oblasti kontrolované státem (</a:t>
            </a:r>
            <a:r>
              <a:rPr lang="cs-CZ" dirty="0" err="1"/>
              <a:t>statorganised</a:t>
            </a:r>
            <a:r>
              <a:rPr lang="cs-CZ" dirty="0"/>
              <a:t>).</a:t>
            </a:r>
          </a:p>
          <a:p>
            <a:r>
              <a:rPr lang="cs-CZ" dirty="0"/>
              <a:t>Hledání vzájemného konsensu je postaveno na komunikační akci, která  posiluje sociální integraci. </a:t>
            </a:r>
          </a:p>
          <a:p>
            <a:r>
              <a:rPr lang="cs-CZ" dirty="0"/>
              <a:t>1. Dohoda vytvořená na argumentaci</a:t>
            </a:r>
          </a:p>
          <a:p>
            <a:r>
              <a:rPr lang="cs-CZ" dirty="0"/>
              <a:t>2. Všichni účastníci jsou podporováni pro aktivní účast</a:t>
            </a:r>
          </a:p>
          <a:p>
            <a:r>
              <a:rPr lang="cs-CZ" dirty="0"/>
              <a:t>3. Všechny návrhy jsou prodiskutované</a:t>
            </a:r>
          </a:p>
          <a:p>
            <a:r>
              <a:rPr lang="cs-CZ" dirty="0"/>
              <a:t>4. Všichni mohou vyjádřit své postoje.</a:t>
            </a:r>
          </a:p>
          <a:p>
            <a:endParaRPr lang="cs-CZ" dirty="0"/>
          </a:p>
        </p:txBody>
      </p:sp>
    </p:spTree>
    <p:extLst>
      <p:ext uri="{BB962C8B-B14F-4D97-AF65-F5344CB8AC3E}">
        <p14:creationId xmlns:p14="http://schemas.microsoft.com/office/powerpoint/2010/main" val="210978114"/>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7836D0-99BB-9241-AAA6-2AF707C74FAE}"/>
              </a:ext>
            </a:extLst>
          </p:cNvPr>
          <p:cNvSpPr>
            <a:spLocks noGrp="1"/>
          </p:cNvSpPr>
          <p:nvPr>
            <p:ph type="title"/>
          </p:nvPr>
        </p:nvSpPr>
        <p:spPr/>
        <p:txBody>
          <a:bodyPr/>
          <a:lstStyle/>
          <a:p>
            <a:r>
              <a:rPr lang="cs-CZ" dirty="0"/>
              <a:t>Občanský zákoník</a:t>
            </a:r>
          </a:p>
        </p:txBody>
      </p:sp>
      <p:sp>
        <p:nvSpPr>
          <p:cNvPr id="3" name="Zástupný obsah 2">
            <a:extLst>
              <a:ext uri="{FF2B5EF4-FFF2-40B4-BE49-F238E27FC236}">
                <a16:creationId xmlns:a16="http://schemas.microsoft.com/office/drawing/2014/main" id="{5A3775CC-9DE6-CB48-A973-17E6C6611844}"/>
              </a:ext>
            </a:extLst>
          </p:cNvPr>
          <p:cNvSpPr>
            <a:spLocks noGrp="1"/>
          </p:cNvSpPr>
          <p:nvPr>
            <p:ph idx="1"/>
          </p:nvPr>
        </p:nvSpPr>
        <p:spPr/>
        <p:txBody>
          <a:bodyPr>
            <a:normAutofit fontScale="70000" lnSpcReduction="20000"/>
          </a:bodyPr>
          <a:lstStyle/>
          <a:p>
            <a:r>
              <a:rPr lang="cs-CZ" b="1" dirty="0"/>
              <a:t>§ 3</a:t>
            </a:r>
          </a:p>
          <a:p>
            <a:pPr marL="0" indent="0">
              <a:buNone/>
            </a:pPr>
            <a:r>
              <a:rPr lang="cs-CZ" b="1" dirty="0"/>
              <a:t>(1)</a:t>
            </a:r>
            <a:r>
              <a:rPr lang="cs-CZ" dirty="0"/>
              <a:t> Soukromé právo chrání důstojnost a svobodu člověka i jeho přirozené právo brát se o vlastní štěstí a štěstí jeho rodiny nebo lidí jemu blízkých takovým způsobem, jenž nepůsobí bezdůvodně újmu druhým.</a:t>
            </a:r>
          </a:p>
          <a:p>
            <a:pPr marL="0" indent="0">
              <a:buNone/>
            </a:pPr>
            <a:r>
              <a:rPr lang="cs-CZ" b="1" dirty="0"/>
              <a:t>(2)</a:t>
            </a:r>
            <a:r>
              <a:rPr lang="cs-CZ" dirty="0"/>
              <a:t> Soukromé právo spočívá zejména na zásadách, že</a:t>
            </a:r>
          </a:p>
          <a:p>
            <a:pPr marL="0" indent="0">
              <a:buNone/>
            </a:pPr>
            <a:r>
              <a:rPr lang="cs-CZ" b="1" dirty="0"/>
              <a:t>a)</a:t>
            </a:r>
            <a:r>
              <a:rPr lang="cs-CZ" dirty="0"/>
              <a:t> každý má právo na ochranu svého života a zdraví, jakož i svobody, cti, důstojnosti a soukromí,</a:t>
            </a:r>
          </a:p>
          <a:p>
            <a:pPr marL="0" indent="0">
              <a:buNone/>
            </a:pPr>
            <a:r>
              <a:rPr lang="cs-CZ" b="1" dirty="0"/>
              <a:t>b)</a:t>
            </a:r>
            <a:r>
              <a:rPr lang="cs-CZ" dirty="0"/>
              <a:t> rodina, rodičovství a manželství požívají zvláštní zákonné ochrany,</a:t>
            </a:r>
          </a:p>
          <a:p>
            <a:pPr marL="0" indent="0">
              <a:buNone/>
            </a:pPr>
            <a:r>
              <a:rPr lang="cs-CZ" b="1" dirty="0"/>
              <a:t>c)</a:t>
            </a:r>
            <a:r>
              <a:rPr lang="cs-CZ" dirty="0"/>
              <a:t> nikdo nesmí pro nedostatek věku, rozumu nebo pro závislost svého postavení utrpět nedůvodnou újmu; nikdo však také nesmí bezdůvodně těžit z vlastní neschopnosti k újmě druhých,</a:t>
            </a:r>
          </a:p>
          <a:p>
            <a:pPr marL="0" indent="0">
              <a:buNone/>
            </a:pPr>
            <a:r>
              <a:rPr lang="cs-CZ" b="1" dirty="0"/>
              <a:t>d)</a:t>
            </a:r>
            <a:r>
              <a:rPr lang="cs-CZ" dirty="0"/>
              <a:t> daný slib zavazuje a smlouvy mají být splněny,</a:t>
            </a:r>
          </a:p>
          <a:p>
            <a:pPr marL="0" indent="0">
              <a:buNone/>
            </a:pPr>
            <a:r>
              <a:rPr lang="cs-CZ" b="1" dirty="0"/>
              <a:t>e)</a:t>
            </a:r>
            <a:r>
              <a:rPr lang="cs-CZ" dirty="0"/>
              <a:t> vlastnické právo je chráněno zákonem a jen zákon může stanovit, jak vlastnické právo vzniká a zaniká, a</a:t>
            </a:r>
          </a:p>
          <a:p>
            <a:pPr marL="0" indent="0">
              <a:buNone/>
            </a:pPr>
            <a:r>
              <a:rPr lang="cs-CZ" b="1" dirty="0"/>
              <a:t>f)</a:t>
            </a:r>
            <a:r>
              <a:rPr lang="cs-CZ" dirty="0"/>
              <a:t> nikomu nelze odepřít, co mu po právu náleží.</a:t>
            </a:r>
          </a:p>
          <a:p>
            <a:r>
              <a:rPr lang="cs-CZ" b="1" dirty="0"/>
              <a:t>(3)</a:t>
            </a:r>
            <a:r>
              <a:rPr lang="cs-CZ" dirty="0"/>
              <a:t> Soukromé právo vyvěrá také z dalších obecně uznaných zásad spravedlnosti a práva.</a:t>
            </a:r>
          </a:p>
          <a:p>
            <a:endParaRPr lang="cs-CZ" dirty="0"/>
          </a:p>
        </p:txBody>
      </p:sp>
    </p:spTree>
    <p:extLst>
      <p:ext uri="{BB962C8B-B14F-4D97-AF65-F5344CB8AC3E}">
        <p14:creationId xmlns:p14="http://schemas.microsoft.com/office/powerpoint/2010/main" val="12132503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Kontrola vs. podpora</a:t>
            </a:r>
          </a:p>
        </p:txBody>
      </p:sp>
      <p:sp>
        <p:nvSpPr>
          <p:cNvPr id="3" name="Zástupný symbol pro obsah 2"/>
          <p:cNvSpPr>
            <a:spLocks noGrp="1"/>
          </p:cNvSpPr>
          <p:nvPr>
            <p:ph sz="quarter" idx="1"/>
          </p:nvPr>
        </p:nvSpPr>
        <p:spPr/>
        <p:txBody>
          <a:bodyPr>
            <a:normAutofit/>
          </a:bodyPr>
          <a:lstStyle/>
          <a:p>
            <a:r>
              <a:rPr lang="cs-CZ" b="1" dirty="0"/>
              <a:t>Pomoc není zboží – Gert van Der </a:t>
            </a:r>
            <a:r>
              <a:rPr lang="cs-CZ" b="1" dirty="0" err="1"/>
              <a:t>Laan</a:t>
            </a:r>
            <a:endParaRPr lang="cs-CZ" dirty="0"/>
          </a:p>
          <a:p>
            <a:pPr lvl="0"/>
            <a:r>
              <a:rPr lang="cs-CZ" dirty="0"/>
              <a:t>Vnější tlaky na efektivitu (stát, manažerismus) vs. strach ze zneužití moci vůči klientovi (občanská hnutí).</a:t>
            </a:r>
          </a:p>
          <a:p>
            <a:pPr lvl="0"/>
            <a:r>
              <a:rPr lang="cs-CZ" dirty="0"/>
              <a:t>Emancipace klientů je možná pouze v rámci společnosti, proto nelze rezignovat na ukázňování.</a:t>
            </a:r>
          </a:p>
          <a:p>
            <a:pPr lvl="0"/>
            <a:r>
              <a:rPr lang="cs-CZ" dirty="0"/>
              <a:t>Pomoc a kontrola jsou nedílnou součásti sociální práce.</a:t>
            </a:r>
          </a:p>
          <a:p>
            <a:r>
              <a:rPr lang="cs-CZ" dirty="0"/>
              <a:t>Cílem sociální práce je rozvoj klienta v jeho vnitřním světě, aby potřeboval jen nutno pomoc. Emancipace klienta je možná jen v rámci společnosti, která má na svém pozadí modely a systémy ukázňování.</a:t>
            </a:r>
          </a:p>
          <a:p>
            <a:endParaRPr lang="cs-CZ" dirty="0"/>
          </a:p>
          <a:p>
            <a:endParaRPr lang="cs-CZ" dirty="0"/>
          </a:p>
        </p:txBody>
      </p:sp>
    </p:spTree>
    <p:extLst>
      <p:ext uri="{BB962C8B-B14F-4D97-AF65-F5344CB8AC3E}">
        <p14:creationId xmlns:p14="http://schemas.microsoft.com/office/powerpoint/2010/main" val="2599878300"/>
      </p:ext>
    </p:extLst>
  </p:cSld>
  <p:clrMapOvr>
    <a:masterClrMapping/>
  </p:clrMapOvr>
  <p:transition spd="med">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Kontrola vs. podpora</a:t>
            </a:r>
          </a:p>
        </p:txBody>
      </p:sp>
      <p:sp>
        <p:nvSpPr>
          <p:cNvPr id="3" name="Zástupný symbol pro obsah 2"/>
          <p:cNvSpPr>
            <a:spLocks noGrp="1"/>
          </p:cNvSpPr>
          <p:nvPr>
            <p:ph sz="quarter" idx="1"/>
          </p:nvPr>
        </p:nvSpPr>
        <p:spPr/>
        <p:txBody>
          <a:bodyPr/>
          <a:lstStyle/>
          <a:p>
            <a:r>
              <a:rPr lang="cs-CZ" b="1" dirty="0"/>
              <a:t>Umění pomáhat – Ivan Úlehla</a:t>
            </a:r>
            <a:endParaRPr lang="cs-CZ" dirty="0"/>
          </a:p>
          <a:p>
            <a:r>
              <a:rPr lang="cs-CZ" dirty="0"/>
              <a:t>Pro Úlehlu je dilema sociální pomoci a kontroly, záležitostí dynamické změny, která je svým způsobem kontinuální. Toto dilema je ovlivňováno třemi okruhy:</a:t>
            </a:r>
          </a:p>
          <a:p>
            <a:pPr lvl="0"/>
            <a:r>
              <a:rPr lang="cs-CZ" dirty="0"/>
              <a:t>Klientovy způsoby              </a:t>
            </a:r>
          </a:p>
          <a:p>
            <a:pPr lvl="0"/>
            <a:r>
              <a:rPr lang="cs-CZ" dirty="0"/>
              <a:t>Pracovníkova odbornost               </a:t>
            </a:r>
          </a:p>
          <a:p>
            <a:pPr lvl="0"/>
            <a:r>
              <a:rPr lang="cs-CZ" dirty="0"/>
              <a:t>Normy společnosti</a:t>
            </a:r>
          </a:p>
          <a:p>
            <a:pPr marL="45720" indent="0">
              <a:buNone/>
            </a:pPr>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6389" y="4298991"/>
            <a:ext cx="4218195" cy="205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7841064"/>
      </p:ext>
    </p:extLst>
  </p:cSld>
  <p:clrMapOvr>
    <a:masterClrMapping/>
  </p:clrMapOvr>
  <p:transition spd="med">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Kontrola vs. podpora</a:t>
            </a:r>
          </a:p>
        </p:txBody>
      </p:sp>
      <p:sp>
        <p:nvSpPr>
          <p:cNvPr id="3" name="Zástupný symbol pro obsah 2"/>
          <p:cNvSpPr>
            <a:spLocks noGrp="1"/>
          </p:cNvSpPr>
          <p:nvPr>
            <p:ph sz="quarter" idx="1"/>
          </p:nvPr>
        </p:nvSpPr>
        <p:spPr/>
        <p:txBody>
          <a:bodyPr>
            <a:normAutofit fontScale="92500" lnSpcReduction="10000"/>
          </a:bodyPr>
          <a:lstStyle/>
          <a:p>
            <a:r>
              <a:rPr lang="cs-CZ" b="1" dirty="0"/>
              <a:t>Sociální pomoc, sociální kontrola a rozvoj zdraví v partnerských vztazích  – </a:t>
            </a:r>
            <a:r>
              <a:rPr lang="cs-CZ" b="1" dirty="0" err="1"/>
              <a:t>Kieran</a:t>
            </a:r>
            <a:r>
              <a:rPr lang="cs-CZ" b="1" dirty="0"/>
              <a:t> T. </a:t>
            </a:r>
            <a:r>
              <a:rPr lang="cs-CZ" b="1" dirty="0" err="1"/>
              <a:t>Sullivan</a:t>
            </a:r>
            <a:r>
              <a:rPr lang="cs-CZ" b="1" dirty="0"/>
              <a:t> and </a:t>
            </a:r>
            <a:r>
              <a:rPr lang="cs-CZ" b="1" dirty="0" err="1"/>
              <a:t>col</a:t>
            </a:r>
            <a:r>
              <a:rPr lang="cs-CZ" b="1" dirty="0"/>
              <a:t>.</a:t>
            </a:r>
            <a:endParaRPr lang="cs-CZ" dirty="0"/>
          </a:p>
          <a:p>
            <a:r>
              <a:rPr lang="cs-CZ" dirty="0"/>
              <a:t>Tento autor se svým týmem se zabýval sociální pomocí a sociální kontrolu u osob dlouhodobě nemocných v souvislosti s jejich partnerskými vztahy. </a:t>
            </a:r>
          </a:p>
          <a:p>
            <a:r>
              <a:rPr lang="cs-CZ" dirty="0"/>
              <a:t>V tomto kontextu rozlišují pozitivní a negativní sociální kontrolu.</a:t>
            </a:r>
          </a:p>
          <a:p>
            <a:r>
              <a:rPr lang="cs-CZ" dirty="0"/>
              <a:t>Negativní sociální kontrola je nám všem nějak jasná – kontrolujeme dodržování léčebného režimu všemi dostupnými nástroji – laboratoř, magnetická rezonance – jen v souvislosti s pacientem jako jednotlivcem.</a:t>
            </a:r>
          </a:p>
          <a:p>
            <a:r>
              <a:rPr lang="cs-CZ" dirty="0"/>
              <a:t>Pozitivní sociální kontrola – je využití partnera pro motivaci k léčbě. Zapojení partnera do systému pomoci se nám jeví spíše jako podpora. Motivující a motivovaný partner pro léčbu je kontrolním mechanizmem. </a:t>
            </a:r>
          </a:p>
          <a:p>
            <a:endParaRPr lang="cs-CZ" dirty="0"/>
          </a:p>
        </p:txBody>
      </p:sp>
    </p:spTree>
    <p:extLst>
      <p:ext uri="{BB962C8B-B14F-4D97-AF65-F5344CB8AC3E}">
        <p14:creationId xmlns:p14="http://schemas.microsoft.com/office/powerpoint/2010/main" val="2719130668"/>
      </p:ext>
    </p:extLst>
  </p:cSld>
  <p:clrMapOvr>
    <a:masterClrMapping/>
  </p:clrMapOvr>
  <p:transition spd="med">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Kontrola vs. podpora</a:t>
            </a:r>
          </a:p>
        </p:txBody>
      </p:sp>
      <p:sp>
        <p:nvSpPr>
          <p:cNvPr id="3" name="Zástupný symbol pro obsah 2"/>
          <p:cNvSpPr>
            <a:spLocks noGrp="1"/>
          </p:cNvSpPr>
          <p:nvPr>
            <p:ph sz="quarter" idx="1"/>
          </p:nvPr>
        </p:nvSpPr>
        <p:spPr/>
        <p:txBody>
          <a:bodyPr/>
          <a:lstStyle/>
          <a:p>
            <a:pPr marL="0" lvl="0" indent="0" fontAlgn="base">
              <a:lnSpc>
                <a:spcPct val="100000"/>
              </a:lnSpc>
              <a:spcBef>
                <a:spcPct val="0"/>
              </a:spcBef>
              <a:spcAft>
                <a:spcPct val="0"/>
              </a:spcAft>
              <a:buClrTx/>
              <a:buSzTx/>
              <a:buNone/>
            </a:pPr>
            <a:r>
              <a:rPr lang="cs-CZ" altLang="cs-CZ" b="1" i="1" dirty="0">
                <a:solidFill>
                  <a:schemeClr val="tx1"/>
                </a:solidFill>
                <a:latin typeface="Times New Roman" pitchFamily="18" charset="0"/>
                <a:ea typeface="Calibri" pitchFamily="34" charset="0"/>
                <a:cs typeface="Times New Roman" pitchFamily="18" charset="0"/>
              </a:rPr>
              <a:t>Probl</a:t>
            </a:r>
            <a:r>
              <a:rPr lang="cs-CZ" altLang="cs-CZ" b="1" i="1" dirty="0">
                <a:solidFill>
                  <a:schemeClr val="tx1"/>
                </a:solidFill>
                <a:latin typeface="Calibri"/>
                <a:ea typeface="Calibri" pitchFamily="34" charset="0"/>
                <a:cs typeface="Times New Roman" pitchFamily="18" charset="0"/>
              </a:rPr>
              <a:t>é</a:t>
            </a:r>
            <a:r>
              <a:rPr lang="cs-CZ" altLang="cs-CZ" b="1" i="1" dirty="0">
                <a:solidFill>
                  <a:schemeClr val="tx1"/>
                </a:solidFill>
                <a:latin typeface="Times New Roman" pitchFamily="18" charset="0"/>
                <a:ea typeface="Calibri" pitchFamily="34" charset="0"/>
                <a:cs typeface="Times New Roman" pitchFamily="18" charset="0"/>
              </a:rPr>
              <a:t>m nebo ře</a:t>
            </a:r>
            <a:r>
              <a:rPr lang="cs-CZ" altLang="cs-CZ" b="1" i="1" dirty="0">
                <a:solidFill>
                  <a:schemeClr val="tx1"/>
                </a:solidFill>
                <a:latin typeface="Calibri"/>
                <a:ea typeface="Calibri" pitchFamily="34" charset="0"/>
                <a:cs typeface="Times New Roman" pitchFamily="18" charset="0"/>
              </a:rPr>
              <a:t>š</a:t>
            </a:r>
            <a:r>
              <a:rPr lang="cs-CZ" altLang="cs-CZ" b="1" i="1" dirty="0">
                <a:solidFill>
                  <a:schemeClr val="tx1"/>
                </a:solidFill>
                <a:latin typeface="Times New Roman" pitchFamily="18" charset="0"/>
                <a:ea typeface="Calibri" pitchFamily="34" charset="0"/>
                <a:cs typeface="Times New Roman" pitchFamily="18" charset="0"/>
              </a:rPr>
              <a:t>en</a:t>
            </a:r>
            <a:r>
              <a:rPr lang="cs-CZ" altLang="cs-CZ" b="1" i="1" dirty="0">
                <a:solidFill>
                  <a:schemeClr val="tx1"/>
                </a:solidFill>
                <a:latin typeface="Calibri"/>
                <a:ea typeface="Calibri" pitchFamily="34" charset="0"/>
                <a:cs typeface="Times New Roman" pitchFamily="18" charset="0"/>
              </a:rPr>
              <a:t>í</a:t>
            </a:r>
            <a:r>
              <a:rPr lang="cs-CZ" altLang="cs-CZ" b="1" i="1" dirty="0">
                <a:solidFill>
                  <a:schemeClr val="tx1"/>
                </a:solidFill>
                <a:latin typeface="Times New Roman" pitchFamily="18" charset="0"/>
                <a:ea typeface="Calibri" pitchFamily="34" charset="0"/>
                <a:cs typeface="Times New Roman" pitchFamily="18" charset="0"/>
              </a:rPr>
              <a:t> </a:t>
            </a:r>
            <a:r>
              <a:rPr lang="cs-CZ" altLang="cs-CZ" b="1" i="1" dirty="0">
                <a:solidFill>
                  <a:schemeClr val="tx1"/>
                </a:solidFill>
                <a:latin typeface="Calibri"/>
                <a:ea typeface="Calibri" pitchFamily="34" charset="0"/>
                <a:cs typeface="Times New Roman" pitchFamily="18" charset="0"/>
              </a:rPr>
              <a:t>–</a:t>
            </a:r>
            <a:r>
              <a:rPr lang="cs-CZ" altLang="cs-CZ" b="1" i="1" dirty="0">
                <a:solidFill>
                  <a:schemeClr val="tx1"/>
                </a:solidFill>
                <a:latin typeface="Times New Roman" pitchFamily="18" charset="0"/>
                <a:ea typeface="Calibri" pitchFamily="34" charset="0"/>
                <a:cs typeface="Times New Roman" pitchFamily="18" charset="0"/>
              </a:rPr>
              <a:t> </a:t>
            </a:r>
            <a:r>
              <a:rPr lang="cs-CZ" altLang="cs-CZ" b="1" i="1" dirty="0" err="1">
                <a:solidFill>
                  <a:schemeClr val="tx1"/>
                </a:solidFill>
                <a:latin typeface="Times New Roman" pitchFamily="18" charset="0"/>
                <a:ea typeface="Calibri" pitchFamily="34" charset="0"/>
                <a:cs typeface="Times New Roman" pitchFamily="18" charset="0"/>
              </a:rPr>
              <a:t>Dalet</a:t>
            </a:r>
            <a:endParaRPr lang="cs-CZ" altLang="cs-CZ" sz="800" dirty="0">
              <a:solidFill>
                <a:schemeClr val="tx1"/>
              </a:solidFill>
              <a:latin typeface="Arial" pitchFamily="34" charset="0"/>
              <a:cs typeface="Arial" pitchFamily="34" charset="0"/>
            </a:endParaRPr>
          </a:p>
          <a:p>
            <a:pPr marL="0" lvl="0" indent="0" eaLnBrk="0" fontAlgn="base" hangingPunct="0">
              <a:lnSpc>
                <a:spcPct val="100000"/>
              </a:lnSpc>
              <a:spcBef>
                <a:spcPct val="0"/>
              </a:spcBef>
              <a:spcAft>
                <a:spcPct val="0"/>
              </a:spcAft>
              <a:buClrTx/>
              <a:buSzTx/>
              <a:buNone/>
            </a:pPr>
            <a:r>
              <a:rPr lang="cs-CZ" altLang="cs-CZ" dirty="0" err="1">
                <a:solidFill>
                  <a:schemeClr val="tx1"/>
                </a:solidFill>
                <a:latin typeface="Times New Roman" pitchFamily="18" charset="0"/>
                <a:ea typeface="Calibri" pitchFamily="34" charset="0"/>
                <a:cs typeface="Times New Roman" pitchFamily="18" charset="0"/>
              </a:rPr>
              <a:t>Dalet</a:t>
            </a:r>
            <a:r>
              <a:rPr lang="cs-CZ" altLang="cs-CZ" dirty="0">
                <a:solidFill>
                  <a:schemeClr val="tx1"/>
                </a:solidFill>
                <a:latin typeface="Times New Roman" pitchFamily="18" charset="0"/>
                <a:ea typeface="Calibri" pitchFamily="34" charset="0"/>
                <a:cs typeface="Times New Roman" pitchFamily="18" charset="0"/>
              </a:rPr>
              <a:t> je česk</a:t>
            </a:r>
            <a:r>
              <a:rPr lang="cs-CZ" altLang="cs-CZ" dirty="0">
                <a:solidFill>
                  <a:schemeClr val="tx1"/>
                </a:solidFill>
                <a:latin typeface="Calibri"/>
                <a:ea typeface="Calibri" pitchFamily="34" charset="0"/>
                <a:cs typeface="Times New Roman" pitchFamily="18" charset="0"/>
              </a:rPr>
              <a:t>á</a:t>
            </a:r>
            <a:r>
              <a:rPr lang="cs-CZ" altLang="cs-CZ" dirty="0">
                <a:solidFill>
                  <a:schemeClr val="tx1"/>
                </a:solidFill>
                <a:latin typeface="Times New Roman" pitchFamily="18" charset="0"/>
                <a:ea typeface="Calibri" pitchFamily="34" charset="0"/>
                <a:cs typeface="Times New Roman" pitchFamily="18" charset="0"/>
              </a:rPr>
              <a:t> společnost zabývaj</a:t>
            </a:r>
            <a:r>
              <a:rPr lang="cs-CZ" altLang="cs-CZ" dirty="0">
                <a:solidFill>
                  <a:schemeClr val="tx1"/>
                </a:solidFill>
                <a:latin typeface="Calibri"/>
                <a:ea typeface="Calibri" pitchFamily="34" charset="0"/>
                <a:cs typeface="Times New Roman" pitchFamily="18" charset="0"/>
              </a:rPr>
              <a:t>í</a:t>
            </a:r>
            <a:r>
              <a:rPr lang="cs-CZ" altLang="cs-CZ" dirty="0">
                <a:solidFill>
                  <a:schemeClr val="tx1"/>
                </a:solidFill>
                <a:latin typeface="Times New Roman" pitchFamily="18" charset="0"/>
                <a:ea typeface="Calibri" pitchFamily="34" charset="0"/>
                <a:cs typeface="Times New Roman" pitchFamily="18" charset="0"/>
              </a:rPr>
              <a:t>c</a:t>
            </a:r>
            <a:r>
              <a:rPr lang="cs-CZ" altLang="cs-CZ" dirty="0">
                <a:solidFill>
                  <a:schemeClr val="tx1"/>
                </a:solidFill>
                <a:latin typeface="Calibri"/>
                <a:ea typeface="Calibri" pitchFamily="34" charset="0"/>
                <a:cs typeface="Times New Roman" pitchFamily="18" charset="0"/>
              </a:rPr>
              <a:t>í</a:t>
            </a:r>
            <a:r>
              <a:rPr lang="cs-CZ" altLang="cs-CZ" dirty="0">
                <a:solidFill>
                  <a:schemeClr val="tx1"/>
                </a:solidFill>
                <a:latin typeface="Times New Roman" pitchFamily="18" charset="0"/>
                <a:ea typeface="Calibri" pitchFamily="34" charset="0"/>
                <a:cs typeface="Times New Roman" pitchFamily="18" charset="0"/>
              </a:rPr>
              <a:t> se </a:t>
            </a:r>
            <a:r>
              <a:rPr lang="cs-CZ" altLang="cs-CZ" b="1" dirty="0">
                <a:solidFill>
                  <a:srgbClr val="000000"/>
                </a:solidFill>
                <a:latin typeface="Times New Roman" pitchFamily="18" charset="0"/>
                <a:ea typeface="Calibri" pitchFamily="34" charset="0"/>
                <a:cs typeface="Times New Roman" pitchFamily="18" charset="0"/>
              </a:rPr>
              <a:t>koučov</a:t>
            </a:r>
            <a:r>
              <a:rPr lang="cs-CZ" altLang="cs-CZ" b="1" dirty="0">
                <a:solidFill>
                  <a:srgbClr val="000000"/>
                </a:solidFill>
                <a:latin typeface="Calibri"/>
                <a:ea typeface="Calibri" pitchFamily="34" charset="0"/>
                <a:cs typeface="Times New Roman" pitchFamily="18" charset="0"/>
              </a:rPr>
              <a:t>á</a:t>
            </a:r>
            <a:r>
              <a:rPr lang="cs-CZ" altLang="cs-CZ" b="1" dirty="0">
                <a:solidFill>
                  <a:srgbClr val="000000"/>
                </a:solidFill>
                <a:latin typeface="Times New Roman" pitchFamily="18" charset="0"/>
                <a:ea typeface="Calibri" pitchFamily="34" charset="0"/>
                <a:cs typeface="Times New Roman" pitchFamily="18" charset="0"/>
              </a:rPr>
              <a:t>n</a:t>
            </a:r>
            <a:r>
              <a:rPr lang="cs-CZ" altLang="cs-CZ" b="1" dirty="0">
                <a:solidFill>
                  <a:srgbClr val="000000"/>
                </a:solidFill>
                <a:latin typeface="Calibri"/>
                <a:ea typeface="Calibri" pitchFamily="34" charset="0"/>
                <a:cs typeface="Times New Roman" pitchFamily="18" charset="0"/>
              </a:rPr>
              <a:t>í</a:t>
            </a:r>
            <a:r>
              <a:rPr lang="cs-CZ" altLang="cs-CZ" b="1" dirty="0">
                <a:solidFill>
                  <a:srgbClr val="000000"/>
                </a:solidFill>
                <a:latin typeface="Times New Roman" pitchFamily="18" charset="0"/>
                <a:ea typeface="Calibri" pitchFamily="34" charset="0"/>
                <a:cs typeface="Times New Roman" pitchFamily="18" charset="0"/>
              </a:rPr>
              <a:t>m, terapii, supervizi a vzděl</a:t>
            </a:r>
            <a:r>
              <a:rPr lang="cs-CZ" altLang="cs-CZ" b="1" dirty="0">
                <a:solidFill>
                  <a:srgbClr val="000000"/>
                </a:solidFill>
                <a:latin typeface="Calibri"/>
                <a:ea typeface="Calibri" pitchFamily="34" charset="0"/>
                <a:cs typeface="Times New Roman" pitchFamily="18" charset="0"/>
              </a:rPr>
              <a:t>á</a:t>
            </a:r>
            <a:r>
              <a:rPr lang="cs-CZ" altLang="cs-CZ" b="1" dirty="0">
                <a:solidFill>
                  <a:srgbClr val="000000"/>
                </a:solidFill>
                <a:latin typeface="Times New Roman" pitchFamily="18" charset="0"/>
                <a:ea typeface="Calibri" pitchFamily="34" charset="0"/>
                <a:cs typeface="Times New Roman" pitchFamily="18" charset="0"/>
              </a:rPr>
              <a:t>v</a:t>
            </a:r>
            <a:r>
              <a:rPr lang="cs-CZ" altLang="cs-CZ" b="1" dirty="0">
                <a:solidFill>
                  <a:srgbClr val="000000"/>
                </a:solidFill>
                <a:latin typeface="Calibri"/>
                <a:ea typeface="Calibri" pitchFamily="34" charset="0"/>
                <a:cs typeface="Times New Roman" pitchFamily="18" charset="0"/>
              </a:rPr>
              <a:t>á</a:t>
            </a:r>
            <a:r>
              <a:rPr lang="cs-CZ" altLang="cs-CZ" b="1" dirty="0">
                <a:solidFill>
                  <a:srgbClr val="000000"/>
                </a:solidFill>
                <a:latin typeface="Times New Roman" pitchFamily="18" charset="0"/>
                <a:ea typeface="Calibri" pitchFamily="34" charset="0"/>
                <a:cs typeface="Times New Roman" pitchFamily="18" charset="0"/>
              </a:rPr>
              <a:t>n</a:t>
            </a:r>
            <a:r>
              <a:rPr lang="cs-CZ" altLang="cs-CZ" b="1" dirty="0">
                <a:solidFill>
                  <a:srgbClr val="000000"/>
                </a:solidFill>
                <a:latin typeface="Calibri"/>
                <a:ea typeface="Calibri" pitchFamily="34" charset="0"/>
                <a:cs typeface="Times New Roman" pitchFamily="18" charset="0"/>
              </a:rPr>
              <a:t>í</a:t>
            </a:r>
            <a:r>
              <a:rPr lang="cs-CZ" altLang="cs-CZ" dirty="0">
                <a:solidFill>
                  <a:srgbClr val="000000"/>
                </a:solidFill>
                <a:latin typeface="Times New Roman" pitchFamily="18" charset="0"/>
                <a:ea typeface="Calibri" pitchFamily="34" charset="0"/>
                <a:cs typeface="Times New Roman" pitchFamily="18" charset="0"/>
              </a:rPr>
              <a:t>.</a:t>
            </a:r>
          </a:p>
          <a:p>
            <a:pPr marL="0" lvl="0" indent="0" eaLnBrk="0" fontAlgn="base" hangingPunct="0">
              <a:lnSpc>
                <a:spcPct val="100000"/>
              </a:lnSpc>
              <a:spcBef>
                <a:spcPct val="0"/>
              </a:spcBef>
              <a:spcAft>
                <a:spcPct val="0"/>
              </a:spcAft>
              <a:buClrTx/>
              <a:buSzTx/>
              <a:buNone/>
            </a:pPr>
            <a:endParaRPr lang="cs-CZ" altLang="cs-CZ" sz="800" dirty="0">
              <a:solidFill>
                <a:schemeClr val="tx1"/>
              </a:solidFill>
              <a:latin typeface="Arial" pitchFamily="34" charset="0"/>
              <a:cs typeface="Arial" pitchFamily="34" charset="0"/>
            </a:endParaRPr>
          </a:p>
          <a:p>
            <a:pPr marL="0" lvl="0" indent="0" eaLnBrk="0" fontAlgn="base" hangingPunct="0">
              <a:lnSpc>
                <a:spcPct val="100000"/>
              </a:lnSpc>
              <a:spcBef>
                <a:spcPct val="0"/>
              </a:spcBef>
              <a:spcAft>
                <a:spcPct val="0"/>
              </a:spcAft>
              <a:buClrTx/>
              <a:buSzTx/>
              <a:buNone/>
            </a:pPr>
            <a:r>
              <a:rPr lang="cs-CZ" altLang="cs-CZ" b="1" dirty="0">
                <a:solidFill>
                  <a:schemeClr val="tx1"/>
                </a:solidFill>
                <a:latin typeface="Times New Roman" pitchFamily="18" charset="0"/>
                <a:ea typeface="Calibri" pitchFamily="34" charset="0"/>
                <a:cs typeface="Times New Roman" pitchFamily="18" charset="0"/>
              </a:rPr>
              <a:t>Řešení</a:t>
            </a:r>
            <a:r>
              <a:rPr lang="cs-CZ" altLang="cs-CZ" dirty="0">
                <a:solidFill>
                  <a:schemeClr val="tx1"/>
                </a:solidFill>
                <a:latin typeface="Times New Roman" pitchFamily="18" charset="0"/>
                <a:ea typeface="Calibri" pitchFamily="34" charset="0"/>
                <a:cs typeface="Times New Roman" pitchFamily="18" charset="0"/>
              </a:rPr>
              <a:t> je jedno, kde problém vznikl. Zaměření na zdroje pomáhající ke změně.</a:t>
            </a:r>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3170968916"/>
              </p:ext>
            </p:extLst>
          </p:nvPr>
        </p:nvGraphicFramePr>
        <p:xfrm>
          <a:off x="1015317" y="4225033"/>
          <a:ext cx="8931317" cy="1803514"/>
        </p:xfrm>
        <a:graphic>
          <a:graphicData uri="http://schemas.openxmlformats.org/drawingml/2006/table">
            <a:tbl>
              <a:tblPr firstRow="1" firstCol="1" bandRow="1">
                <a:tableStyleId>{5C22544A-7EE6-4342-B048-85BDC9FD1C3A}</a:tableStyleId>
              </a:tblPr>
              <a:tblGrid>
                <a:gridCol w="2976449">
                  <a:extLst>
                    <a:ext uri="{9D8B030D-6E8A-4147-A177-3AD203B41FA5}">
                      <a16:colId xmlns:a16="http://schemas.microsoft.com/office/drawing/2014/main" val="20000"/>
                    </a:ext>
                  </a:extLst>
                </a:gridCol>
                <a:gridCol w="2977434">
                  <a:extLst>
                    <a:ext uri="{9D8B030D-6E8A-4147-A177-3AD203B41FA5}">
                      <a16:colId xmlns:a16="http://schemas.microsoft.com/office/drawing/2014/main" val="20001"/>
                    </a:ext>
                  </a:extLst>
                </a:gridCol>
                <a:gridCol w="2977434">
                  <a:extLst>
                    <a:ext uri="{9D8B030D-6E8A-4147-A177-3AD203B41FA5}">
                      <a16:colId xmlns:a16="http://schemas.microsoft.com/office/drawing/2014/main" val="20002"/>
                    </a:ext>
                  </a:extLst>
                </a:gridCol>
              </a:tblGrid>
              <a:tr h="732670">
                <a:tc>
                  <a:txBody>
                    <a:bodyPr/>
                    <a:lstStyle/>
                    <a:p>
                      <a:pPr algn="l">
                        <a:lnSpc>
                          <a:spcPct val="107000"/>
                        </a:lnSpc>
                        <a:spcAft>
                          <a:spcPts val="0"/>
                        </a:spcAft>
                      </a:pPr>
                      <a:r>
                        <a:rPr lang="cs-CZ" sz="1200" dirty="0">
                          <a:effectLst/>
                        </a:rPr>
                        <a:t>Klientova situace z hlediska času</a:t>
                      </a:r>
                      <a:endParaRPr lang="cs-CZ" sz="11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1200">
                          <a:effectLst/>
                        </a:rPr>
                        <a:t>Zaměření na problém</a:t>
                      </a:r>
                      <a:endParaRPr lang="cs-CZ" sz="1100">
                        <a:effectLst/>
                        <a:latin typeface="Calibri"/>
                        <a:ea typeface="Calibri"/>
                        <a:cs typeface="Times New Roman"/>
                      </a:endParaRPr>
                    </a:p>
                  </a:txBody>
                  <a:tcPr marL="68598" marR="68598" marT="0" marB="0"/>
                </a:tc>
                <a:tc>
                  <a:txBody>
                    <a:bodyPr/>
                    <a:lstStyle/>
                    <a:p>
                      <a:pPr algn="l">
                        <a:lnSpc>
                          <a:spcPct val="107000"/>
                        </a:lnSpc>
                        <a:spcAft>
                          <a:spcPts val="0"/>
                        </a:spcAft>
                      </a:pPr>
                      <a:r>
                        <a:rPr lang="cs-CZ" sz="1200">
                          <a:effectLst/>
                        </a:rPr>
                        <a:t>Zaměření na řešení</a:t>
                      </a:r>
                      <a:endParaRPr lang="cs-CZ" sz="1100">
                        <a:effectLst/>
                        <a:latin typeface="Calibri"/>
                        <a:ea typeface="Calibri"/>
                        <a:cs typeface="Times New Roman"/>
                      </a:endParaRPr>
                    </a:p>
                  </a:txBody>
                  <a:tcPr marL="68598" marR="68598" marT="0" marB="0"/>
                </a:tc>
                <a:extLst>
                  <a:ext uri="{0D108BD9-81ED-4DB2-BD59-A6C34878D82A}">
                    <a16:rowId xmlns:a16="http://schemas.microsoft.com/office/drawing/2014/main" val="10000"/>
                  </a:ext>
                </a:extLst>
              </a:tr>
              <a:tr h="356948">
                <a:tc>
                  <a:txBody>
                    <a:bodyPr/>
                    <a:lstStyle/>
                    <a:p>
                      <a:pPr algn="l">
                        <a:lnSpc>
                          <a:spcPct val="107000"/>
                        </a:lnSpc>
                        <a:spcAft>
                          <a:spcPts val="0"/>
                        </a:spcAft>
                      </a:pPr>
                      <a:r>
                        <a:rPr lang="cs-CZ" sz="1200" dirty="0">
                          <a:effectLst/>
                        </a:rPr>
                        <a:t>Minulost</a:t>
                      </a:r>
                      <a:endParaRPr lang="cs-CZ" sz="11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1200">
                          <a:effectLst/>
                        </a:rPr>
                        <a:t>Minulá selhání</a:t>
                      </a:r>
                      <a:endParaRPr lang="cs-CZ" sz="1100">
                        <a:effectLst/>
                        <a:latin typeface="Calibri"/>
                        <a:ea typeface="Calibri"/>
                        <a:cs typeface="Times New Roman"/>
                      </a:endParaRPr>
                    </a:p>
                  </a:txBody>
                  <a:tcPr marL="68598" marR="68598" marT="0" marB="0"/>
                </a:tc>
                <a:tc>
                  <a:txBody>
                    <a:bodyPr/>
                    <a:lstStyle/>
                    <a:p>
                      <a:pPr algn="l">
                        <a:lnSpc>
                          <a:spcPct val="107000"/>
                        </a:lnSpc>
                        <a:spcAft>
                          <a:spcPts val="0"/>
                        </a:spcAft>
                      </a:pPr>
                      <a:r>
                        <a:rPr lang="cs-CZ" sz="1200">
                          <a:effectLst/>
                        </a:rPr>
                        <a:t>Minulé úspěchy</a:t>
                      </a:r>
                      <a:endParaRPr lang="cs-CZ" sz="1100">
                        <a:effectLst/>
                        <a:latin typeface="Calibri"/>
                        <a:ea typeface="Calibri"/>
                        <a:cs typeface="Times New Roman"/>
                      </a:endParaRPr>
                    </a:p>
                  </a:txBody>
                  <a:tcPr marL="68598" marR="68598" marT="0" marB="0"/>
                </a:tc>
                <a:extLst>
                  <a:ext uri="{0D108BD9-81ED-4DB2-BD59-A6C34878D82A}">
                    <a16:rowId xmlns:a16="http://schemas.microsoft.com/office/drawing/2014/main" val="10001"/>
                  </a:ext>
                </a:extLst>
              </a:tr>
              <a:tr h="356948">
                <a:tc>
                  <a:txBody>
                    <a:bodyPr/>
                    <a:lstStyle/>
                    <a:p>
                      <a:pPr algn="l">
                        <a:lnSpc>
                          <a:spcPct val="107000"/>
                        </a:lnSpc>
                        <a:spcAft>
                          <a:spcPts val="0"/>
                        </a:spcAft>
                      </a:pPr>
                      <a:r>
                        <a:rPr lang="cs-CZ" sz="1200" dirty="0">
                          <a:effectLst/>
                        </a:rPr>
                        <a:t>Současnost</a:t>
                      </a:r>
                      <a:endParaRPr lang="cs-CZ" sz="11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1200">
                          <a:effectLst/>
                        </a:rPr>
                        <a:t>Přítomné nedostatky</a:t>
                      </a:r>
                      <a:endParaRPr lang="cs-CZ" sz="1100">
                        <a:effectLst/>
                        <a:latin typeface="Calibri"/>
                        <a:ea typeface="Calibri"/>
                        <a:cs typeface="Times New Roman"/>
                      </a:endParaRPr>
                    </a:p>
                  </a:txBody>
                  <a:tcPr marL="68598" marR="68598" marT="0" marB="0"/>
                </a:tc>
                <a:tc>
                  <a:txBody>
                    <a:bodyPr/>
                    <a:lstStyle/>
                    <a:p>
                      <a:pPr algn="l">
                        <a:lnSpc>
                          <a:spcPct val="107000"/>
                        </a:lnSpc>
                        <a:spcAft>
                          <a:spcPts val="0"/>
                        </a:spcAft>
                      </a:pPr>
                      <a:r>
                        <a:rPr lang="cs-CZ" sz="1200">
                          <a:effectLst/>
                        </a:rPr>
                        <a:t>Přítomné zdroje</a:t>
                      </a:r>
                      <a:endParaRPr lang="cs-CZ" sz="1100">
                        <a:effectLst/>
                        <a:latin typeface="Calibri"/>
                        <a:ea typeface="Calibri"/>
                        <a:cs typeface="Times New Roman"/>
                      </a:endParaRPr>
                    </a:p>
                  </a:txBody>
                  <a:tcPr marL="68598" marR="68598" marT="0" marB="0"/>
                </a:tc>
                <a:extLst>
                  <a:ext uri="{0D108BD9-81ED-4DB2-BD59-A6C34878D82A}">
                    <a16:rowId xmlns:a16="http://schemas.microsoft.com/office/drawing/2014/main" val="10002"/>
                  </a:ext>
                </a:extLst>
              </a:tr>
              <a:tr h="356948">
                <a:tc>
                  <a:txBody>
                    <a:bodyPr/>
                    <a:lstStyle/>
                    <a:p>
                      <a:pPr algn="l">
                        <a:lnSpc>
                          <a:spcPct val="107000"/>
                        </a:lnSpc>
                        <a:spcAft>
                          <a:spcPts val="0"/>
                        </a:spcAft>
                      </a:pPr>
                      <a:r>
                        <a:rPr lang="cs-CZ" sz="1200" dirty="0">
                          <a:effectLst/>
                        </a:rPr>
                        <a:t>Budoucnost</a:t>
                      </a:r>
                      <a:endParaRPr lang="cs-CZ" sz="11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1200">
                          <a:effectLst/>
                        </a:rPr>
                        <a:t>Budoucí omezení</a:t>
                      </a:r>
                      <a:endParaRPr lang="cs-CZ" sz="1100">
                        <a:effectLst/>
                        <a:latin typeface="Calibri"/>
                        <a:ea typeface="Calibri"/>
                        <a:cs typeface="Times New Roman"/>
                      </a:endParaRPr>
                    </a:p>
                  </a:txBody>
                  <a:tcPr marL="68598" marR="68598" marT="0" marB="0"/>
                </a:tc>
                <a:tc>
                  <a:txBody>
                    <a:bodyPr/>
                    <a:lstStyle/>
                    <a:p>
                      <a:pPr algn="l">
                        <a:lnSpc>
                          <a:spcPct val="107000"/>
                        </a:lnSpc>
                        <a:spcAft>
                          <a:spcPts val="0"/>
                        </a:spcAft>
                      </a:pPr>
                      <a:r>
                        <a:rPr lang="cs-CZ" sz="1200" dirty="0">
                          <a:effectLst/>
                        </a:rPr>
                        <a:t>Budoucí možnosti</a:t>
                      </a:r>
                      <a:endParaRPr lang="cs-CZ" sz="1100" dirty="0">
                        <a:effectLst/>
                        <a:latin typeface="Calibri"/>
                        <a:ea typeface="Calibri"/>
                        <a:cs typeface="Times New Roman"/>
                      </a:endParaRPr>
                    </a:p>
                  </a:txBody>
                  <a:tcPr marL="68598" marR="68598"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14807039"/>
      </p:ext>
    </p:extLst>
  </p:cSld>
  <p:clrMapOvr>
    <a:masterClrMapping/>
  </p:clrMapOvr>
  <p:transition spd="med">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Pacient vs. klient</a:t>
            </a:r>
          </a:p>
        </p:txBody>
      </p:sp>
      <p:sp>
        <p:nvSpPr>
          <p:cNvPr id="3" name="Zástupný symbol pro obsah 2"/>
          <p:cNvSpPr>
            <a:spLocks noGrp="1"/>
          </p:cNvSpPr>
          <p:nvPr>
            <p:ph sz="quarter" idx="1"/>
          </p:nvPr>
        </p:nvSpPr>
        <p:spPr/>
        <p:txBody>
          <a:bodyPr>
            <a:normAutofit fontScale="92500" lnSpcReduction="10000"/>
          </a:bodyPr>
          <a:lstStyle/>
          <a:p>
            <a:r>
              <a:rPr lang="cs-CZ" dirty="0"/>
              <a:t>Maximální míra kontroly</a:t>
            </a:r>
          </a:p>
          <a:p>
            <a:r>
              <a:rPr lang="cs-CZ" dirty="0"/>
              <a:t>Pacient = diagnóza evidence base </a:t>
            </a:r>
            <a:r>
              <a:rPr lang="cs-CZ" dirty="0" err="1"/>
              <a:t>medicine</a:t>
            </a:r>
            <a:r>
              <a:rPr lang="cs-CZ" dirty="0"/>
              <a:t> (na důkazech založené medicíně). Léčíme diagnózu.</a:t>
            </a:r>
          </a:p>
          <a:p>
            <a:r>
              <a:rPr lang="cs-CZ" dirty="0"/>
              <a:t>Pojem pacient používáme i u zdravých lidí – těhotné ženy, LDN – kde selhaly soc. služby, nedostatečnost rodiny…</a:t>
            </a:r>
          </a:p>
          <a:p>
            <a:r>
              <a:rPr lang="cs-CZ" dirty="0"/>
              <a:t>Lingvisticky – odborný jazyk – známka moci</a:t>
            </a:r>
          </a:p>
          <a:p>
            <a:r>
              <a:rPr lang="cs-CZ" dirty="0"/>
              <a:t>Architektura – sterilní neosobní prostředí,</a:t>
            </a:r>
          </a:p>
          <a:p>
            <a:r>
              <a:rPr lang="cs-CZ" dirty="0"/>
              <a:t>Sociální pozadí – sociální pracovníci, pracovníci lidskoprávních organizací, zástupci ombudsmana, občané minoritního etnika a podobně.</a:t>
            </a:r>
          </a:p>
          <a:p>
            <a:r>
              <a:rPr lang="cs-CZ" dirty="0"/>
              <a:t>Pacientské pozadí – jsme v roli pasívního příjemce pomoci, jdu do opravny, personál dělá maximum věcí za nás</a:t>
            </a:r>
          </a:p>
          <a:p>
            <a:endParaRPr lang="cs-CZ" dirty="0"/>
          </a:p>
        </p:txBody>
      </p:sp>
    </p:spTree>
    <p:extLst>
      <p:ext uri="{BB962C8B-B14F-4D97-AF65-F5344CB8AC3E}">
        <p14:creationId xmlns:p14="http://schemas.microsoft.com/office/powerpoint/2010/main" val="962975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Návrat </a:t>
            </a:r>
          </a:p>
        </p:txBody>
      </p:sp>
      <p:sp>
        <p:nvSpPr>
          <p:cNvPr id="3" name="Zástupný symbol pro obsah 2"/>
          <p:cNvSpPr>
            <a:spLocks noGrp="1"/>
          </p:cNvSpPr>
          <p:nvPr>
            <p:ph sz="quarter" idx="1"/>
          </p:nvPr>
        </p:nvSpPr>
        <p:spPr>
          <a:xfrm>
            <a:off x="1165242" y="1204851"/>
            <a:ext cx="8689064" cy="4391000"/>
          </a:xfrm>
        </p:spPr>
        <p:txBody>
          <a:bodyPr/>
          <a:lstStyle/>
          <a:p>
            <a:r>
              <a:rPr lang="cs-CZ" dirty="0"/>
              <a:t>Freud, Adler, </a:t>
            </a:r>
            <a:r>
              <a:rPr lang="cs-CZ" dirty="0" err="1"/>
              <a:t>Frankl</a:t>
            </a:r>
            <a:endParaRPr lang="cs-CZ" dirty="0"/>
          </a:p>
          <a:p>
            <a:r>
              <a:rPr lang="cs-CZ" dirty="0"/>
              <a:t>Návrat k celkovým systémům</a:t>
            </a:r>
          </a:p>
          <a:p>
            <a:r>
              <a:rPr lang="cs-CZ" dirty="0"/>
              <a:t>„</a:t>
            </a:r>
            <a:r>
              <a:rPr lang="cs-CZ" i="1" dirty="0"/>
              <a:t>Patrně neexistuje choroba, která by svým smyslem nezapadala do příběhu člověka“ – stejně i tak sociální </a:t>
            </a:r>
            <a:r>
              <a:rPr lang="cs-CZ" i="1" dirty="0" err="1"/>
              <a:t>siatuce</a:t>
            </a: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6405" y="3545632"/>
            <a:ext cx="9180856" cy="33123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7079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Anarchie – demokracie - totalita</a:t>
            </a:r>
          </a:p>
        </p:txBody>
      </p:sp>
      <p:sp>
        <p:nvSpPr>
          <p:cNvPr id="3" name="Zástupný symbol pro obsah 2"/>
          <p:cNvSpPr>
            <a:spLocks noGrp="1"/>
          </p:cNvSpPr>
          <p:nvPr>
            <p:ph sz="quarter" idx="1"/>
          </p:nvPr>
        </p:nvSpPr>
        <p:spPr/>
        <p:txBody>
          <a:bodyPr>
            <a:normAutofit fontScale="92500"/>
          </a:bodyPr>
          <a:lstStyle/>
          <a:p>
            <a:r>
              <a:rPr lang="cs-CZ" dirty="0"/>
              <a:t>Pro výkon sociální práce – obrana práv:</a:t>
            </a:r>
          </a:p>
          <a:p>
            <a:pPr>
              <a:buFontTx/>
              <a:buChar char="-"/>
            </a:pPr>
            <a:r>
              <a:rPr lang="cs-CZ" dirty="0"/>
              <a:t>Klienta</a:t>
            </a:r>
          </a:p>
          <a:p>
            <a:pPr>
              <a:buFontTx/>
              <a:buChar char="-"/>
            </a:pPr>
            <a:r>
              <a:rPr lang="cs-CZ" dirty="0"/>
              <a:t>Pracovníka</a:t>
            </a:r>
          </a:p>
          <a:p>
            <a:pPr>
              <a:buFontTx/>
              <a:buChar char="-"/>
            </a:pPr>
            <a:r>
              <a:rPr lang="cs-CZ" dirty="0"/>
              <a:t>Společnosti</a:t>
            </a:r>
          </a:p>
          <a:p>
            <a:r>
              <a:rPr lang="cs-CZ" dirty="0"/>
              <a:t>Problém povinností:</a:t>
            </a:r>
          </a:p>
          <a:p>
            <a:pPr>
              <a:buFontTx/>
              <a:buChar char="-"/>
            </a:pPr>
            <a:r>
              <a:rPr lang="cs-CZ" dirty="0"/>
              <a:t>Klienta </a:t>
            </a:r>
          </a:p>
          <a:p>
            <a:pPr>
              <a:buFontTx/>
              <a:buChar char="-"/>
            </a:pPr>
            <a:r>
              <a:rPr lang="cs-CZ" dirty="0"/>
              <a:t>Pracovníka</a:t>
            </a:r>
          </a:p>
          <a:p>
            <a:pPr>
              <a:buFontTx/>
              <a:buChar char="-"/>
            </a:pPr>
            <a:r>
              <a:rPr lang="cs-CZ" dirty="0"/>
              <a:t>Společnosti</a:t>
            </a:r>
          </a:p>
          <a:p>
            <a:r>
              <a:rPr lang="cs-CZ" dirty="0"/>
              <a:t>Demokratizace sociální práce – vyvážení práv a povinností. Akcentace práv končí jako anarchie, akcentace povinností končí jako totalita a kontrola.</a:t>
            </a:r>
          </a:p>
        </p:txBody>
      </p:sp>
    </p:spTree>
    <p:extLst>
      <p:ext uri="{BB962C8B-B14F-4D97-AF65-F5344CB8AC3E}">
        <p14:creationId xmlns:p14="http://schemas.microsoft.com/office/powerpoint/2010/main" val="19355929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Nosné dilema SP</a:t>
            </a:r>
          </a:p>
        </p:txBody>
      </p:sp>
      <p:sp>
        <p:nvSpPr>
          <p:cNvPr id="3" name="Zástupný symbol pro obsah 2"/>
          <p:cNvSpPr>
            <a:spLocks noGrp="1"/>
          </p:cNvSpPr>
          <p:nvPr>
            <p:ph sz="quarter" idx="1"/>
          </p:nvPr>
        </p:nvSpPr>
        <p:spPr/>
        <p:txBody>
          <a:bodyPr/>
          <a:lstStyle/>
          <a:p>
            <a:r>
              <a:rPr lang="cs-CZ" dirty="0"/>
              <a:t>Podporovat / kontrolovat</a:t>
            </a:r>
          </a:p>
          <a:p>
            <a:r>
              <a:rPr lang="cs-CZ" dirty="0"/>
              <a:t>Kontrola :</a:t>
            </a:r>
          </a:p>
          <a:p>
            <a:pPr>
              <a:buFontTx/>
              <a:buChar char="-"/>
            </a:pPr>
            <a:r>
              <a:rPr lang="cs-CZ" dirty="0"/>
              <a:t>Příjemce podpory</a:t>
            </a:r>
          </a:p>
          <a:p>
            <a:pPr>
              <a:buFontTx/>
              <a:buChar char="-"/>
            </a:pPr>
            <a:r>
              <a:rPr lang="cs-CZ" dirty="0"/>
              <a:t>Funkční části společnosti – OSVĆ, zaměstnavatelé</a:t>
            </a:r>
          </a:p>
          <a:p>
            <a:pPr>
              <a:buFontTx/>
              <a:buChar char="-"/>
            </a:pPr>
            <a:r>
              <a:rPr lang="cs-CZ" dirty="0"/>
              <a:t>Kontrola pomáhajících</a:t>
            </a:r>
          </a:p>
          <a:p>
            <a:r>
              <a:rPr lang="cs-CZ" dirty="0"/>
              <a:t>Podpora:</a:t>
            </a:r>
          </a:p>
          <a:p>
            <a:pPr>
              <a:buFontTx/>
              <a:buChar char="-"/>
            </a:pPr>
            <a:r>
              <a:rPr lang="cs-CZ" dirty="0"/>
              <a:t>Znevýhodněných</a:t>
            </a:r>
          </a:p>
          <a:p>
            <a:pPr>
              <a:buFontTx/>
              <a:buChar char="-"/>
            </a:pPr>
            <a:r>
              <a:rPr lang="cs-CZ" dirty="0"/>
              <a:t>Pracujících a společensky fungujících podle zaběhlé normy</a:t>
            </a:r>
          </a:p>
          <a:p>
            <a:pPr>
              <a:buFontTx/>
              <a:buChar char="-"/>
            </a:pPr>
            <a:endParaRPr lang="cs-CZ" dirty="0"/>
          </a:p>
          <a:p>
            <a:pPr>
              <a:buFontTx/>
              <a:buChar char="-"/>
            </a:pPr>
            <a:endParaRPr lang="cs-CZ" dirty="0"/>
          </a:p>
        </p:txBody>
      </p:sp>
    </p:spTree>
    <p:extLst>
      <p:ext uri="{BB962C8B-B14F-4D97-AF65-F5344CB8AC3E}">
        <p14:creationId xmlns:p14="http://schemas.microsoft.com/office/powerpoint/2010/main" val="31224874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Dilemata </a:t>
            </a:r>
          </a:p>
        </p:txBody>
      </p:sp>
      <p:sp>
        <p:nvSpPr>
          <p:cNvPr id="3" name="Zástupný symbol pro obsah 2"/>
          <p:cNvSpPr>
            <a:spLocks noGrp="1"/>
          </p:cNvSpPr>
          <p:nvPr>
            <p:ph sz="quarter" idx="1"/>
          </p:nvPr>
        </p:nvSpPr>
        <p:spPr/>
        <p:txBody>
          <a:bodyPr/>
          <a:lstStyle/>
          <a:p>
            <a:r>
              <a:rPr lang="cs-CZ" dirty="0"/>
              <a:t>Klient – uživatel</a:t>
            </a:r>
          </a:p>
          <a:p>
            <a:r>
              <a:rPr lang="cs-CZ" dirty="0"/>
              <a:t>Kvalita – kvantita života</a:t>
            </a:r>
          </a:p>
          <a:p>
            <a:r>
              <a:rPr lang="cs-CZ" dirty="0"/>
              <a:t>Formalizace (patriarchální) – </a:t>
            </a:r>
            <a:r>
              <a:rPr lang="cs-CZ" dirty="0" err="1"/>
              <a:t>deformalizace</a:t>
            </a:r>
            <a:r>
              <a:rPr lang="cs-CZ" dirty="0"/>
              <a:t> (svoboda výkonu </a:t>
            </a:r>
            <a:r>
              <a:rPr lang="cs-CZ" dirty="0" err="1"/>
              <a:t>s.p</a:t>
            </a:r>
            <a:r>
              <a:rPr lang="cs-CZ" dirty="0"/>
              <a:t>.)</a:t>
            </a:r>
          </a:p>
          <a:p>
            <a:r>
              <a:rPr lang="cs-CZ" dirty="0"/>
              <a:t>Množství klientů – kvantita - kvalita</a:t>
            </a:r>
          </a:p>
        </p:txBody>
      </p:sp>
    </p:spTree>
    <p:extLst>
      <p:ext uri="{BB962C8B-B14F-4D97-AF65-F5344CB8AC3E}">
        <p14:creationId xmlns:p14="http://schemas.microsoft.com/office/powerpoint/2010/main" val="348451629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Fáze soc. práce</a:t>
            </a:r>
          </a:p>
        </p:txBody>
      </p:sp>
      <p:sp>
        <p:nvSpPr>
          <p:cNvPr id="3" name="Zástupný symbol pro obsah 2"/>
          <p:cNvSpPr>
            <a:spLocks noGrp="1"/>
          </p:cNvSpPr>
          <p:nvPr>
            <p:ph sz="quarter" idx="1"/>
          </p:nvPr>
        </p:nvSpPr>
        <p:spPr/>
        <p:txBody>
          <a:bodyPr/>
          <a:lstStyle/>
          <a:p>
            <a:r>
              <a:rPr lang="cs-CZ" dirty="0"/>
              <a:t>Sběr informací</a:t>
            </a:r>
          </a:p>
          <a:p>
            <a:r>
              <a:rPr lang="cs-CZ" dirty="0"/>
              <a:t>Třídění informací</a:t>
            </a:r>
          </a:p>
          <a:p>
            <a:r>
              <a:rPr lang="cs-CZ" dirty="0"/>
              <a:t>Sociální diagnóza</a:t>
            </a:r>
          </a:p>
          <a:p>
            <a:r>
              <a:rPr lang="cs-CZ" dirty="0"/>
              <a:t>Provedení potřebných zásahů</a:t>
            </a:r>
          </a:p>
        </p:txBody>
      </p:sp>
    </p:spTree>
    <p:extLst>
      <p:ext uri="{BB962C8B-B14F-4D97-AF65-F5344CB8AC3E}">
        <p14:creationId xmlns:p14="http://schemas.microsoft.com/office/powerpoint/2010/main" val="2463380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C9794F7F-5671-2741-B82C-A75160EF6893}"/>
              </a:ext>
            </a:extLst>
          </p:cNvPr>
          <p:cNvSpPr>
            <a:spLocks noGrp="1"/>
          </p:cNvSpPr>
          <p:nvPr>
            <p:ph idx="1"/>
          </p:nvPr>
        </p:nvSpPr>
        <p:spPr>
          <a:xfrm>
            <a:off x="838200" y="204537"/>
            <a:ext cx="10515600" cy="6521116"/>
          </a:xfrm>
        </p:spPr>
        <p:txBody>
          <a:bodyPr>
            <a:noAutofit/>
          </a:bodyPr>
          <a:lstStyle/>
          <a:p>
            <a:r>
              <a:rPr lang="cs-CZ" b="1" dirty="0"/>
              <a:t>§ 81</a:t>
            </a:r>
          </a:p>
          <a:p>
            <a:r>
              <a:rPr lang="cs-CZ" b="1" dirty="0"/>
              <a:t>(1)</a:t>
            </a:r>
            <a:r>
              <a:rPr lang="cs-CZ" dirty="0"/>
              <a:t> Chráněna je osobnost člověka včetně všech jeho přirozených práv. Každý je povinen ctít svobodné rozhodnutí člověka žít podle svého.</a:t>
            </a:r>
          </a:p>
          <a:p>
            <a:r>
              <a:rPr lang="cs-CZ" b="1" dirty="0"/>
              <a:t>(2)</a:t>
            </a:r>
            <a:r>
              <a:rPr lang="cs-CZ" dirty="0"/>
              <a:t> Ochrany požívají zejména život a důstojnost člověka, jeho zdraví a právo žít v příznivém životním prostředí, jeho vážnost, čest, soukromí a jeho projevy osobní povahy.</a:t>
            </a:r>
          </a:p>
          <a:p>
            <a:pPr marL="0" indent="0">
              <a:buNone/>
            </a:pPr>
            <a:endParaRPr lang="cs-CZ" sz="2000" dirty="0"/>
          </a:p>
        </p:txBody>
      </p:sp>
    </p:spTree>
    <p:extLst>
      <p:ext uri="{BB962C8B-B14F-4D97-AF65-F5344CB8AC3E}">
        <p14:creationId xmlns:p14="http://schemas.microsoft.com/office/powerpoint/2010/main" val="353812778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Kritická sociální práce – snaha o vyvážení práv a povinností</a:t>
            </a:r>
          </a:p>
        </p:txBody>
      </p:sp>
      <p:sp>
        <p:nvSpPr>
          <p:cNvPr id="3" name="Zástupný symbol pro obsah 2"/>
          <p:cNvSpPr>
            <a:spLocks noGrp="1"/>
          </p:cNvSpPr>
          <p:nvPr>
            <p:ph sz="quarter" idx="1"/>
          </p:nvPr>
        </p:nvSpPr>
        <p:spPr/>
        <p:txBody>
          <a:bodyPr/>
          <a:lstStyle/>
          <a:p>
            <a:r>
              <a:rPr lang="cs-CZ" dirty="0"/>
              <a:t>Jan </a:t>
            </a:r>
            <a:r>
              <a:rPr lang="cs-CZ" dirty="0" err="1"/>
              <a:t>Fook</a:t>
            </a:r>
            <a:endParaRPr lang="cs-CZ" dirty="0"/>
          </a:p>
          <a:p>
            <a:r>
              <a:rPr lang="cs-CZ" dirty="0"/>
              <a:t>Nástroj pro analýzu informací</a:t>
            </a:r>
          </a:p>
          <a:p>
            <a:r>
              <a:rPr lang="cs-CZ" dirty="0"/>
              <a:t>Jedním z cílů je odstranění sociální nespravedlnosti bez vytvoření nové sociální nespravedlnosti – příkladem jsou dopady fašismu a komunismu – jedna nespravedlnost vytvořila novou </a:t>
            </a:r>
            <a:r>
              <a:rPr lang="cs-CZ" dirty="0" err="1"/>
              <a:t>nspravedlnost</a:t>
            </a:r>
            <a:endParaRPr lang="cs-CZ" dirty="0"/>
          </a:p>
        </p:txBody>
      </p:sp>
    </p:spTree>
    <p:extLst>
      <p:ext uri="{BB962C8B-B14F-4D97-AF65-F5344CB8AC3E}">
        <p14:creationId xmlns:p14="http://schemas.microsoft.com/office/powerpoint/2010/main" val="65598024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Shape 144"/>
          <p:cNvSpPr>
            <a:spLocks noGrp="1"/>
          </p:cNvSpPr>
          <p:nvPr>
            <p:ph type="title"/>
          </p:nvPr>
        </p:nvSpPr>
        <p:spPr>
          <a:prstGeom prst="rect">
            <a:avLst/>
          </a:prstGeom>
        </p:spPr>
        <p:txBody>
          <a:bodyPr/>
          <a:lstStyle/>
          <a:p>
            <a:r>
              <a:t>Proces dekonstrukce</a:t>
            </a:r>
          </a:p>
        </p:txBody>
      </p:sp>
      <p:sp>
        <p:nvSpPr>
          <p:cNvPr id="145" name="Shape 145"/>
          <p:cNvSpPr>
            <a:spLocks noGrp="1"/>
          </p:cNvSpPr>
          <p:nvPr>
            <p:ph sz="quarter" idx="1"/>
          </p:nvPr>
        </p:nvSpPr>
        <p:spPr>
          <a:prstGeom prst="rect">
            <a:avLst/>
          </a:prstGeom>
        </p:spPr>
        <p:txBody>
          <a:bodyPr>
            <a:normAutofit/>
          </a:bodyPr>
          <a:lstStyle/>
          <a:p>
            <a:pPr marL="514350" indent="-514350">
              <a:lnSpc>
                <a:spcPct val="80000"/>
              </a:lnSpc>
              <a:spcBef>
                <a:spcPts val="600"/>
              </a:spcBef>
              <a:buFontTx/>
              <a:buAutoNum type="arabicPeriod"/>
              <a:defRPr sz="2900"/>
            </a:pPr>
            <a:r>
              <a:rPr>
                <a:latin typeface="Times New Roman" pitchFamily="18" charset="0"/>
                <a:cs typeface="Times New Roman" pitchFamily="18" charset="0"/>
              </a:rPr>
              <a:t>Jaké je hlavní téma- témata?</a:t>
            </a:r>
          </a:p>
          <a:p>
            <a:pPr marL="514350" indent="-514350">
              <a:lnSpc>
                <a:spcPct val="80000"/>
              </a:lnSpc>
              <a:spcBef>
                <a:spcPts val="600"/>
              </a:spcBef>
              <a:buFontTx/>
              <a:buAutoNum type="arabicPeriod"/>
              <a:defRPr sz="2900"/>
            </a:pPr>
            <a:r>
              <a:rPr>
                <a:latin typeface="Times New Roman" pitchFamily="18" charset="0"/>
                <a:cs typeface="Times New Roman" pitchFamily="18" charset="0"/>
              </a:rPr>
              <a:t>Kdo jsou hlavní účastníci – jednotlivec, skupina, komunita?</a:t>
            </a:r>
          </a:p>
          <a:p>
            <a:pPr marL="514350" indent="-514350">
              <a:lnSpc>
                <a:spcPct val="80000"/>
              </a:lnSpc>
              <a:spcBef>
                <a:spcPts val="600"/>
              </a:spcBef>
              <a:buFontTx/>
              <a:buAutoNum type="arabicPeriod"/>
              <a:defRPr sz="2900"/>
            </a:pPr>
            <a:r>
              <a:rPr>
                <a:latin typeface="Times New Roman" pitchFamily="18" charset="0"/>
                <a:cs typeface="Times New Roman" pitchFamily="18" charset="0"/>
              </a:rPr>
              <a:t>Z jaké pohledu prezentují, co chybí?</a:t>
            </a:r>
          </a:p>
          <a:p>
            <a:pPr marL="514350" indent="-514350">
              <a:lnSpc>
                <a:spcPct val="80000"/>
              </a:lnSpc>
              <a:spcBef>
                <a:spcPts val="600"/>
              </a:spcBef>
              <a:buFontTx/>
              <a:buAutoNum type="arabicPeriod"/>
              <a:defRPr sz="2900"/>
            </a:pPr>
            <a:r>
              <a:rPr>
                <a:latin typeface="Times New Roman" pitchFamily="18" charset="0"/>
                <a:cs typeface="Times New Roman" pitchFamily="18" charset="0"/>
              </a:rPr>
              <a:t>Rozdílnost pohledu jednotlivých účastníků</a:t>
            </a:r>
          </a:p>
          <a:p>
            <a:pPr marL="514350" indent="-514350">
              <a:lnSpc>
                <a:spcPct val="80000"/>
              </a:lnSpc>
              <a:spcBef>
                <a:spcPts val="600"/>
              </a:spcBef>
              <a:buFontTx/>
              <a:buAutoNum type="arabicPeriod"/>
              <a:defRPr sz="2900"/>
            </a:pPr>
            <a:r>
              <a:rPr>
                <a:latin typeface="Times New Roman" pitchFamily="18" charset="0"/>
                <a:cs typeface="Times New Roman" pitchFamily="18" charset="0"/>
              </a:rPr>
              <a:t>Jaké mají znalosti a zkušenosti? (teorie, systémy, paradigmata, kulturu, pohlaví, mocenské hry)</a:t>
            </a:r>
          </a:p>
          <a:p>
            <a:pPr marL="514350" indent="-514350">
              <a:lnSpc>
                <a:spcPct val="80000"/>
              </a:lnSpc>
              <a:spcBef>
                <a:spcPts val="600"/>
              </a:spcBef>
              <a:buFontTx/>
              <a:buAutoNum type="arabicPeriod"/>
              <a:defRPr sz="2900"/>
            </a:pPr>
            <a:r>
              <a:rPr>
                <a:latin typeface="Times New Roman" pitchFamily="18" charset="0"/>
                <a:cs typeface="Times New Roman" pitchFamily="18" charset="0"/>
              </a:rPr>
              <a:t>Jaký používají jazyk, rozumění pojmům</a:t>
            </a:r>
          </a:p>
          <a:p>
            <a:pPr marL="514350" indent="-514350">
              <a:lnSpc>
                <a:spcPct val="80000"/>
              </a:lnSpc>
              <a:spcBef>
                <a:spcPts val="600"/>
              </a:spcBef>
              <a:buFontTx/>
              <a:buAutoNum type="arabicPeriod"/>
              <a:defRPr sz="2900"/>
            </a:pPr>
            <a:r>
              <a:rPr>
                <a:latin typeface="Times New Roman" pitchFamily="18" charset="0"/>
                <a:cs typeface="Times New Roman" pitchFamily="18" charset="0"/>
              </a:rPr>
              <a:t>Mezery, předsudky v popisu, co se očekává že získanou. </a:t>
            </a:r>
          </a:p>
        </p:txBody>
      </p:sp>
    </p:spTree>
    <p:extLst>
      <p:ext uri="{BB962C8B-B14F-4D97-AF65-F5344CB8AC3E}">
        <p14:creationId xmlns:p14="http://schemas.microsoft.com/office/powerpoint/2010/main" val="3412907264"/>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Shape 147"/>
          <p:cNvSpPr>
            <a:spLocks noGrp="1"/>
          </p:cNvSpPr>
          <p:nvPr>
            <p:ph type="title"/>
          </p:nvPr>
        </p:nvSpPr>
        <p:spPr>
          <a:prstGeom prst="rect">
            <a:avLst/>
          </a:prstGeom>
        </p:spPr>
        <p:txBody>
          <a:bodyPr/>
          <a:lstStyle/>
          <a:p>
            <a:r>
              <a:t>rekonstrukce</a:t>
            </a:r>
          </a:p>
        </p:txBody>
      </p:sp>
      <p:sp>
        <p:nvSpPr>
          <p:cNvPr id="148" name="Shape 148"/>
          <p:cNvSpPr>
            <a:spLocks noGrp="1"/>
          </p:cNvSpPr>
          <p:nvPr>
            <p:ph sz="quarter" idx="1"/>
          </p:nvPr>
        </p:nvSpPr>
        <p:spPr>
          <a:prstGeom prst="rect">
            <a:avLst/>
          </a:prstGeom>
        </p:spPr>
        <p:txBody>
          <a:bodyPr>
            <a:normAutofit/>
          </a:bodyPr>
          <a:lstStyle/>
          <a:p>
            <a:r>
              <a:rPr sz="2400" dirty="0" err="1">
                <a:latin typeface="Times New Roman" pitchFamily="18" charset="0"/>
                <a:cs typeface="Times New Roman" pitchFamily="18" charset="0"/>
              </a:rPr>
              <a:t>Pojmenováni</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skrytých</a:t>
            </a:r>
            <a:r>
              <a:rPr sz="2400" dirty="0">
                <a:latin typeface="Times New Roman" pitchFamily="18" charset="0"/>
                <a:cs typeface="Times New Roman" pitchFamily="18" charset="0"/>
              </a:rPr>
              <a:t> a </a:t>
            </a:r>
            <a:r>
              <a:rPr sz="2400" dirty="0" err="1">
                <a:latin typeface="Times New Roman" pitchFamily="18" charset="0"/>
                <a:cs typeface="Times New Roman" pitchFamily="18" charset="0"/>
              </a:rPr>
              <a:t>nových</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částí</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nám</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umožňuje</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novou</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konstrukci</a:t>
            </a:r>
            <a:r>
              <a:rPr sz="2400" dirty="0">
                <a:latin typeface="Times New Roman" pitchFamily="18" charset="0"/>
                <a:cs typeface="Times New Roman" pitchFamily="18" charset="0"/>
              </a:rPr>
              <a:t>.</a:t>
            </a:r>
          </a:p>
          <a:p>
            <a:r>
              <a:rPr sz="2400" dirty="0" err="1">
                <a:latin typeface="Times New Roman" pitchFamily="18" charset="0"/>
                <a:cs typeface="Times New Roman" pitchFamily="18" charset="0"/>
              </a:rPr>
              <a:t>Využít</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nových</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pojmenování</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frází</a:t>
            </a:r>
            <a:r>
              <a:rPr sz="2400" dirty="0">
                <a:latin typeface="Times New Roman" pitchFamily="18" charset="0"/>
                <a:cs typeface="Times New Roman" pitchFamily="18" charset="0"/>
              </a:rPr>
              <a:t>, </a:t>
            </a:r>
          </a:p>
          <a:p>
            <a:r>
              <a:rPr sz="2400" dirty="0" err="1">
                <a:latin typeface="Times New Roman" pitchFamily="18" charset="0"/>
                <a:cs typeface="Times New Roman" pitchFamily="18" charset="0"/>
              </a:rPr>
              <a:t>Tvorba</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nových</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kategorií</a:t>
            </a:r>
            <a:endParaRPr sz="2400" dirty="0">
              <a:latin typeface="Times New Roman" pitchFamily="18" charset="0"/>
              <a:cs typeface="Times New Roman" pitchFamily="18" charset="0"/>
            </a:endParaRPr>
          </a:p>
          <a:p>
            <a:r>
              <a:rPr sz="2400" dirty="0" err="1">
                <a:latin typeface="Times New Roman" pitchFamily="18" charset="0"/>
                <a:cs typeface="Times New Roman" pitchFamily="18" charset="0"/>
              </a:rPr>
              <a:t>Nové</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praktické</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modely</a:t>
            </a:r>
            <a:endParaRPr sz="2400" dirty="0">
              <a:latin typeface="Times New Roman" pitchFamily="18" charset="0"/>
              <a:cs typeface="Times New Roman" pitchFamily="18" charset="0"/>
            </a:endParaRPr>
          </a:p>
          <a:p>
            <a:r>
              <a:rPr sz="2400" dirty="0" err="1">
                <a:latin typeface="Times New Roman" pitchFamily="18" charset="0"/>
                <a:cs typeface="Times New Roman" pitchFamily="18" charset="0"/>
              </a:rPr>
              <a:t>Vytváření</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nové</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struktury</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nebo</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procesů</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kultury</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nebo</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klimatu</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diskurzu</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rozvoje</a:t>
            </a:r>
            <a:r>
              <a:rPr sz="2400" dirty="0">
                <a:latin typeface="Times New Roman" pitchFamily="18" charset="0"/>
                <a:cs typeface="Times New Roman" pitchFamily="18" charset="0"/>
              </a:rPr>
              <a:t> a </a:t>
            </a:r>
            <a:r>
              <a:rPr sz="2400" dirty="0" err="1">
                <a:latin typeface="Times New Roman" pitchFamily="18" charset="0"/>
                <a:cs typeface="Times New Roman" pitchFamily="18" charset="0"/>
              </a:rPr>
              <a:t>akceptace</a:t>
            </a:r>
            <a:endParaRPr sz="2400" dirty="0">
              <a:latin typeface="Times New Roman" pitchFamily="18" charset="0"/>
              <a:cs typeface="Times New Roman" pitchFamily="18" charset="0"/>
            </a:endParaRPr>
          </a:p>
        </p:txBody>
      </p:sp>
    </p:spTree>
    <p:extLst>
      <p:ext uri="{BB962C8B-B14F-4D97-AF65-F5344CB8AC3E}">
        <p14:creationId xmlns:p14="http://schemas.microsoft.com/office/powerpoint/2010/main" val="1751795302"/>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Shape 153"/>
          <p:cNvSpPr>
            <a:spLocks noGrp="1"/>
          </p:cNvSpPr>
          <p:nvPr>
            <p:ph type="title"/>
          </p:nvPr>
        </p:nvSpPr>
        <p:spPr>
          <a:prstGeom prst="rect">
            <a:avLst/>
          </a:prstGeom>
        </p:spPr>
        <p:txBody>
          <a:bodyPr>
            <a:normAutofit/>
          </a:bodyPr>
          <a:lstStyle>
            <a:lvl1pPr defTabSz="832104">
              <a:defRPr sz="3549"/>
            </a:lvl1pPr>
          </a:lstStyle>
          <a:p>
            <a:r>
              <a:t>Analýza našeho myšlení a práce – analýza příběhu</a:t>
            </a:r>
          </a:p>
        </p:txBody>
      </p:sp>
      <p:sp>
        <p:nvSpPr>
          <p:cNvPr id="154" name="Shape 154"/>
          <p:cNvSpPr>
            <a:spLocks noGrp="1"/>
          </p:cNvSpPr>
          <p:nvPr>
            <p:ph sz="quarter" idx="1"/>
          </p:nvPr>
        </p:nvSpPr>
        <p:spPr>
          <a:xfrm>
            <a:off x="932874" y="2133600"/>
            <a:ext cx="10446328" cy="4064000"/>
          </a:xfrm>
          <a:prstGeom prst="rect">
            <a:avLst/>
          </a:prstGeom>
        </p:spPr>
        <p:txBody>
          <a:bodyPr>
            <a:normAutofit/>
          </a:bodyPr>
          <a:lstStyle/>
          <a:p>
            <a:pPr>
              <a:lnSpc>
                <a:spcPct val="80000"/>
              </a:lnSpc>
              <a:spcBef>
                <a:spcPts val="500"/>
              </a:spcBef>
              <a:defRPr sz="2400"/>
            </a:pPr>
            <a:r>
              <a:rPr dirty="0">
                <a:latin typeface="Times New Roman" pitchFamily="18" charset="0"/>
                <a:cs typeface="Times New Roman" pitchFamily="18" charset="0"/>
              </a:rPr>
              <a:t>Co je </a:t>
            </a:r>
            <a:r>
              <a:rPr dirty="0" err="1">
                <a:latin typeface="Times New Roman" pitchFamily="18" charset="0"/>
                <a:cs typeface="Times New Roman" pitchFamily="18" charset="0"/>
              </a:rPr>
              <a:t>důležité</a:t>
            </a:r>
            <a:r>
              <a:rPr dirty="0">
                <a:latin typeface="Times New Roman" pitchFamily="18" charset="0"/>
                <a:cs typeface="Times New Roman" pitchFamily="18" charset="0"/>
              </a:rPr>
              <a:t> v </a:t>
            </a:r>
            <a:r>
              <a:rPr dirty="0" err="1">
                <a:latin typeface="Times New Roman" pitchFamily="18" charset="0"/>
                <a:cs typeface="Times New Roman" pitchFamily="18" charset="0"/>
              </a:rPr>
              <a:t>popisu</a:t>
            </a:r>
            <a:r>
              <a:rPr dirty="0">
                <a:latin typeface="Times New Roman" pitchFamily="18" charset="0"/>
                <a:cs typeface="Times New Roman" pitchFamily="18" charset="0"/>
              </a:rPr>
              <a:t> </a:t>
            </a:r>
            <a:r>
              <a:rPr dirty="0" err="1">
                <a:latin typeface="Times New Roman" pitchFamily="18" charset="0"/>
                <a:cs typeface="Times New Roman" pitchFamily="18" charset="0"/>
              </a:rPr>
              <a:t>příběhu</a:t>
            </a:r>
            <a:r>
              <a:rPr dirty="0">
                <a:latin typeface="Times New Roman" pitchFamily="18" charset="0"/>
                <a:cs typeface="Times New Roman" pitchFamily="18" charset="0"/>
              </a:rPr>
              <a:t> pro </a:t>
            </a:r>
            <a:r>
              <a:rPr dirty="0" err="1">
                <a:latin typeface="Times New Roman" pitchFamily="18" charset="0"/>
                <a:cs typeface="Times New Roman" pitchFamily="18" charset="0"/>
              </a:rPr>
              <a:t>mě</a:t>
            </a:r>
            <a:r>
              <a:rPr dirty="0">
                <a:latin typeface="Times New Roman" pitchFamily="18" charset="0"/>
                <a:cs typeface="Times New Roman" pitchFamily="18" charset="0"/>
              </a:rPr>
              <a:t>? </a:t>
            </a:r>
            <a:r>
              <a:rPr dirty="0" err="1">
                <a:latin typeface="Times New Roman" pitchFamily="18" charset="0"/>
                <a:cs typeface="Times New Roman" pitchFamily="18" charset="0"/>
              </a:rPr>
              <a:t>Jaké</a:t>
            </a:r>
            <a:r>
              <a:rPr dirty="0">
                <a:latin typeface="Times New Roman" pitchFamily="18" charset="0"/>
                <a:cs typeface="Times New Roman" pitchFamily="18" charset="0"/>
              </a:rPr>
              <a:t> </a:t>
            </a:r>
            <a:r>
              <a:rPr dirty="0" err="1">
                <a:latin typeface="Times New Roman" pitchFamily="18" charset="0"/>
                <a:cs typeface="Times New Roman" pitchFamily="18" charset="0"/>
              </a:rPr>
              <a:t>pojmy</a:t>
            </a:r>
            <a:r>
              <a:rPr dirty="0">
                <a:latin typeface="Times New Roman" pitchFamily="18" charset="0"/>
                <a:cs typeface="Times New Roman" pitchFamily="18" charset="0"/>
              </a:rPr>
              <a:t>, </a:t>
            </a:r>
            <a:r>
              <a:rPr dirty="0" err="1">
                <a:latin typeface="Times New Roman" pitchFamily="18" charset="0"/>
                <a:cs typeface="Times New Roman" pitchFamily="18" charset="0"/>
              </a:rPr>
              <a:t>fráze</a:t>
            </a:r>
            <a:r>
              <a:rPr dirty="0">
                <a:latin typeface="Times New Roman" pitchFamily="18" charset="0"/>
                <a:cs typeface="Times New Roman" pitchFamily="18" charset="0"/>
              </a:rPr>
              <a:t> </a:t>
            </a:r>
            <a:r>
              <a:rPr dirty="0" err="1">
                <a:latin typeface="Times New Roman" pitchFamily="18" charset="0"/>
                <a:cs typeface="Times New Roman" pitchFamily="18" charset="0"/>
              </a:rPr>
              <a:t>často</a:t>
            </a:r>
            <a:r>
              <a:rPr dirty="0">
                <a:latin typeface="Times New Roman" pitchFamily="18" charset="0"/>
                <a:cs typeface="Times New Roman" pitchFamily="18" charset="0"/>
              </a:rPr>
              <a:t> </a:t>
            </a:r>
            <a:r>
              <a:rPr dirty="0" err="1">
                <a:latin typeface="Times New Roman" pitchFamily="18" charset="0"/>
                <a:cs typeface="Times New Roman" pitchFamily="18" charset="0"/>
              </a:rPr>
              <a:t>používám</a:t>
            </a:r>
            <a:r>
              <a:rPr dirty="0">
                <a:latin typeface="Times New Roman" pitchFamily="18" charset="0"/>
                <a:cs typeface="Times New Roman" pitchFamily="18" charset="0"/>
              </a:rPr>
              <a:t>? Je </a:t>
            </a:r>
            <a:r>
              <a:rPr dirty="0" err="1">
                <a:latin typeface="Times New Roman" pitchFamily="18" charset="0"/>
                <a:cs typeface="Times New Roman" pitchFamily="18" charset="0"/>
              </a:rPr>
              <a:t>zde</a:t>
            </a:r>
            <a:r>
              <a:rPr dirty="0">
                <a:latin typeface="Times New Roman" pitchFamily="18" charset="0"/>
                <a:cs typeface="Times New Roman" pitchFamily="18" charset="0"/>
              </a:rPr>
              <a:t> </a:t>
            </a:r>
            <a:r>
              <a:rPr dirty="0" err="1">
                <a:latin typeface="Times New Roman" pitchFamily="18" charset="0"/>
                <a:cs typeface="Times New Roman" pitchFamily="18" charset="0"/>
              </a:rPr>
              <a:t>ně</a:t>
            </a:r>
            <a:r>
              <a:rPr dirty="0">
                <a:latin typeface="Times New Roman" pitchFamily="18" charset="0"/>
                <a:cs typeface="Times New Roman" pitchFamily="18" charset="0"/>
              </a:rPr>
              <a:t> co </a:t>
            </a:r>
            <a:r>
              <a:rPr dirty="0" err="1">
                <a:latin typeface="Times New Roman" pitchFamily="18" charset="0"/>
                <a:cs typeface="Times New Roman" pitchFamily="18" charset="0"/>
              </a:rPr>
              <a:t>jasně</a:t>
            </a:r>
            <a:r>
              <a:rPr dirty="0">
                <a:latin typeface="Times New Roman" pitchFamily="18" charset="0"/>
                <a:cs typeface="Times New Roman" pitchFamily="18" charset="0"/>
              </a:rPr>
              <a:t> </a:t>
            </a:r>
            <a:r>
              <a:rPr dirty="0" err="1">
                <a:latin typeface="Times New Roman" pitchFamily="18" charset="0"/>
                <a:cs typeface="Times New Roman" pitchFamily="18" charset="0"/>
              </a:rPr>
              <a:t>binárního</a:t>
            </a:r>
            <a:r>
              <a:rPr dirty="0">
                <a:latin typeface="Times New Roman" pitchFamily="18" charset="0"/>
                <a:cs typeface="Times New Roman" pitchFamily="18" charset="0"/>
              </a:rPr>
              <a:t>?</a:t>
            </a:r>
          </a:p>
          <a:p>
            <a:pPr>
              <a:lnSpc>
                <a:spcPct val="80000"/>
              </a:lnSpc>
              <a:spcBef>
                <a:spcPts val="500"/>
              </a:spcBef>
              <a:defRPr sz="2400"/>
            </a:pPr>
            <a:r>
              <a:rPr dirty="0" err="1">
                <a:latin typeface="Times New Roman" pitchFamily="18" charset="0"/>
                <a:cs typeface="Times New Roman" pitchFamily="18" charset="0"/>
              </a:rPr>
              <a:t>Kdo</a:t>
            </a:r>
            <a:r>
              <a:rPr dirty="0">
                <a:latin typeface="Times New Roman" pitchFamily="18" charset="0"/>
                <a:cs typeface="Times New Roman" pitchFamily="18" charset="0"/>
              </a:rPr>
              <a:t> </a:t>
            </a:r>
            <a:r>
              <a:rPr dirty="0" err="1">
                <a:latin typeface="Times New Roman" pitchFamily="18" charset="0"/>
                <a:cs typeface="Times New Roman" pitchFamily="18" charset="0"/>
              </a:rPr>
              <a:t>jsou</a:t>
            </a:r>
            <a:r>
              <a:rPr dirty="0">
                <a:latin typeface="Times New Roman" pitchFamily="18" charset="0"/>
                <a:cs typeface="Times New Roman" pitchFamily="18" charset="0"/>
              </a:rPr>
              <a:t> </a:t>
            </a:r>
            <a:r>
              <a:rPr dirty="0" err="1">
                <a:latin typeface="Times New Roman" pitchFamily="18" charset="0"/>
                <a:cs typeface="Times New Roman" pitchFamily="18" charset="0"/>
              </a:rPr>
              <a:t>účastni</a:t>
            </a:r>
            <a:r>
              <a:rPr dirty="0">
                <a:latin typeface="Times New Roman" pitchFamily="18" charset="0"/>
                <a:cs typeface="Times New Roman" pitchFamily="18" charset="0"/>
              </a:rPr>
              <a:t> v </a:t>
            </a:r>
            <a:r>
              <a:rPr dirty="0" err="1">
                <a:latin typeface="Times New Roman" pitchFamily="18" charset="0"/>
                <a:cs typeface="Times New Roman" pitchFamily="18" charset="0"/>
              </a:rPr>
              <a:t>příběhu</a:t>
            </a:r>
            <a:r>
              <a:rPr dirty="0">
                <a:latin typeface="Times New Roman" pitchFamily="18" charset="0"/>
                <a:cs typeface="Times New Roman" pitchFamily="18" charset="0"/>
              </a:rPr>
              <a:t> (</a:t>
            </a:r>
            <a:r>
              <a:rPr dirty="0" err="1">
                <a:latin typeface="Times New Roman" pitchFamily="18" charset="0"/>
                <a:cs typeface="Times New Roman" pitchFamily="18" charset="0"/>
              </a:rPr>
              <a:t>jednotlivci</a:t>
            </a:r>
            <a:r>
              <a:rPr dirty="0">
                <a:latin typeface="Times New Roman" pitchFamily="18" charset="0"/>
                <a:cs typeface="Times New Roman" pitchFamily="18" charset="0"/>
              </a:rPr>
              <a:t>, </a:t>
            </a:r>
            <a:r>
              <a:rPr dirty="0" err="1">
                <a:latin typeface="Times New Roman" pitchFamily="18" charset="0"/>
                <a:cs typeface="Times New Roman" pitchFamily="18" charset="0"/>
              </a:rPr>
              <a:t>skupiny</a:t>
            </a:r>
            <a:r>
              <a:rPr dirty="0">
                <a:latin typeface="Times New Roman" pitchFamily="18" charset="0"/>
                <a:cs typeface="Times New Roman" pitchFamily="18" charset="0"/>
              </a:rPr>
              <a:t>, minority) </a:t>
            </a:r>
            <a:r>
              <a:rPr dirty="0" err="1">
                <a:latin typeface="Times New Roman" pitchFamily="18" charset="0"/>
                <a:cs typeface="Times New Roman" pitchFamily="18" charset="0"/>
              </a:rPr>
              <a:t>jak</a:t>
            </a:r>
            <a:r>
              <a:rPr dirty="0">
                <a:latin typeface="Times New Roman" pitchFamily="18" charset="0"/>
                <a:cs typeface="Times New Roman" pitchFamily="18" charset="0"/>
              </a:rPr>
              <a:t> </a:t>
            </a:r>
            <a:r>
              <a:rPr dirty="0" err="1">
                <a:latin typeface="Times New Roman" pitchFamily="18" charset="0"/>
                <a:cs typeface="Times New Roman" pitchFamily="18" charset="0"/>
              </a:rPr>
              <a:t>sebe</a:t>
            </a:r>
            <a:r>
              <a:rPr dirty="0">
                <a:latin typeface="Times New Roman" pitchFamily="18" charset="0"/>
                <a:cs typeface="Times New Roman" pitchFamily="18" charset="0"/>
              </a:rPr>
              <a:t> </a:t>
            </a:r>
            <a:r>
              <a:rPr dirty="0" err="1">
                <a:latin typeface="Times New Roman" pitchFamily="18" charset="0"/>
                <a:cs typeface="Times New Roman" pitchFamily="18" charset="0"/>
              </a:rPr>
              <a:t>vnímám</a:t>
            </a:r>
            <a:r>
              <a:rPr dirty="0">
                <a:latin typeface="Times New Roman" pitchFamily="18" charset="0"/>
                <a:cs typeface="Times New Roman" pitchFamily="18" charset="0"/>
              </a:rPr>
              <a:t> </a:t>
            </a:r>
            <a:r>
              <a:rPr dirty="0" err="1">
                <a:latin typeface="Times New Roman" pitchFamily="18" charset="0"/>
                <a:cs typeface="Times New Roman" pitchFamily="18" charset="0"/>
              </a:rPr>
              <a:t>ve</a:t>
            </a:r>
            <a:r>
              <a:rPr dirty="0">
                <a:latin typeface="Times New Roman" pitchFamily="18" charset="0"/>
                <a:cs typeface="Times New Roman" pitchFamily="18" charset="0"/>
              </a:rPr>
              <a:t> </a:t>
            </a:r>
            <a:r>
              <a:rPr dirty="0" err="1">
                <a:latin typeface="Times New Roman" pitchFamily="18" charset="0"/>
                <a:cs typeface="Times New Roman" pitchFamily="18" charset="0"/>
              </a:rPr>
              <a:t>vztahu</a:t>
            </a:r>
            <a:r>
              <a:rPr dirty="0">
                <a:latin typeface="Times New Roman" pitchFamily="18" charset="0"/>
                <a:cs typeface="Times New Roman" pitchFamily="18" charset="0"/>
              </a:rPr>
              <a:t> k </a:t>
            </a:r>
            <a:r>
              <a:rPr dirty="0" err="1">
                <a:latin typeface="Times New Roman" pitchFamily="18" charset="0"/>
                <a:cs typeface="Times New Roman" pitchFamily="18" charset="0"/>
              </a:rPr>
              <a:t>nim</a:t>
            </a:r>
            <a:r>
              <a:rPr dirty="0">
                <a:latin typeface="Times New Roman" pitchFamily="18" charset="0"/>
                <a:cs typeface="Times New Roman" pitchFamily="18" charset="0"/>
              </a:rPr>
              <a:t>?</a:t>
            </a:r>
          </a:p>
          <a:p>
            <a:pPr>
              <a:lnSpc>
                <a:spcPct val="80000"/>
              </a:lnSpc>
              <a:spcBef>
                <a:spcPts val="500"/>
              </a:spcBef>
              <a:defRPr sz="2400"/>
            </a:pPr>
            <a:r>
              <a:rPr dirty="0" err="1">
                <a:latin typeface="Times New Roman" pitchFamily="18" charset="0"/>
                <a:cs typeface="Times New Roman" pitchFamily="18" charset="0"/>
              </a:rPr>
              <a:t>Jaké</a:t>
            </a:r>
            <a:r>
              <a:rPr dirty="0">
                <a:latin typeface="Times New Roman" pitchFamily="18" charset="0"/>
                <a:cs typeface="Times New Roman" pitchFamily="18" charset="0"/>
              </a:rPr>
              <a:t> </a:t>
            </a:r>
            <a:r>
              <a:rPr dirty="0" err="1">
                <a:latin typeface="Times New Roman" pitchFamily="18" charset="0"/>
                <a:cs typeface="Times New Roman" pitchFamily="18" charset="0"/>
              </a:rPr>
              <a:t>pohledy</a:t>
            </a:r>
            <a:r>
              <a:rPr dirty="0">
                <a:latin typeface="Times New Roman" pitchFamily="18" charset="0"/>
                <a:cs typeface="Times New Roman" pitchFamily="18" charset="0"/>
              </a:rPr>
              <a:t> </a:t>
            </a:r>
            <a:r>
              <a:rPr dirty="0" err="1">
                <a:latin typeface="Times New Roman" pitchFamily="18" charset="0"/>
                <a:cs typeface="Times New Roman" pitchFamily="18" charset="0"/>
              </a:rPr>
              <a:t>jsou</a:t>
            </a:r>
            <a:r>
              <a:rPr dirty="0">
                <a:latin typeface="Times New Roman" pitchFamily="18" charset="0"/>
                <a:cs typeface="Times New Roman" pitchFamily="18" charset="0"/>
              </a:rPr>
              <a:t> </a:t>
            </a:r>
            <a:r>
              <a:rPr dirty="0" err="1">
                <a:latin typeface="Times New Roman" pitchFamily="18" charset="0"/>
                <a:cs typeface="Times New Roman" pitchFamily="18" charset="0"/>
              </a:rPr>
              <a:t>zastoupeny</a:t>
            </a:r>
            <a:r>
              <a:rPr dirty="0">
                <a:latin typeface="Times New Roman" pitchFamily="18" charset="0"/>
                <a:cs typeface="Times New Roman" pitchFamily="18" charset="0"/>
              </a:rPr>
              <a:t>, </a:t>
            </a:r>
            <a:r>
              <a:rPr dirty="0" err="1">
                <a:latin typeface="Times New Roman" pitchFamily="18" charset="0"/>
                <a:cs typeface="Times New Roman" pitchFamily="18" charset="0"/>
              </a:rPr>
              <a:t>které</a:t>
            </a:r>
            <a:r>
              <a:rPr dirty="0">
                <a:latin typeface="Times New Roman" pitchFamily="18" charset="0"/>
                <a:cs typeface="Times New Roman" pitchFamily="18" charset="0"/>
              </a:rPr>
              <a:t> </a:t>
            </a:r>
            <a:r>
              <a:rPr dirty="0" err="1">
                <a:latin typeface="Times New Roman" pitchFamily="18" charset="0"/>
                <a:cs typeface="Times New Roman" pitchFamily="18" charset="0"/>
              </a:rPr>
              <a:t>chybí</a:t>
            </a:r>
            <a:r>
              <a:rPr dirty="0">
                <a:latin typeface="Times New Roman" pitchFamily="18" charset="0"/>
                <a:cs typeface="Times New Roman" pitchFamily="18" charset="0"/>
              </a:rPr>
              <a:t>, </a:t>
            </a:r>
            <a:r>
              <a:rPr dirty="0" err="1">
                <a:latin typeface="Times New Roman" pitchFamily="18" charset="0"/>
                <a:cs typeface="Times New Roman" pitchFamily="18" charset="0"/>
              </a:rPr>
              <a:t>jaký</a:t>
            </a:r>
            <a:r>
              <a:rPr dirty="0">
                <a:latin typeface="Times New Roman" pitchFamily="18" charset="0"/>
                <a:cs typeface="Times New Roman" pitchFamily="18" charset="0"/>
              </a:rPr>
              <a:t> je </a:t>
            </a:r>
            <a:r>
              <a:rPr dirty="0" err="1">
                <a:latin typeface="Times New Roman" pitchFamily="18" charset="0"/>
                <a:cs typeface="Times New Roman" pitchFamily="18" charset="0"/>
              </a:rPr>
              <a:t>můj</a:t>
            </a:r>
            <a:r>
              <a:rPr dirty="0">
                <a:latin typeface="Times New Roman" pitchFamily="18" charset="0"/>
                <a:cs typeface="Times New Roman" pitchFamily="18" charset="0"/>
              </a:rPr>
              <a:t> </a:t>
            </a:r>
            <a:r>
              <a:rPr dirty="0" err="1">
                <a:latin typeface="Times New Roman" pitchFamily="18" charset="0"/>
                <a:cs typeface="Times New Roman" pitchFamily="18" charset="0"/>
              </a:rPr>
              <a:t>pohled</a:t>
            </a:r>
            <a:r>
              <a:rPr dirty="0">
                <a:latin typeface="Times New Roman" pitchFamily="18" charset="0"/>
                <a:cs typeface="Times New Roman" pitchFamily="18" charset="0"/>
              </a:rPr>
              <a:t>?</a:t>
            </a:r>
          </a:p>
          <a:p>
            <a:pPr>
              <a:lnSpc>
                <a:spcPct val="80000"/>
              </a:lnSpc>
              <a:spcBef>
                <a:spcPts val="500"/>
              </a:spcBef>
              <a:defRPr sz="2400"/>
            </a:pPr>
            <a:r>
              <a:rPr dirty="0" err="1">
                <a:latin typeface="Times New Roman" pitchFamily="18" charset="0"/>
                <a:cs typeface="Times New Roman" pitchFamily="18" charset="0"/>
              </a:rPr>
              <a:t>Jak</a:t>
            </a:r>
            <a:r>
              <a:rPr dirty="0">
                <a:latin typeface="Times New Roman" pitchFamily="18" charset="0"/>
                <a:cs typeface="Times New Roman" pitchFamily="18" charset="0"/>
              </a:rPr>
              <a:t> </a:t>
            </a:r>
            <a:r>
              <a:rPr dirty="0" err="1">
                <a:latin typeface="Times New Roman" pitchFamily="18" charset="0"/>
                <a:cs typeface="Times New Roman" pitchFamily="18" charset="0"/>
              </a:rPr>
              <a:t>příběh</a:t>
            </a:r>
            <a:r>
              <a:rPr dirty="0">
                <a:latin typeface="Times New Roman" pitchFamily="18" charset="0"/>
                <a:cs typeface="Times New Roman" pitchFamily="18" charset="0"/>
              </a:rPr>
              <a:t> </a:t>
            </a:r>
            <a:r>
              <a:rPr dirty="0" err="1">
                <a:latin typeface="Times New Roman" pitchFamily="18" charset="0"/>
                <a:cs typeface="Times New Roman" pitchFamily="18" charset="0"/>
              </a:rPr>
              <a:t>interpretuji</a:t>
            </a:r>
            <a:r>
              <a:rPr dirty="0">
                <a:latin typeface="Times New Roman" pitchFamily="18" charset="0"/>
                <a:cs typeface="Times New Roman" pitchFamily="18" charset="0"/>
              </a:rPr>
              <a:t>, </a:t>
            </a:r>
            <a:r>
              <a:rPr dirty="0" err="1">
                <a:latin typeface="Times New Roman" pitchFamily="18" charset="0"/>
                <a:cs typeface="Times New Roman" pitchFamily="18" charset="0"/>
              </a:rPr>
              <a:t>jak</a:t>
            </a:r>
            <a:r>
              <a:rPr dirty="0">
                <a:latin typeface="Times New Roman" pitchFamily="18" charset="0"/>
                <a:cs typeface="Times New Roman" pitchFamily="18" charset="0"/>
              </a:rPr>
              <a:t> </a:t>
            </a:r>
            <a:r>
              <a:rPr dirty="0" err="1">
                <a:latin typeface="Times New Roman" pitchFamily="18" charset="0"/>
                <a:cs typeface="Times New Roman" pitchFamily="18" charset="0"/>
              </a:rPr>
              <a:t>působí</a:t>
            </a:r>
            <a:r>
              <a:rPr dirty="0">
                <a:latin typeface="Times New Roman" pitchFamily="18" charset="0"/>
                <a:cs typeface="Times New Roman" pitchFamily="18" charset="0"/>
              </a:rPr>
              <a:t> </a:t>
            </a:r>
            <a:r>
              <a:rPr dirty="0" err="1">
                <a:latin typeface="Times New Roman" pitchFamily="18" charset="0"/>
                <a:cs typeface="Times New Roman" pitchFamily="18" charset="0"/>
              </a:rPr>
              <a:t>má</a:t>
            </a:r>
            <a:r>
              <a:rPr dirty="0">
                <a:latin typeface="Times New Roman" pitchFamily="18" charset="0"/>
                <a:cs typeface="Times New Roman" pitchFamily="18" charset="0"/>
              </a:rPr>
              <a:t> </a:t>
            </a:r>
            <a:r>
              <a:rPr dirty="0" err="1">
                <a:latin typeface="Times New Roman" pitchFamily="18" charset="0"/>
                <a:cs typeface="Times New Roman" pitchFamily="18" charset="0"/>
              </a:rPr>
              <a:t>interpretace</a:t>
            </a:r>
            <a:r>
              <a:rPr dirty="0">
                <a:latin typeface="Times New Roman" pitchFamily="18" charset="0"/>
                <a:cs typeface="Times New Roman" pitchFamily="18" charset="0"/>
              </a:rPr>
              <a:t> </a:t>
            </a:r>
            <a:r>
              <a:rPr dirty="0" err="1">
                <a:latin typeface="Times New Roman" pitchFamily="18" charset="0"/>
                <a:cs typeface="Times New Roman" pitchFamily="18" charset="0"/>
              </a:rPr>
              <a:t>na</a:t>
            </a:r>
            <a:r>
              <a:rPr dirty="0">
                <a:latin typeface="Times New Roman" pitchFamily="18" charset="0"/>
                <a:cs typeface="Times New Roman" pitchFamily="18" charset="0"/>
              </a:rPr>
              <a:t> </a:t>
            </a:r>
            <a:r>
              <a:rPr dirty="0" err="1">
                <a:latin typeface="Times New Roman" pitchFamily="18" charset="0"/>
                <a:cs typeface="Times New Roman" pitchFamily="18" charset="0"/>
              </a:rPr>
              <a:t>příběh</a:t>
            </a:r>
            <a:r>
              <a:rPr dirty="0">
                <a:latin typeface="Times New Roman" pitchFamily="18" charset="0"/>
                <a:cs typeface="Times New Roman" pitchFamily="18" charset="0"/>
              </a:rPr>
              <a:t>?</a:t>
            </a:r>
          </a:p>
          <a:p>
            <a:pPr>
              <a:lnSpc>
                <a:spcPct val="80000"/>
              </a:lnSpc>
              <a:spcBef>
                <a:spcPts val="500"/>
              </a:spcBef>
              <a:defRPr sz="2400"/>
            </a:pPr>
            <a:r>
              <a:rPr dirty="0" err="1">
                <a:latin typeface="Times New Roman" pitchFamily="18" charset="0"/>
                <a:cs typeface="Times New Roman" pitchFamily="18" charset="0"/>
              </a:rPr>
              <a:t>Jaký</a:t>
            </a:r>
            <a:r>
              <a:rPr dirty="0">
                <a:latin typeface="Times New Roman" pitchFamily="18" charset="0"/>
                <a:cs typeface="Times New Roman" pitchFamily="18" charset="0"/>
              </a:rPr>
              <a:t> </a:t>
            </a:r>
            <a:r>
              <a:rPr dirty="0" err="1">
                <a:latin typeface="Times New Roman" pitchFamily="18" charset="0"/>
                <a:cs typeface="Times New Roman" pitchFamily="18" charset="0"/>
              </a:rPr>
              <a:t>jiný</a:t>
            </a:r>
            <a:r>
              <a:rPr dirty="0">
                <a:latin typeface="Times New Roman" pitchFamily="18" charset="0"/>
                <a:cs typeface="Times New Roman" pitchFamily="18" charset="0"/>
              </a:rPr>
              <a:t> </a:t>
            </a:r>
            <a:r>
              <a:rPr dirty="0" err="1">
                <a:latin typeface="Times New Roman" pitchFamily="18" charset="0"/>
                <a:cs typeface="Times New Roman" pitchFamily="18" charset="0"/>
              </a:rPr>
              <a:t>pohled</a:t>
            </a:r>
            <a:r>
              <a:rPr dirty="0">
                <a:latin typeface="Times New Roman" pitchFamily="18" charset="0"/>
                <a:cs typeface="Times New Roman" pitchFamily="18" charset="0"/>
              </a:rPr>
              <a:t> </a:t>
            </a:r>
            <a:r>
              <a:rPr dirty="0" err="1">
                <a:latin typeface="Times New Roman" pitchFamily="18" charset="0"/>
                <a:cs typeface="Times New Roman" pitchFamily="18" charset="0"/>
              </a:rPr>
              <a:t>můžu</a:t>
            </a:r>
            <a:r>
              <a:rPr dirty="0">
                <a:latin typeface="Times New Roman" pitchFamily="18" charset="0"/>
                <a:cs typeface="Times New Roman" pitchFamily="18" charset="0"/>
              </a:rPr>
              <a:t> </a:t>
            </a:r>
            <a:r>
              <a:rPr dirty="0" err="1">
                <a:latin typeface="Times New Roman" pitchFamily="18" charset="0"/>
                <a:cs typeface="Times New Roman" pitchFamily="18" charset="0"/>
              </a:rPr>
              <a:t>mít</a:t>
            </a:r>
            <a:r>
              <a:rPr dirty="0">
                <a:latin typeface="Times New Roman" pitchFamily="18" charset="0"/>
                <a:cs typeface="Times New Roman" pitchFamily="18" charset="0"/>
              </a:rPr>
              <a:t> </a:t>
            </a:r>
            <a:r>
              <a:rPr dirty="0" err="1">
                <a:latin typeface="Times New Roman" pitchFamily="18" charset="0"/>
                <a:cs typeface="Times New Roman" pitchFamily="18" charset="0"/>
              </a:rPr>
              <a:t>na</a:t>
            </a:r>
            <a:r>
              <a:rPr dirty="0">
                <a:latin typeface="Times New Roman" pitchFamily="18" charset="0"/>
                <a:cs typeface="Times New Roman" pitchFamily="18" charset="0"/>
              </a:rPr>
              <a:t> </a:t>
            </a:r>
            <a:r>
              <a:rPr dirty="0" err="1">
                <a:latin typeface="Times New Roman" pitchFamily="18" charset="0"/>
                <a:cs typeface="Times New Roman" pitchFamily="18" charset="0"/>
              </a:rPr>
              <a:t>situaci</a:t>
            </a:r>
            <a:r>
              <a:rPr dirty="0">
                <a:latin typeface="Times New Roman" pitchFamily="18" charset="0"/>
                <a:cs typeface="Times New Roman" pitchFamily="18" charset="0"/>
              </a:rPr>
              <a:t>, </a:t>
            </a:r>
            <a:r>
              <a:rPr dirty="0" err="1">
                <a:latin typeface="Times New Roman" pitchFamily="18" charset="0"/>
                <a:cs typeface="Times New Roman" pitchFamily="18" charset="0"/>
              </a:rPr>
              <a:t>jaký</a:t>
            </a:r>
            <a:r>
              <a:rPr dirty="0">
                <a:latin typeface="Times New Roman" pitchFamily="18" charset="0"/>
                <a:cs typeface="Times New Roman" pitchFamily="18" charset="0"/>
              </a:rPr>
              <a:t> </a:t>
            </a:r>
            <a:r>
              <a:rPr dirty="0" err="1">
                <a:latin typeface="Times New Roman" pitchFamily="18" charset="0"/>
                <a:cs typeface="Times New Roman" pitchFamily="18" charset="0"/>
              </a:rPr>
              <a:t>jiný</a:t>
            </a:r>
            <a:r>
              <a:rPr dirty="0">
                <a:latin typeface="Times New Roman" pitchFamily="18" charset="0"/>
                <a:cs typeface="Times New Roman" pitchFamily="18" charset="0"/>
              </a:rPr>
              <a:t> </a:t>
            </a:r>
            <a:r>
              <a:rPr dirty="0" err="1">
                <a:latin typeface="Times New Roman" pitchFamily="18" charset="0"/>
                <a:cs typeface="Times New Roman" pitchFamily="18" charset="0"/>
              </a:rPr>
              <a:t>pohled</a:t>
            </a:r>
            <a:r>
              <a:rPr dirty="0">
                <a:latin typeface="Times New Roman" pitchFamily="18" charset="0"/>
                <a:cs typeface="Times New Roman" pitchFamily="18" charset="0"/>
              </a:rPr>
              <a:t> </a:t>
            </a:r>
            <a:r>
              <a:rPr dirty="0" err="1">
                <a:latin typeface="Times New Roman" pitchFamily="18" charset="0"/>
                <a:cs typeface="Times New Roman" pitchFamily="18" charset="0"/>
              </a:rPr>
              <a:t>jsem</a:t>
            </a:r>
            <a:r>
              <a:rPr dirty="0">
                <a:latin typeface="Times New Roman" pitchFamily="18" charset="0"/>
                <a:cs typeface="Times New Roman" pitchFamily="18" charset="0"/>
              </a:rPr>
              <a:t> </a:t>
            </a:r>
            <a:r>
              <a:rPr dirty="0" err="1">
                <a:latin typeface="Times New Roman" pitchFamily="18" charset="0"/>
                <a:cs typeface="Times New Roman" pitchFamily="18" charset="0"/>
              </a:rPr>
              <a:t>udělal</a:t>
            </a:r>
            <a:r>
              <a:rPr dirty="0">
                <a:latin typeface="Times New Roman" pitchFamily="18" charset="0"/>
                <a:cs typeface="Times New Roman" pitchFamily="18" charset="0"/>
              </a:rPr>
              <a:t>?</a:t>
            </a:r>
          </a:p>
          <a:p>
            <a:pPr>
              <a:lnSpc>
                <a:spcPct val="80000"/>
              </a:lnSpc>
              <a:spcBef>
                <a:spcPts val="500"/>
              </a:spcBef>
              <a:defRPr sz="2400"/>
            </a:pPr>
            <a:r>
              <a:rPr dirty="0" err="1">
                <a:latin typeface="Times New Roman" pitchFamily="18" charset="0"/>
                <a:cs typeface="Times New Roman" pitchFamily="18" charset="0"/>
              </a:rPr>
              <a:t>Jaké</a:t>
            </a:r>
            <a:r>
              <a:rPr dirty="0">
                <a:latin typeface="Times New Roman" pitchFamily="18" charset="0"/>
                <a:cs typeface="Times New Roman" pitchFamily="18" charset="0"/>
              </a:rPr>
              <a:t> </a:t>
            </a:r>
            <a:r>
              <a:rPr dirty="0" err="1">
                <a:latin typeface="Times New Roman" pitchFamily="18" charset="0"/>
                <a:cs typeface="Times New Roman" pitchFamily="18" charset="0"/>
              </a:rPr>
              <a:t>znalosti</a:t>
            </a:r>
            <a:r>
              <a:rPr dirty="0">
                <a:latin typeface="Times New Roman" pitchFamily="18" charset="0"/>
                <a:cs typeface="Times New Roman" pitchFamily="18" charset="0"/>
              </a:rPr>
              <a:t> </a:t>
            </a:r>
            <a:r>
              <a:rPr dirty="0" err="1">
                <a:latin typeface="Times New Roman" pitchFamily="18" charset="0"/>
                <a:cs typeface="Times New Roman" pitchFamily="18" charset="0"/>
              </a:rPr>
              <a:t>používám</a:t>
            </a:r>
            <a:r>
              <a:rPr dirty="0">
                <a:latin typeface="Times New Roman" pitchFamily="18" charset="0"/>
                <a:cs typeface="Times New Roman" pitchFamily="18" charset="0"/>
              </a:rPr>
              <a:t>, </a:t>
            </a:r>
            <a:r>
              <a:rPr dirty="0" err="1">
                <a:latin typeface="Times New Roman" pitchFamily="18" charset="0"/>
                <a:cs typeface="Times New Roman" pitchFamily="18" charset="0"/>
              </a:rPr>
              <a:t>jak</a:t>
            </a:r>
            <a:r>
              <a:rPr dirty="0">
                <a:latin typeface="Times New Roman" pitchFamily="18" charset="0"/>
                <a:cs typeface="Times New Roman" pitchFamily="18" charset="0"/>
              </a:rPr>
              <a:t> je </a:t>
            </a:r>
            <a:r>
              <a:rPr dirty="0" err="1">
                <a:latin typeface="Times New Roman" pitchFamily="18" charset="0"/>
                <a:cs typeface="Times New Roman" pitchFamily="18" charset="0"/>
              </a:rPr>
              <a:t>užívám</a:t>
            </a:r>
            <a:r>
              <a:rPr dirty="0">
                <a:latin typeface="Times New Roman" pitchFamily="18" charset="0"/>
                <a:cs typeface="Times New Roman" pitchFamily="18" charset="0"/>
              </a:rPr>
              <a:t> v </a:t>
            </a:r>
            <a:r>
              <a:rPr dirty="0" err="1">
                <a:latin typeface="Times New Roman" pitchFamily="18" charset="0"/>
                <a:cs typeface="Times New Roman" pitchFamily="18" charset="0"/>
              </a:rPr>
              <a:t>praxi</a:t>
            </a:r>
            <a:endParaRPr dirty="0">
              <a:latin typeface="Times New Roman" pitchFamily="18" charset="0"/>
              <a:cs typeface="Times New Roman" pitchFamily="18" charset="0"/>
            </a:endParaRPr>
          </a:p>
          <a:p>
            <a:pPr>
              <a:lnSpc>
                <a:spcPct val="80000"/>
              </a:lnSpc>
              <a:spcBef>
                <a:spcPts val="500"/>
              </a:spcBef>
              <a:defRPr sz="2400"/>
            </a:pPr>
            <a:r>
              <a:rPr dirty="0" err="1">
                <a:latin typeface="Times New Roman" pitchFamily="18" charset="0"/>
                <a:cs typeface="Times New Roman" pitchFamily="18" charset="0"/>
              </a:rPr>
              <a:t>Jakým</a:t>
            </a:r>
            <a:r>
              <a:rPr dirty="0">
                <a:latin typeface="Times New Roman" pitchFamily="18" charset="0"/>
                <a:cs typeface="Times New Roman" pitchFamily="18" charset="0"/>
              </a:rPr>
              <a:t> </a:t>
            </a:r>
            <a:r>
              <a:rPr dirty="0" err="1">
                <a:latin typeface="Times New Roman" pitchFamily="18" charset="0"/>
                <a:cs typeface="Times New Roman" pitchFamily="18" charset="0"/>
              </a:rPr>
              <a:t>rolím</a:t>
            </a:r>
            <a:r>
              <a:rPr dirty="0">
                <a:latin typeface="Times New Roman" pitchFamily="18" charset="0"/>
                <a:cs typeface="Times New Roman" pitchFamily="18" charset="0"/>
              </a:rPr>
              <a:t> </a:t>
            </a:r>
            <a:r>
              <a:rPr dirty="0" err="1">
                <a:latin typeface="Times New Roman" pitchFamily="18" charset="0"/>
                <a:cs typeface="Times New Roman" pitchFamily="18" charset="0"/>
              </a:rPr>
              <a:t>napomáhám</a:t>
            </a:r>
            <a:r>
              <a:rPr dirty="0">
                <a:latin typeface="Times New Roman" pitchFamily="18" charset="0"/>
                <a:cs typeface="Times New Roman" pitchFamily="18" charset="0"/>
              </a:rPr>
              <a:t>, </a:t>
            </a:r>
            <a:r>
              <a:rPr dirty="0" err="1">
                <a:latin typeface="Times New Roman" pitchFamily="18" charset="0"/>
                <a:cs typeface="Times New Roman" pitchFamily="18" charset="0"/>
              </a:rPr>
              <a:t>jaké</a:t>
            </a:r>
            <a:r>
              <a:rPr dirty="0">
                <a:latin typeface="Times New Roman" pitchFamily="18" charset="0"/>
                <a:cs typeface="Times New Roman" pitchFamily="18" charset="0"/>
              </a:rPr>
              <a:t> </a:t>
            </a:r>
            <a:r>
              <a:rPr dirty="0" err="1">
                <a:latin typeface="Times New Roman" pitchFamily="18" charset="0"/>
                <a:cs typeface="Times New Roman" pitchFamily="18" charset="0"/>
              </a:rPr>
              <a:t>jsou</a:t>
            </a:r>
            <a:r>
              <a:rPr dirty="0">
                <a:latin typeface="Times New Roman" pitchFamily="18" charset="0"/>
                <a:cs typeface="Times New Roman" pitchFamily="18" charset="0"/>
              </a:rPr>
              <a:t> </a:t>
            </a:r>
            <a:r>
              <a:rPr dirty="0" err="1">
                <a:latin typeface="Times New Roman" pitchFamily="18" charset="0"/>
                <a:cs typeface="Times New Roman" pitchFamily="18" charset="0"/>
              </a:rPr>
              <a:t>mé</a:t>
            </a:r>
            <a:r>
              <a:rPr dirty="0">
                <a:latin typeface="Times New Roman" pitchFamily="18" charset="0"/>
                <a:cs typeface="Times New Roman" pitchFamily="18" charset="0"/>
              </a:rPr>
              <a:t> </a:t>
            </a:r>
            <a:r>
              <a:rPr dirty="0" err="1">
                <a:latin typeface="Times New Roman" pitchFamily="18" charset="0"/>
                <a:cs typeface="Times New Roman" pitchFamily="18" charset="0"/>
              </a:rPr>
              <a:t>postoje</a:t>
            </a:r>
            <a:r>
              <a:rPr dirty="0">
                <a:latin typeface="Times New Roman" pitchFamily="18" charset="0"/>
                <a:cs typeface="Times New Roman" pitchFamily="18" charset="0"/>
              </a:rPr>
              <a:t> k </a:t>
            </a:r>
            <a:r>
              <a:rPr dirty="0" err="1">
                <a:latin typeface="Times New Roman" pitchFamily="18" charset="0"/>
                <a:cs typeface="Times New Roman" pitchFamily="18" charset="0"/>
              </a:rPr>
              <a:t>moci</a:t>
            </a:r>
            <a:r>
              <a:rPr dirty="0">
                <a:latin typeface="Times New Roman" pitchFamily="18" charset="0"/>
                <a:cs typeface="Times New Roman" pitchFamily="18" charset="0"/>
              </a:rPr>
              <a:t>?</a:t>
            </a:r>
          </a:p>
        </p:txBody>
      </p:sp>
    </p:spTree>
    <p:extLst>
      <p:ext uri="{BB962C8B-B14F-4D97-AF65-F5344CB8AC3E}">
        <p14:creationId xmlns:p14="http://schemas.microsoft.com/office/powerpoint/2010/main" val="948067524"/>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Reformní paradigma a reformní teorie SP</a:t>
            </a:r>
          </a:p>
        </p:txBody>
      </p:sp>
      <p:sp>
        <p:nvSpPr>
          <p:cNvPr id="3" name="Zástupný symbol pro obsah 2"/>
          <p:cNvSpPr>
            <a:spLocks noGrp="1"/>
          </p:cNvSpPr>
          <p:nvPr>
            <p:ph sz="quarter" idx="1"/>
          </p:nvPr>
        </p:nvSpPr>
        <p:spPr/>
        <p:txBody>
          <a:bodyPr/>
          <a:lstStyle/>
          <a:p>
            <a:r>
              <a:rPr lang="cs-CZ" dirty="0"/>
              <a:t>Teorie sociální práce akcentující rovnoprávnost</a:t>
            </a:r>
          </a:p>
          <a:p>
            <a:r>
              <a:rPr lang="cs-CZ" dirty="0"/>
              <a:t>Vychází z Marxe, </a:t>
            </a:r>
            <a:r>
              <a:rPr lang="cs-CZ" dirty="0" err="1"/>
              <a:t>Fucoulda</a:t>
            </a:r>
            <a:endParaRPr lang="cs-CZ" dirty="0"/>
          </a:p>
          <a:p>
            <a:r>
              <a:rPr lang="cs-CZ" dirty="0"/>
              <a:t>Boj proti jakékoliv formě útlaku</a:t>
            </a:r>
          </a:p>
          <a:p>
            <a:r>
              <a:rPr lang="cs-CZ" dirty="0"/>
              <a:t>Pracují především s právy a podporou utlačovaných</a:t>
            </a:r>
          </a:p>
          <a:p>
            <a:r>
              <a:rPr lang="cs-CZ" dirty="0"/>
              <a:t>Ve svém důsledku mohou vést k anarchii nebo útlaku majority</a:t>
            </a:r>
          </a:p>
          <a:p>
            <a:r>
              <a:rPr lang="cs-CZ" dirty="0"/>
              <a:t>Zkušenost s pozitivní diskriminací – zvýhodnění minority, má za následek novou diskriminaci – příklad černošských lékařů</a:t>
            </a:r>
          </a:p>
          <a:p>
            <a:r>
              <a:rPr lang="cs-CZ" dirty="0"/>
              <a:t>Nástrojem je revoluce, ale „revoluce“ pojídá své děti, </a:t>
            </a:r>
          </a:p>
        </p:txBody>
      </p:sp>
    </p:spTree>
    <p:extLst>
      <p:ext uri="{BB962C8B-B14F-4D97-AF65-F5344CB8AC3E}">
        <p14:creationId xmlns:p14="http://schemas.microsoft.com/office/powerpoint/2010/main" val="4323877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Psychodynamické – terapeutické paradigma </a:t>
            </a:r>
          </a:p>
        </p:txBody>
      </p:sp>
      <p:sp>
        <p:nvSpPr>
          <p:cNvPr id="3" name="Zástupný symbol pro obsah 2"/>
          <p:cNvSpPr>
            <a:spLocks noGrp="1"/>
          </p:cNvSpPr>
          <p:nvPr>
            <p:ph sz="quarter" idx="1"/>
          </p:nvPr>
        </p:nvSpPr>
        <p:spPr/>
        <p:txBody>
          <a:bodyPr/>
          <a:lstStyle/>
          <a:p>
            <a:r>
              <a:rPr lang="cs-CZ" dirty="0"/>
              <a:t>Psychoanalýza </a:t>
            </a:r>
          </a:p>
          <a:p>
            <a:pPr>
              <a:buFontTx/>
              <a:buChar char="-"/>
            </a:pPr>
            <a:r>
              <a:rPr lang="cs-CZ" dirty="0"/>
              <a:t>Nevědomé udělat vědomým</a:t>
            </a:r>
          </a:p>
          <a:p>
            <a:pPr>
              <a:buFontTx/>
              <a:buChar char="-"/>
            </a:pPr>
            <a:r>
              <a:rPr lang="cs-CZ" dirty="0"/>
              <a:t>Uzavřít dosud neuzavřená stádia</a:t>
            </a:r>
          </a:p>
          <a:p>
            <a:pPr>
              <a:buFontTx/>
              <a:buChar char="-"/>
            </a:pPr>
            <a:r>
              <a:rPr lang="cs-CZ" dirty="0"/>
              <a:t>Posílit schopnost vyrovnat se s požadavky společnosti</a:t>
            </a:r>
          </a:p>
          <a:p>
            <a:pPr>
              <a:buFontTx/>
              <a:buChar char="-"/>
            </a:pPr>
            <a:endParaRPr lang="cs-CZ" dirty="0"/>
          </a:p>
          <a:p>
            <a:pPr>
              <a:buFontTx/>
              <a:buChar char="-"/>
            </a:pPr>
            <a:r>
              <a:rPr lang="cs-CZ" dirty="0"/>
              <a:t>Obranné mechanizmy:</a:t>
            </a:r>
          </a:p>
          <a:p>
            <a:pPr>
              <a:buFontTx/>
              <a:buChar char="-"/>
            </a:pPr>
            <a:r>
              <a:rPr lang="cs-CZ" dirty="0"/>
              <a:t>Vytěsnění, potlačení, projekce, přesunutí, racionalizace</a:t>
            </a:r>
          </a:p>
          <a:p>
            <a:pPr>
              <a:buFontTx/>
              <a:buChar char="-"/>
            </a:pPr>
            <a:endParaRPr lang="cs-CZ" dirty="0"/>
          </a:p>
        </p:txBody>
      </p:sp>
    </p:spTree>
    <p:extLst>
      <p:ext uri="{BB962C8B-B14F-4D97-AF65-F5344CB8AC3E}">
        <p14:creationId xmlns:p14="http://schemas.microsoft.com/office/powerpoint/2010/main" val="125826040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Humanistické – </a:t>
            </a:r>
            <a:r>
              <a:rPr lang="cs-CZ" dirty="0" err="1"/>
              <a:t>Frankl</a:t>
            </a:r>
            <a:r>
              <a:rPr lang="cs-CZ" dirty="0"/>
              <a:t>, </a:t>
            </a:r>
            <a:r>
              <a:rPr lang="cs-CZ" dirty="0" err="1"/>
              <a:t>Maslow</a:t>
            </a:r>
            <a:r>
              <a:rPr lang="cs-CZ" dirty="0"/>
              <a:t> </a:t>
            </a:r>
          </a:p>
        </p:txBody>
      </p:sp>
      <p:sp>
        <p:nvSpPr>
          <p:cNvPr id="3" name="Zástupný symbol pro obsah 2"/>
          <p:cNvSpPr>
            <a:spLocks noGrp="1"/>
          </p:cNvSpPr>
          <p:nvPr>
            <p:ph sz="quarter" idx="1"/>
          </p:nvPr>
        </p:nvSpPr>
        <p:spPr/>
        <p:txBody>
          <a:bodyPr/>
          <a:lstStyle/>
          <a:p>
            <a:r>
              <a:rPr lang="cs-CZ" dirty="0"/>
              <a:t>Člověk je jedinečná svobodná bytost</a:t>
            </a:r>
          </a:p>
          <a:p>
            <a:r>
              <a:rPr lang="cs-CZ" dirty="0"/>
              <a:t>Vnímat člověka v celostním přístupu</a:t>
            </a:r>
          </a:p>
          <a:p>
            <a:r>
              <a:rPr lang="cs-CZ" dirty="0"/>
              <a:t>Důraz kladen na přítomnost</a:t>
            </a:r>
          </a:p>
        </p:txBody>
      </p:sp>
    </p:spTree>
    <p:extLst>
      <p:ext uri="{BB962C8B-B14F-4D97-AF65-F5344CB8AC3E}">
        <p14:creationId xmlns:p14="http://schemas.microsoft.com/office/powerpoint/2010/main" val="241866132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Transakční analýza - Hry </a:t>
            </a:r>
          </a:p>
        </p:txBody>
      </p:sp>
      <p:sp>
        <p:nvSpPr>
          <p:cNvPr id="3" name="Zástupný symbol pro obsah 2"/>
          <p:cNvSpPr>
            <a:spLocks noGrp="1"/>
          </p:cNvSpPr>
          <p:nvPr>
            <p:ph sz="quarter" idx="1"/>
          </p:nvPr>
        </p:nvSpPr>
        <p:spPr/>
        <p:txBody>
          <a:bodyPr>
            <a:normAutofit/>
          </a:bodyPr>
          <a:lstStyle/>
          <a:p>
            <a:r>
              <a:rPr lang="cs-CZ" b="1" i="1" dirty="0"/>
              <a:t>Každá hra se rozvíjí ve čtyřech fázích:</a:t>
            </a:r>
          </a:p>
          <a:p>
            <a:pPr lvl="0"/>
            <a:r>
              <a:rPr lang="cs-CZ" dirty="0"/>
              <a:t>začíná fintou neboli léčkou, která polapí druhého na nějakou slabost, poté následuje</a:t>
            </a:r>
          </a:p>
          <a:p>
            <a:pPr lvl="0"/>
            <a:r>
              <a:rPr lang="cs-CZ" dirty="0"/>
              <a:t>přepnutí, když "vybalíme karty" a odhalíme, oč nám vlastně jde, </a:t>
            </a:r>
          </a:p>
          <a:p>
            <a:pPr lvl="0"/>
            <a:r>
              <a:rPr lang="cs-CZ" dirty="0"/>
              <a:t>na což reagujeme zmatkem, </a:t>
            </a:r>
          </a:p>
          <a:p>
            <a:pPr lvl="0"/>
            <a:r>
              <a:rPr lang="cs-CZ" dirty="0"/>
              <a:t>po němž inkasujeme výhru (která může mít obsah pocitů nadřazenosti, převahy, pýchy  nebo zmaru, méněcennosti, beznaděje - podle toho, jakou hru hrajeme).</a:t>
            </a:r>
          </a:p>
          <a:p>
            <a:pPr marL="0" indent="0">
              <a:buNone/>
            </a:pPr>
            <a:endParaRPr lang="cs-CZ" dirty="0"/>
          </a:p>
        </p:txBody>
      </p:sp>
    </p:spTree>
    <p:extLst>
      <p:ext uri="{BB962C8B-B14F-4D97-AF65-F5344CB8AC3E}">
        <p14:creationId xmlns:p14="http://schemas.microsoft.com/office/powerpoint/2010/main" val="89612373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dirty="0"/>
              <a:t>Jsme-li hráčem "Hry s ohněm", zahajujeme flirtem, v němž intuitivně útočíme na to, co je slabostí naší vyhlédnuté oběti  (buď jí říkáme, jak je neodolatelně krásná, nebo že takový  člověk nemůže zůstat ani chvíli sám, nebo že my sami se cítíme opuštěni a nedoceněni), pak stále více naznačujeme, jak  bychom s ní byli rádi o samotě, a tím v oběti vyvoláme zmatek, na nějž reaguje buď souhlasem, nebo odmítnutím, což je  spojeno buď s pocity radosti, nebo viny (Smékal).</a:t>
            </a:r>
          </a:p>
        </p:txBody>
      </p:sp>
    </p:spTree>
    <p:extLst>
      <p:ext uri="{BB962C8B-B14F-4D97-AF65-F5344CB8AC3E}">
        <p14:creationId xmlns:p14="http://schemas.microsoft.com/office/powerpoint/2010/main" val="379396606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 -Do -</a:t>
            </a:r>
            <a:r>
              <a:rPr lang="cs-CZ" dirty="0" err="1"/>
              <a:t>Dí</a:t>
            </a:r>
            <a:endParaRPr lang="cs-CZ" dirty="0"/>
          </a:p>
        </p:txBody>
      </p:sp>
      <p:sp>
        <p:nvSpPr>
          <p:cNvPr id="3" name="Zástupný symbol pro obsah 2"/>
          <p:cNvSpPr>
            <a:spLocks noGrp="1"/>
          </p:cNvSpPr>
          <p:nvPr>
            <p:ph sz="quarter" idx="1"/>
          </p:nvPr>
        </p:nvSpPr>
        <p:spPr/>
        <p:txBody>
          <a:bodyPr>
            <a:normAutofit fontScale="92500" lnSpcReduction="10000"/>
          </a:bodyPr>
          <a:lstStyle/>
          <a:p>
            <a:pPr lvl="0"/>
            <a:r>
              <a:rPr lang="cs-CZ" dirty="0"/>
              <a:t>Dva dospělí – věcná komunikace se snahou k nalezení řešení</a:t>
            </a:r>
          </a:p>
          <a:p>
            <a:pPr lvl="0"/>
            <a:r>
              <a:rPr lang="cs-CZ" dirty="0"/>
              <a:t>Rodič vůči dítěti, dítě vůči rodiči – jeden komanduje, druhý akceptuje</a:t>
            </a:r>
          </a:p>
          <a:p>
            <a:pPr lvl="0"/>
            <a:r>
              <a:rPr lang="cs-CZ" dirty="0"/>
              <a:t>Dva rodičové – všechno je dnes špatné, to dříve nebývalo</a:t>
            </a:r>
          </a:p>
          <a:p>
            <a:pPr lvl="0"/>
            <a:r>
              <a:rPr lang="cs-CZ" dirty="0"/>
              <a:t>Dvě děti – emoce, neochota ustoupit, hledání viníků</a:t>
            </a:r>
          </a:p>
          <a:p>
            <a:pPr lvl="0"/>
            <a:r>
              <a:rPr lang="cs-CZ" dirty="0"/>
              <a:t>Jeden se chová jako dospělý a komunikuje vůči dospělému, druhý se chová jako rodič – musíme to vyřešit, pojď si sednout a najít řešení / to je všechno tvoje vina, jsi neschopný….</a:t>
            </a:r>
          </a:p>
          <a:p>
            <a:pPr lvl="0"/>
            <a:r>
              <a:rPr lang="cs-CZ" dirty="0"/>
              <a:t>Jeden se chová jako dospělý a komunikuje vůči dospělému, druhý se chová jako dítě – mohl bys to dělat jinak? Tohle mi vadí /když se ti to nelíbí, nemusím doma dělat vůbec nic, jsem neschopný, na nic už nesáhnu…</a:t>
            </a:r>
          </a:p>
          <a:p>
            <a:r>
              <a:rPr lang="cs-CZ" dirty="0"/>
              <a:t>Já jsem OK, Ty jsi OK</a:t>
            </a:r>
          </a:p>
        </p:txBody>
      </p:sp>
    </p:spTree>
    <p:extLst>
      <p:ext uri="{BB962C8B-B14F-4D97-AF65-F5344CB8AC3E}">
        <p14:creationId xmlns:p14="http://schemas.microsoft.com/office/powerpoint/2010/main" val="1880723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7C43E6-C55E-A741-A914-A99A0E47C058}"/>
              </a:ext>
            </a:extLst>
          </p:cNvPr>
          <p:cNvSpPr>
            <a:spLocks noGrp="1"/>
          </p:cNvSpPr>
          <p:nvPr>
            <p:ph type="title"/>
          </p:nvPr>
        </p:nvSpPr>
        <p:spPr/>
        <p:txBody>
          <a:bodyPr/>
          <a:lstStyle/>
          <a:p>
            <a:r>
              <a:rPr lang="cs-CZ" dirty="0"/>
              <a:t>Zákon 108/2006Sb. O sociálních službách</a:t>
            </a:r>
          </a:p>
        </p:txBody>
      </p:sp>
      <p:sp>
        <p:nvSpPr>
          <p:cNvPr id="3" name="Zástupný obsah 2">
            <a:extLst>
              <a:ext uri="{FF2B5EF4-FFF2-40B4-BE49-F238E27FC236}">
                <a16:creationId xmlns:a16="http://schemas.microsoft.com/office/drawing/2014/main" id="{1F44525A-A2F8-CE4B-A702-C8F7E9081C31}"/>
              </a:ext>
            </a:extLst>
          </p:cNvPr>
          <p:cNvSpPr>
            <a:spLocks noGrp="1"/>
          </p:cNvSpPr>
          <p:nvPr>
            <p:ph idx="1"/>
          </p:nvPr>
        </p:nvSpPr>
        <p:spPr/>
        <p:txBody>
          <a:bodyPr>
            <a:normAutofit fontScale="77500" lnSpcReduction="20000"/>
          </a:bodyPr>
          <a:lstStyle/>
          <a:p>
            <a:r>
              <a:rPr lang="cs-CZ" b="1" dirty="0"/>
              <a:t>§ 1</a:t>
            </a:r>
          </a:p>
          <a:p>
            <a:pPr marL="0" indent="0">
              <a:buNone/>
            </a:pPr>
            <a:r>
              <a:rPr lang="cs-CZ" b="1" dirty="0"/>
              <a:t>(1)</a:t>
            </a:r>
            <a:r>
              <a:rPr lang="cs-CZ" dirty="0"/>
              <a:t> Tento zákon upravuje podmínky poskytování pomoci a podpory fyzickým osobám v nepříznivé sociální situaci (dále jen "osoba") prostřednictvím sociálních služeb a příspěvku na péči, podmínky pro vydání oprávnění k poskytování sociálních služeb, výkon veřejné správy v oblasti sociálních služeb, inspekci poskytování sociálních služeb a předpoklady pro výkon činnosti v sociálních službách.</a:t>
            </a:r>
          </a:p>
          <a:p>
            <a:r>
              <a:rPr lang="cs-CZ" b="1" dirty="0"/>
              <a:t>§ 3</a:t>
            </a:r>
          </a:p>
          <a:p>
            <a:pPr marL="0" indent="0">
              <a:buNone/>
            </a:pPr>
            <a:r>
              <a:rPr lang="cs-CZ" dirty="0"/>
              <a:t>Pro účely tohoto zákona se rozumí</a:t>
            </a:r>
          </a:p>
          <a:p>
            <a:pPr marL="0" indent="0">
              <a:buNone/>
            </a:pPr>
            <a:r>
              <a:rPr lang="cs-CZ" b="1" dirty="0"/>
              <a:t>a)</a:t>
            </a:r>
            <a:r>
              <a:rPr lang="cs-CZ" dirty="0"/>
              <a:t> sociální službou činnost nebo soubor činností podle tohoto zákona zajišťujících pomoc a podporu osobám za účelem sociálního začlenění nebo prevence sociálního vyloučení,</a:t>
            </a:r>
          </a:p>
          <a:p>
            <a:pPr marL="0" indent="0">
              <a:buNone/>
            </a:pPr>
            <a:r>
              <a:rPr lang="cs-CZ" b="1" dirty="0"/>
              <a:t>b)</a:t>
            </a:r>
            <a:r>
              <a:rPr lang="cs-CZ" dirty="0"/>
              <a:t> nepříznivou sociální situací oslabení nebo ztráta schopnosti z důvodu věku, nepříznivého zdravotního stavu, pro krizovou sociální situaci, životní návyky a způsob života vedoucí ke konfliktu se společností, sociálně znevýhodňující prostředí, ohrožení práv a zájmů trestnou činností jiné fyzické osoby nebo z jiných závažných důvodů řešit vzniklou situaci tak, aby toto řešení podporovalo sociální začlenění a ochranu před sociálním vyloučením,</a:t>
            </a:r>
          </a:p>
          <a:p>
            <a:endParaRPr lang="cs-CZ" dirty="0"/>
          </a:p>
        </p:txBody>
      </p:sp>
    </p:spTree>
    <p:extLst>
      <p:ext uri="{BB962C8B-B14F-4D97-AF65-F5344CB8AC3E}">
        <p14:creationId xmlns:p14="http://schemas.microsoft.com/office/powerpoint/2010/main" val="136808833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Orientace na </a:t>
            </a:r>
            <a:r>
              <a:rPr lang="cs-CZ" strike="sngStrike" dirty="0"/>
              <a:t>výsledek </a:t>
            </a:r>
            <a:r>
              <a:rPr lang="cs-CZ" dirty="0"/>
              <a:t> řešení</a:t>
            </a:r>
          </a:p>
        </p:txBody>
      </p:sp>
      <p:sp>
        <p:nvSpPr>
          <p:cNvPr id="3" name="Zástupný symbol pro obsah 2"/>
          <p:cNvSpPr>
            <a:spLocks noGrp="1"/>
          </p:cNvSpPr>
          <p:nvPr>
            <p:ph sz="quarter" idx="1"/>
          </p:nvPr>
        </p:nvSpPr>
        <p:spPr/>
        <p:txBody>
          <a:bodyPr/>
          <a:lstStyle/>
          <a:p>
            <a:pPr marL="0" indent="0">
              <a:buNone/>
            </a:pPr>
            <a:r>
              <a:rPr lang="cs-CZ" dirty="0"/>
              <a:t>řešení je jedno, kde problém vznikl</a:t>
            </a:r>
          </a:p>
          <a:p>
            <a:pPr marL="0" indent="0">
              <a:buNone/>
            </a:pPr>
            <a:endParaRPr lang="cs-CZ" dirty="0"/>
          </a:p>
          <a:p>
            <a:pPr marL="0" indent="0">
              <a:buNone/>
            </a:pPr>
            <a:r>
              <a:rPr lang="cs-CZ" dirty="0"/>
              <a:t>1x5=6</a:t>
            </a:r>
          </a:p>
          <a:p>
            <a:pPr marL="0" indent="0">
              <a:buNone/>
            </a:pPr>
            <a:r>
              <a:rPr lang="cs-CZ" dirty="0"/>
              <a:t>2x5=10</a:t>
            </a:r>
          </a:p>
          <a:p>
            <a:pPr marL="0" indent="0">
              <a:buNone/>
            </a:pPr>
            <a:r>
              <a:rPr lang="cs-CZ" dirty="0"/>
              <a:t>3x5=15</a:t>
            </a:r>
          </a:p>
          <a:p>
            <a:pPr marL="0" indent="0">
              <a:buNone/>
            </a:pPr>
            <a:r>
              <a:rPr lang="cs-CZ" dirty="0"/>
              <a:t>4x5=20</a:t>
            </a:r>
          </a:p>
        </p:txBody>
      </p:sp>
    </p:spTree>
    <p:extLst>
      <p:ext uri="{BB962C8B-B14F-4D97-AF65-F5344CB8AC3E}">
        <p14:creationId xmlns:p14="http://schemas.microsoft.com/office/powerpoint/2010/main" val="79646648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Řešení - </a:t>
            </a:r>
            <a:r>
              <a:rPr lang="cs-CZ" dirty="0" err="1"/>
              <a:t>Dalet</a:t>
            </a:r>
            <a:endParaRPr lang="cs-CZ" dirty="0"/>
          </a:p>
        </p:txBody>
      </p:sp>
      <p:sp>
        <p:nvSpPr>
          <p:cNvPr id="3" name="Zástupný symbol pro obsah 2"/>
          <p:cNvSpPr>
            <a:spLocks noGrp="1"/>
          </p:cNvSpPr>
          <p:nvPr>
            <p:ph sz="quarter" idx="1"/>
          </p:nvPr>
        </p:nvSpPr>
        <p:spPr/>
        <p:txBody>
          <a:bodyPr/>
          <a:lstStyle/>
          <a:p>
            <a:r>
              <a:rPr lang="cs-CZ" dirty="0"/>
              <a:t>Umím</a:t>
            </a:r>
          </a:p>
          <a:p>
            <a:r>
              <a:rPr lang="cs-CZ" dirty="0"/>
              <a:t>Dělám rád</a:t>
            </a:r>
          </a:p>
          <a:p>
            <a:r>
              <a:rPr lang="cs-CZ" dirty="0"/>
              <a:t>Charakterizuje mne to</a:t>
            </a:r>
          </a:p>
          <a:p>
            <a:endParaRPr lang="cs-CZ" dirty="0"/>
          </a:p>
          <a:p>
            <a:r>
              <a:rPr lang="cs-CZ" dirty="0"/>
              <a:t>Můj sen, znaky snu, výjimky, co mohu udělat teď, jak poznám, že se věci mění</a:t>
            </a:r>
          </a:p>
        </p:txBody>
      </p:sp>
    </p:spTree>
    <p:extLst>
      <p:ext uri="{BB962C8B-B14F-4D97-AF65-F5344CB8AC3E}">
        <p14:creationId xmlns:p14="http://schemas.microsoft.com/office/powerpoint/2010/main" val="111912449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a:bodyPr>
          <a:lstStyle/>
          <a:p>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3783083600"/>
              </p:ext>
            </p:extLst>
          </p:nvPr>
        </p:nvGraphicFramePr>
        <p:xfrm>
          <a:off x="2380270" y="471053"/>
          <a:ext cx="6929984" cy="5850300"/>
        </p:xfrm>
        <a:graphic>
          <a:graphicData uri="http://schemas.openxmlformats.org/drawingml/2006/table">
            <a:tbl>
              <a:tblPr>
                <a:tableStyleId>{5C22544A-7EE6-4342-B048-85BDC9FD1C3A}</a:tableStyleId>
              </a:tblPr>
              <a:tblGrid>
                <a:gridCol w="1732496">
                  <a:extLst>
                    <a:ext uri="{9D8B030D-6E8A-4147-A177-3AD203B41FA5}">
                      <a16:colId xmlns:a16="http://schemas.microsoft.com/office/drawing/2014/main" val="20000"/>
                    </a:ext>
                  </a:extLst>
                </a:gridCol>
                <a:gridCol w="1732496">
                  <a:extLst>
                    <a:ext uri="{9D8B030D-6E8A-4147-A177-3AD203B41FA5}">
                      <a16:colId xmlns:a16="http://schemas.microsoft.com/office/drawing/2014/main" val="20001"/>
                    </a:ext>
                  </a:extLst>
                </a:gridCol>
                <a:gridCol w="1732496">
                  <a:extLst>
                    <a:ext uri="{9D8B030D-6E8A-4147-A177-3AD203B41FA5}">
                      <a16:colId xmlns:a16="http://schemas.microsoft.com/office/drawing/2014/main" val="20002"/>
                    </a:ext>
                  </a:extLst>
                </a:gridCol>
                <a:gridCol w="1732496">
                  <a:extLst>
                    <a:ext uri="{9D8B030D-6E8A-4147-A177-3AD203B41FA5}">
                      <a16:colId xmlns:a16="http://schemas.microsoft.com/office/drawing/2014/main" val="20003"/>
                    </a:ext>
                  </a:extLst>
                </a:gridCol>
              </a:tblGrid>
              <a:tr h="234012">
                <a:tc>
                  <a:txBody>
                    <a:bodyPr/>
                    <a:lstStyle/>
                    <a:p>
                      <a:pPr>
                        <a:lnSpc>
                          <a:spcPct val="115000"/>
                        </a:lnSpc>
                        <a:spcAft>
                          <a:spcPts val="0"/>
                        </a:spcAft>
                      </a:pPr>
                      <a:r>
                        <a:rPr lang="cs-CZ" sz="1000" dirty="0">
                          <a:effectLst/>
                        </a:rPr>
                        <a:t>Pojetí SP </a:t>
                      </a:r>
                      <a:endParaRPr lang="cs-CZ" sz="1200" dirty="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„administrativní“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„profesionální“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„filantropické“ </a:t>
                      </a:r>
                      <a:endParaRPr lang="cs-CZ" sz="1200">
                        <a:solidFill>
                          <a:srgbClr val="000000"/>
                        </a:solidFill>
                        <a:effectLst/>
                        <a:latin typeface="Times New Roman"/>
                        <a:ea typeface="Calibri"/>
                        <a:cs typeface="Times New Roman"/>
                      </a:endParaRPr>
                    </a:p>
                  </a:txBody>
                  <a:tcPr marL="68108" marR="68108" marT="0" marB="0"/>
                </a:tc>
                <a:extLst>
                  <a:ext uri="{0D108BD9-81ED-4DB2-BD59-A6C34878D82A}">
                    <a16:rowId xmlns:a16="http://schemas.microsoft.com/office/drawing/2014/main" val="10000"/>
                  </a:ext>
                </a:extLst>
              </a:tr>
              <a:tr h="234012">
                <a:tc gridSpan="4">
                  <a:txBody>
                    <a:bodyPr/>
                    <a:lstStyle/>
                    <a:p>
                      <a:pPr>
                        <a:lnSpc>
                          <a:spcPct val="115000"/>
                        </a:lnSpc>
                        <a:spcAft>
                          <a:spcPts val="0"/>
                        </a:spcAft>
                      </a:pPr>
                      <a:r>
                        <a:rPr lang="cs-CZ" sz="1000">
                          <a:effectLst/>
                        </a:rPr>
                        <a:t>Představy o roli sociálního pracovníka </a:t>
                      </a:r>
                      <a:endParaRPr lang="cs-CZ" sz="1200">
                        <a:solidFill>
                          <a:srgbClr val="000000"/>
                        </a:solidFill>
                        <a:effectLst/>
                        <a:latin typeface="Times New Roman"/>
                        <a:ea typeface="Calibri"/>
                        <a:cs typeface="Times New Roman"/>
                      </a:endParaRPr>
                    </a:p>
                  </a:txBody>
                  <a:tcPr marL="68108" marR="68108" marT="0" marB="0"/>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1"/>
                  </a:ext>
                </a:extLst>
              </a:tr>
              <a:tr h="234012">
                <a:tc>
                  <a:txBody>
                    <a:bodyPr/>
                    <a:lstStyle/>
                    <a:p>
                      <a:pPr>
                        <a:lnSpc>
                          <a:spcPct val="115000"/>
                        </a:lnSpc>
                        <a:spcAft>
                          <a:spcPts val="0"/>
                        </a:spcAft>
                      </a:pPr>
                      <a:r>
                        <a:rPr lang="cs-CZ" sz="1000">
                          <a:effectLst/>
                        </a:rPr>
                        <a:t>ideál role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úředník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specialista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člověk </a:t>
                      </a:r>
                      <a:endParaRPr lang="cs-CZ" sz="1200">
                        <a:solidFill>
                          <a:srgbClr val="000000"/>
                        </a:solidFill>
                        <a:effectLst/>
                        <a:latin typeface="Times New Roman"/>
                        <a:ea typeface="Calibri"/>
                        <a:cs typeface="Times New Roman"/>
                      </a:endParaRPr>
                    </a:p>
                  </a:txBody>
                  <a:tcPr marL="68108" marR="68108" marT="0" marB="0"/>
                </a:tc>
                <a:extLst>
                  <a:ext uri="{0D108BD9-81ED-4DB2-BD59-A6C34878D82A}">
                    <a16:rowId xmlns:a16="http://schemas.microsoft.com/office/drawing/2014/main" val="10002"/>
                  </a:ext>
                </a:extLst>
              </a:tr>
              <a:tr h="936048">
                <a:tc>
                  <a:txBody>
                    <a:bodyPr/>
                    <a:lstStyle/>
                    <a:p>
                      <a:pPr>
                        <a:lnSpc>
                          <a:spcPct val="115000"/>
                        </a:lnSpc>
                        <a:spcAft>
                          <a:spcPts val="0"/>
                        </a:spcAft>
                      </a:pPr>
                      <a:r>
                        <a:rPr lang="cs-CZ" sz="1000">
                          <a:effectLst/>
                        </a:rPr>
                        <a:t>úkol SP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daným způsobem </a:t>
                      </a:r>
                      <a:endParaRPr lang="cs-CZ" sz="1200">
                        <a:effectLst/>
                      </a:endParaRPr>
                    </a:p>
                    <a:p>
                      <a:pPr>
                        <a:lnSpc>
                          <a:spcPct val="115000"/>
                        </a:lnSpc>
                        <a:spcAft>
                          <a:spcPts val="0"/>
                        </a:spcAft>
                      </a:pPr>
                      <a:r>
                        <a:rPr lang="cs-CZ" sz="1000">
                          <a:effectLst/>
                        </a:rPr>
                        <a:t>vyřizovat žádosti, volit </a:t>
                      </a:r>
                      <a:endParaRPr lang="cs-CZ" sz="1200">
                        <a:effectLst/>
                      </a:endParaRPr>
                    </a:p>
                    <a:p>
                      <a:pPr>
                        <a:lnSpc>
                          <a:spcPct val="115000"/>
                        </a:lnSpc>
                        <a:spcAft>
                          <a:spcPts val="0"/>
                        </a:spcAft>
                      </a:pPr>
                      <a:r>
                        <a:rPr lang="cs-CZ" sz="1000">
                          <a:effectLst/>
                        </a:rPr>
                        <a:t>z daných variant opatření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koncipovat, realizovat </a:t>
                      </a:r>
                      <a:endParaRPr lang="cs-CZ" sz="1200">
                        <a:effectLst/>
                      </a:endParaRPr>
                    </a:p>
                    <a:p>
                      <a:pPr>
                        <a:lnSpc>
                          <a:spcPct val="115000"/>
                        </a:lnSpc>
                        <a:spcAft>
                          <a:spcPts val="0"/>
                        </a:spcAft>
                      </a:pPr>
                      <a:r>
                        <a:rPr lang="cs-CZ" sz="1000">
                          <a:effectLst/>
                        </a:rPr>
                        <a:t>a vyhodnocovat dlouhodobě </a:t>
                      </a:r>
                      <a:endParaRPr lang="cs-CZ" sz="1200">
                        <a:effectLst/>
                      </a:endParaRPr>
                    </a:p>
                    <a:p>
                      <a:pPr>
                        <a:lnSpc>
                          <a:spcPct val="115000"/>
                        </a:lnSpc>
                        <a:spcAft>
                          <a:spcPts val="0"/>
                        </a:spcAft>
                      </a:pPr>
                      <a:r>
                        <a:rPr lang="cs-CZ" sz="1000">
                          <a:effectLst/>
                        </a:rPr>
                        <a:t>pojatou intervenci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poskytnout potřebnému to, co právě potřebuje </a:t>
                      </a:r>
                      <a:endParaRPr lang="cs-CZ" sz="1200">
                        <a:solidFill>
                          <a:srgbClr val="000000"/>
                        </a:solidFill>
                        <a:effectLst/>
                        <a:latin typeface="Times New Roman"/>
                        <a:ea typeface="Calibri"/>
                        <a:cs typeface="Times New Roman"/>
                      </a:endParaRPr>
                    </a:p>
                  </a:txBody>
                  <a:tcPr marL="68108" marR="68108" marT="0" marB="0"/>
                </a:tc>
                <a:extLst>
                  <a:ext uri="{0D108BD9-81ED-4DB2-BD59-A6C34878D82A}">
                    <a16:rowId xmlns:a16="http://schemas.microsoft.com/office/drawing/2014/main" val="10003"/>
                  </a:ext>
                </a:extLst>
              </a:tr>
              <a:tr h="936048">
                <a:tc>
                  <a:txBody>
                    <a:bodyPr/>
                    <a:lstStyle/>
                    <a:p>
                      <a:pPr>
                        <a:lnSpc>
                          <a:spcPct val="115000"/>
                        </a:lnSpc>
                        <a:spcAft>
                          <a:spcPts val="0"/>
                        </a:spcAft>
                      </a:pPr>
                      <a:r>
                        <a:rPr lang="cs-CZ" sz="1000" dirty="0">
                          <a:effectLst/>
                        </a:rPr>
                        <a:t>předmět působení SP </a:t>
                      </a:r>
                      <a:endParaRPr lang="cs-CZ" sz="1200" dirty="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dílčí, zákonem určená a předpisy upřesněná agenda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dirty="0">
                          <a:effectLst/>
                        </a:rPr>
                        <a:t>unikátní a komplexní životní situace konkrétního klienta </a:t>
                      </a:r>
                      <a:endParaRPr lang="cs-CZ" sz="1200" dirty="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akutní biologické, praktické, emoční, duchovní potřeby určitého klienta </a:t>
                      </a:r>
                      <a:endParaRPr lang="cs-CZ" sz="1200">
                        <a:solidFill>
                          <a:srgbClr val="000000"/>
                        </a:solidFill>
                        <a:effectLst/>
                        <a:latin typeface="Times New Roman"/>
                        <a:ea typeface="Calibri"/>
                        <a:cs typeface="Times New Roman"/>
                      </a:endParaRPr>
                    </a:p>
                  </a:txBody>
                  <a:tcPr marL="68108" marR="68108" marT="0" marB="0"/>
                </a:tc>
                <a:extLst>
                  <a:ext uri="{0D108BD9-81ED-4DB2-BD59-A6C34878D82A}">
                    <a16:rowId xmlns:a16="http://schemas.microsoft.com/office/drawing/2014/main" val="10004"/>
                  </a:ext>
                </a:extLst>
              </a:tr>
              <a:tr h="936048">
                <a:tc>
                  <a:txBody>
                    <a:bodyPr/>
                    <a:lstStyle/>
                    <a:p>
                      <a:pPr>
                        <a:lnSpc>
                          <a:spcPct val="115000"/>
                        </a:lnSpc>
                        <a:spcAft>
                          <a:spcPts val="0"/>
                        </a:spcAft>
                      </a:pPr>
                      <a:r>
                        <a:rPr lang="cs-CZ" sz="1000">
                          <a:effectLst/>
                        </a:rPr>
                        <a:t>v čem má být SP autonomní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ve výkladu norem a v poskytování poradenství nad rámec agendy podle vlastního úsudku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v plném rozsahu úkolu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v empatickém poznávání potřeb a v prožívání vztahu s klientem </a:t>
                      </a:r>
                      <a:endParaRPr lang="cs-CZ" sz="1200">
                        <a:solidFill>
                          <a:srgbClr val="000000"/>
                        </a:solidFill>
                        <a:effectLst/>
                        <a:latin typeface="Times New Roman"/>
                        <a:ea typeface="Calibri"/>
                        <a:cs typeface="Times New Roman"/>
                      </a:endParaRPr>
                    </a:p>
                  </a:txBody>
                  <a:tcPr marL="68108" marR="68108" marT="0" marB="0"/>
                </a:tc>
                <a:extLst>
                  <a:ext uri="{0D108BD9-81ED-4DB2-BD59-A6C34878D82A}">
                    <a16:rowId xmlns:a16="http://schemas.microsoft.com/office/drawing/2014/main" val="10005"/>
                  </a:ext>
                </a:extLst>
              </a:tr>
              <a:tr h="1170060">
                <a:tc>
                  <a:txBody>
                    <a:bodyPr/>
                    <a:lstStyle/>
                    <a:p>
                      <a:pPr>
                        <a:lnSpc>
                          <a:spcPct val="115000"/>
                        </a:lnSpc>
                        <a:spcAft>
                          <a:spcPts val="0"/>
                        </a:spcAft>
                      </a:pPr>
                      <a:r>
                        <a:rPr lang="cs-CZ" sz="1000">
                          <a:effectLst/>
                        </a:rPr>
                        <a:t>kvalifikace, </a:t>
                      </a:r>
                      <a:endParaRPr lang="cs-CZ" sz="1200">
                        <a:effectLst/>
                      </a:endParaRPr>
                    </a:p>
                    <a:p>
                      <a:pPr>
                        <a:lnSpc>
                          <a:spcPct val="115000"/>
                        </a:lnSpc>
                        <a:spcAft>
                          <a:spcPts val="0"/>
                        </a:spcAft>
                      </a:pPr>
                      <a:r>
                        <a:rPr lang="cs-CZ" sz="1000">
                          <a:effectLst/>
                        </a:rPr>
                        <a:t>předpoklady výkonu SP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SŠ, někdy VOŠ, loajalita, zvládání agendy, daných procedur a obtížného kontaktu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VOŠ, lépe VŠ v oboru SP, respekt, schopnost posoudit ŽS, koncipovat a realizovat přiměřenou intervenci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vůle využít jakoukoli kvalifikaci při realizace altruistických hodnot, altruismus, schopnost navázat vztah </a:t>
                      </a:r>
                      <a:endParaRPr lang="cs-CZ" sz="1200">
                        <a:solidFill>
                          <a:srgbClr val="000000"/>
                        </a:solidFill>
                        <a:effectLst/>
                        <a:latin typeface="Times New Roman"/>
                        <a:ea typeface="Calibri"/>
                        <a:cs typeface="Times New Roman"/>
                      </a:endParaRPr>
                    </a:p>
                  </a:txBody>
                  <a:tcPr marL="68108" marR="68108" marT="0" marB="0"/>
                </a:tc>
                <a:extLst>
                  <a:ext uri="{0D108BD9-81ED-4DB2-BD59-A6C34878D82A}">
                    <a16:rowId xmlns:a16="http://schemas.microsoft.com/office/drawing/2014/main" val="10006"/>
                  </a:ext>
                </a:extLst>
              </a:tr>
              <a:tr h="702036">
                <a:tc>
                  <a:txBody>
                    <a:bodyPr/>
                    <a:lstStyle/>
                    <a:p>
                      <a:pPr>
                        <a:lnSpc>
                          <a:spcPct val="115000"/>
                        </a:lnSpc>
                        <a:spcAft>
                          <a:spcPts val="0"/>
                        </a:spcAft>
                      </a:pPr>
                      <a:r>
                        <a:rPr lang="cs-CZ" sz="1000">
                          <a:effectLst/>
                        </a:rPr>
                        <a:t>supervize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neočekává se, důraz na instrukce a dohled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očekává se „peer supervize“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vzdělávací a manažerská supervize je důležitější než formální kvalifikace </a:t>
                      </a:r>
                      <a:endParaRPr lang="cs-CZ" sz="1200">
                        <a:solidFill>
                          <a:srgbClr val="000000"/>
                        </a:solidFill>
                        <a:effectLst/>
                        <a:latin typeface="Times New Roman"/>
                        <a:ea typeface="Calibri"/>
                        <a:cs typeface="Times New Roman"/>
                      </a:endParaRPr>
                    </a:p>
                  </a:txBody>
                  <a:tcPr marL="68108" marR="68108" marT="0" marB="0"/>
                </a:tc>
                <a:extLst>
                  <a:ext uri="{0D108BD9-81ED-4DB2-BD59-A6C34878D82A}">
                    <a16:rowId xmlns:a16="http://schemas.microsoft.com/office/drawing/2014/main" val="10007"/>
                  </a:ext>
                </a:extLst>
              </a:tr>
              <a:tr h="468024">
                <a:tc>
                  <a:txBody>
                    <a:bodyPr/>
                    <a:lstStyle/>
                    <a:p>
                      <a:pPr>
                        <a:lnSpc>
                          <a:spcPct val="115000"/>
                        </a:lnSpc>
                        <a:spcAft>
                          <a:spcPts val="0"/>
                        </a:spcAft>
                      </a:pPr>
                      <a:r>
                        <a:rPr lang="cs-CZ" sz="1000">
                          <a:effectLst/>
                        </a:rPr>
                        <a:t>další vzdělání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v zákoně předepsaném rozsahu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odborná specializace a samostudium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dirty="0">
                          <a:effectLst/>
                        </a:rPr>
                        <a:t>kultivace dílčích </a:t>
                      </a:r>
                      <a:r>
                        <a:rPr lang="cs-CZ" sz="1000" dirty="0" err="1">
                          <a:effectLst/>
                        </a:rPr>
                        <a:t>psycho-sociálních</a:t>
                      </a:r>
                      <a:r>
                        <a:rPr lang="cs-CZ" sz="1000" dirty="0">
                          <a:effectLst/>
                        </a:rPr>
                        <a:t> dovedností </a:t>
                      </a:r>
                      <a:endParaRPr lang="cs-CZ" sz="1200" dirty="0">
                        <a:solidFill>
                          <a:srgbClr val="000000"/>
                        </a:solidFill>
                        <a:effectLst/>
                        <a:latin typeface="Times New Roman"/>
                        <a:ea typeface="Calibri"/>
                        <a:cs typeface="Times New Roman"/>
                      </a:endParaRPr>
                    </a:p>
                  </a:txBody>
                  <a:tcPr marL="68108" marR="68108" marT="0" marB="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39401167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 práce s jednotlivcem – poradenské paradigma</a:t>
            </a:r>
          </a:p>
        </p:txBody>
      </p:sp>
      <p:sp>
        <p:nvSpPr>
          <p:cNvPr id="3" name="Zástupný symbol pro obsah 2"/>
          <p:cNvSpPr>
            <a:spLocks noGrp="1"/>
          </p:cNvSpPr>
          <p:nvPr>
            <p:ph sz="quarter" idx="1"/>
          </p:nvPr>
        </p:nvSpPr>
        <p:spPr/>
        <p:txBody>
          <a:bodyPr/>
          <a:lstStyle/>
          <a:p>
            <a:r>
              <a:rPr lang="cs-CZ" dirty="0"/>
              <a:t>Posouzení životní situace: příprava na setkání, setkání, reflexe, provedení zásahu</a:t>
            </a:r>
          </a:p>
          <a:p>
            <a:r>
              <a:rPr lang="cs-CZ" dirty="0"/>
              <a:t>Proces: cíl spolupráce, plán intervence (využití nejbližší komunity), realizace plánu, hodnocení výsledku</a:t>
            </a:r>
          </a:p>
        </p:txBody>
      </p:sp>
    </p:spTree>
    <p:extLst>
      <p:ext uri="{BB962C8B-B14F-4D97-AF65-F5344CB8AC3E}">
        <p14:creationId xmlns:p14="http://schemas.microsoft.com/office/powerpoint/2010/main" val="204009730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s.p</a:t>
            </a:r>
            <a:r>
              <a:rPr lang="cs-CZ" dirty="0"/>
              <a:t>. se skupinou</a:t>
            </a:r>
          </a:p>
        </p:txBody>
      </p:sp>
      <p:sp>
        <p:nvSpPr>
          <p:cNvPr id="3" name="Zástupný symbol pro obsah 2"/>
          <p:cNvSpPr>
            <a:spLocks noGrp="1"/>
          </p:cNvSpPr>
          <p:nvPr>
            <p:ph sz="quarter" idx="1"/>
          </p:nvPr>
        </p:nvSpPr>
        <p:spPr/>
        <p:txBody>
          <a:bodyPr>
            <a:normAutofit/>
          </a:bodyPr>
          <a:lstStyle/>
          <a:p>
            <a:r>
              <a:rPr lang="cs-CZ" dirty="0"/>
              <a:t>Dyáda</a:t>
            </a:r>
          </a:p>
          <a:p>
            <a:r>
              <a:rPr lang="cs-CZ" dirty="0"/>
              <a:t>Malá skupina do 40 členů</a:t>
            </a:r>
          </a:p>
          <a:p>
            <a:r>
              <a:rPr lang="cs-CZ" dirty="0"/>
              <a:t>Velká skupina</a:t>
            </a:r>
          </a:p>
          <a:p>
            <a:pPr marL="0" indent="0">
              <a:buNone/>
            </a:pPr>
            <a:r>
              <a:rPr lang="cs-CZ" dirty="0"/>
              <a:t>Příklady skupin: </a:t>
            </a:r>
          </a:p>
          <a:p>
            <a:r>
              <a:rPr lang="cs-CZ" dirty="0"/>
              <a:t>- hospitalizovaní pacienti </a:t>
            </a:r>
          </a:p>
          <a:p>
            <a:r>
              <a:rPr lang="cs-CZ" dirty="0"/>
              <a:t>- matky na mateřské dovolené </a:t>
            </a:r>
          </a:p>
          <a:p>
            <a:r>
              <a:rPr lang="cs-CZ" dirty="0"/>
              <a:t>- rodiče dětí s podobnou diagnózou </a:t>
            </a:r>
          </a:p>
          <a:p>
            <a:r>
              <a:rPr lang="cs-CZ" dirty="0"/>
              <a:t>- komunitní centra seniorů </a:t>
            </a:r>
          </a:p>
          <a:p>
            <a:endParaRPr lang="cs-CZ" dirty="0"/>
          </a:p>
        </p:txBody>
      </p:sp>
    </p:spTree>
    <p:extLst>
      <p:ext uri="{BB962C8B-B14F-4D97-AF65-F5344CB8AC3E}">
        <p14:creationId xmlns:p14="http://schemas.microsoft.com/office/powerpoint/2010/main" val="298939451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Pravidla ve skupině</a:t>
            </a:r>
          </a:p>
        </p:txBody>
      </p:sp>
      <p:sp>
        <p:nvSpPr>
          <p:cNvPr id="3" name="Zástupný symbol pro obsah 2"/>
          <p:cNvSpPr>
            <a:spLocks noGrp="1"/>
          </p:cNvSpPr>
          <p:nvPr>
            <p:ph sz="quarter" idx="1"/>
          </p:nvPr>
        </p:nvSpPr>
        <p:spPr/>
        <p:txBody>
          <a:bodyPr/>
          <a:lstStyle/>
          <a:p>
            <a:r>
              <a:rPr lang="cs-CZ" dirty="0"/>
              <a:t>Mlčenlivost</a:t>
            </a:r>
          </a:p>
          <a:p>
            <a:r>
              <a:rPr lang="cs-CZ" dirty="0"/>
              <a:t>STOP</a:t>
            </a:r>
          </a:p>
          <a:p>
            <a:r>
              <a:rPr lang="cs-CZ" dirty="0"/>
              <a:t>Otevřenost a upřímnost</a:t>
            </a:r>
          </a:p>
          <a:p>
            <a:r>
              <a:rPr lang="cs-CZ" dirty="0"/>
              <a:t>Odpovědnost k sobě a druhým</a:t>
            </a:r>
          </a:p>
          <a:p>
            <a:endParaRPr lang="cs-CZ" dirty="0"/>
          </a:p>
          <a:p>
            <a:r>
              <a:rPr lang="cs-CZ" dirty="0"/>
              <a:t>Sociální dotazník – mapování sil ve skupině</a:t>
            </a:r>
          </a:p>
        </p:txBody>
      </p:sp>
    </p:spTree>
    <p:extLst>
      <p:ext uri="{BB962C8B-B14F-4D97-AF65-F5344CB8AC3E}">
        <p14:creationId xmlns:p14="http://schemas.microsoft.com/office/powerpoint/2010/main" val="219833534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Práce s rodinou</a:t>
            </a:r>
          </a:p>
        </p:txBody>
      </p:sp>
      <p:sp>
        <p:nvSpPr>
          <p:cNvPr id="3" name="Zástupný symbol pro obsah 2"/>
          <p:cNvSpPr>
            <a:spLocks noGrp="1"/>
          </p:cNvSpPr>
          <p:nvPr>
            <p:ph sz="quarter" idx="1"/>
          </p:nvPr>
        </p:nvSpPr>
        <p:spPr/>
        <p:txBody>
          <a:bodyPr/>
          <a:lstStyle/>
          <a:p>
            <a:r>
              <a:rPr lang="cs-CZ" dirty="0"/>
              <a:t>Rodina</a:t>
            </a:r>
          </a:p>
          <a:p>
            <a:r>
              <a:rPr lang="cs-CZ" dirty="0"/>
              <a:t>Domov</a:t>
            </a:r>
          </a:p>
          <a:p>
            <a:r>
              <a:rPr lang="cs-CZ" dirty="0"/>
              <a:t>SPOD</a:t>
            </a:r>
          </a:p>
          <a:p>
            <a:r>
              <a:rPr lang="cs-CZ" dirty="0"/>
              <a:t>Vyvážení:</a:t>
            </a:r>
          </a:p>
          <a:p>
            <a:pPr>
              <a:buFontTx/>
              <a:buChar char="-"/>
            </a:pPr>
            <a:r>
              <a:rPr lang="cs-CZ" dirty="0"/>
              <a:t>Potřeby dětí</a:t>
            </a:r>
          </a:p>
          <a:p>
            <a:pPr>
              <a:buFontTx/>
              <a:buChar char="-"/>
            </a:pPr>
            <a:r>
              <a:rPr lang="cs-CZ" dirty="0"/>
              <a:t>Práva rodičů a jejich potřeby</a:t>
            </a:r>
          </a:p>
          <a:p>
            <a:pPr>
              <a:buFontTx/>
              <a:buChar char="-"/>
            </a:pPr>
            <a:r>
              <a:rPr lang="cs-CZ" dirty="0"/>
              <a:t>Potřeby společnosti – maximalizace obchodu a tržeb – přímý rozpor s potřebami dětí</a:t>
            </a:r>
          </a:p>
        </p:txBody>
      </p:sp>
    </p:spTree>
    <p:extLst>
      <p:ext uri="{BB962C8B-B14F-4D97-AF65-F5344CB8AC3E}">
        <p14:creationId xmlns:p14="http://schemas.microsoft.com/office/powerpoint/2010/main" val="197158641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Komunitní práce</a:t>
            </a:r>
          </a:p>
        </p:txBody>
      </p:sp>
      <p:sp>
        <p:nvSpPr>
          <p:cNvPr id="3" name="Zástupný symbol pro obsah 2"/>
          <p:cNvSpPr>
            <a:spLocks noGrp="1"/>
          </p:cNvSpPr>
          <p:nvPr>
            <p:ph sz="quarter" idx="1"/>
          </p:nvPr>
        </p:nvSpPr>
        <p:spPr/>
        <p:txBody>
          <a:bodyPr>
            <a:normAutofit fontScale="77500" lnSpcReduction="20000"/>
          </a:bodyPr>
          <a:lstStyle/>
          <a:p>
            <a:endParaRPr lang="cs-CZ" dirty="0"/>
          </a:p>
          <a:p>
            <a:r>
              <a:rPr lang="cs-CZ" b="1" dirty="0"/>
              <a:t>1. Zjišťování a analýza potřeb. </a:t>
            </a:r>
            <a:r>
              <a:rPr lang="cs-CZ" dirty="0"/>
              <a:t>Sociální potřeba je v každé komunitě jiná, ale metody pro zjišťování potřeb komunity, a často i jedince, jsou velmi podobné. Ke zjišťování nejen sociálních potřeb se používá metoda SWOT analýza (soustřeďuje se na silné stránky, slabé stránky, na přednosti a na hrozby v komunitě, případně na širší vazby a souvislosti). Je vhodné udělat komparaci několika analytických metod. </a:t>
            </a:r>
          </a:p>
          <a:p>
            <a:r>
              <a:rPr lang="cs-CZ" b="1" dirty="0"/>
              <a:t>2. Plánování. </a:t>
            </a:r>
            <a:r>
              <a:rPr lang="cs-CZ" dirty="0"/>
              <a:t>V procesu plánování vycházíme z cíle, dále v závislosti na cíli volíme prostředky vedoucí ke změně, odhad časové náročnosti, finanční, personální náročnost a vhodnou metodu implementace (realizace) – cíle SMART. </a:t>
            </a:r>
          </a:p>
          <a:p>
            <a:r>
              <a:rPr lang="cs-CZ" b="1" dirty="0"/>
              <a:t>3. Realizace plánu</a:t>
            </a:r>
            <a:r>
              <a:rPr lang="cs-CZ" dirty="0"/>
              <a:t>. Zde jde o komunikaci jak uvnitř týmu, tak i navenek, o krátkodobé i střednědobé plánování aktivita o průběh vyhodnocování aktivit. </a:t>
            </a:r>
          </a:p>
          <a:p>
            <a:r>
              <a:rPr lang="cs-CZ" b="1" dirty="0"/>
              <a:t>4. Evaluace </a:t>
            </a:r>
            <a:r>
              <a:rPr lang="cs-CZ" dirty="0"/>
              <a:t>(vyhodnocení). Jedná se o proces shrnující hodnocení různých zájmových skupin v rámci komunity. Často se na vyhodnocení zapomíná, ale bez dobrého vyhodnocení lze těžko pokračovat dále. Při hodnocení můžeme využít metody dotazníků, revize záznamů organizace, návštěvy na místě a pozorování. </a:t>
            </a:r>
          </a:p>
          <a:p>
            <a:endParaRPr lang="cs-CZ" dirty="0"/>
          </a:p>
        </p:txBody>
      </p:sp>
    </p:spTree>
    <p:extLst>
      <p:ext uri="{BB962C8B-B14F-4D97-AF65-F5344CB8AC3E}">
        <p14:creationId xmlns:p14="http://schemas.microsoft.com/office/powerpoint/2010/main" val="161337379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Komunitní plán - makro rámec SP </a:t>
            </a:r>
          </a:p>
        </p:txBody>
      </p:sp>
      <p:sp>
        <p:nvSpPr>
          <p:cNvPr id="3" name="Zástupný symbol pro obsah 2"/>
          <p:cNvSpPr>
            <a:spLocks noGrp="1"/>
          </p:cNvSpPr>
          <p:nvPr>
            <p:ph sz="quarter" idx="1"/>
          </p:nvPr>
        </p:nvSpPr>
        <p:spPr/>
        <p:txBody>
          <a:bodyPr>
            <a:normAutofit lnSpcReduction="10000"/>
          </a:bodyPr>
          <a:lstStyle/>
          <a:p>
            <a:r>
              <a:rPr lang="cs-CZ" dirty="0"/>
              <a:t>Povinnosti – kdo, co</a:t>
            </a:r>
          </a:p>
          <a:p>
            <a:r>
              <a:rPr lang="cs-CZ" dirty="0"/>
              <a:t>Komunitní plánování je metoda, která umožňuje zpracovat materiály rozvoje pro různé oblasti života na úrovni obce i kraje a která výrazně posiluje principy zastupitelské demokracie. Základem komunitního plánování a vyjednávání o budoucí podobě služeb je spolupráce </a:t>
            </a:r>
            <a:r>
              <a:rPr lang="cs-CZ" i="1" dirty="0"/>
              <a:t>zadavatelů </a:t>
            </a:r>
            <a:r>
              <a:rPr lang="cs-CZ" dirty="0"/>
              <a:t>(obcí) </a:t>
            </a:r>
            <a:r>
              <a:rPr lang="cs-CZ" i="1" dirty="0"/>
              <a:t>s uživateli </a:t>
            </a:r>
            <a:r>
              <a:rPr lang="cs-CZ" dirty="0"/>
              <a:t>(klienti) a </a:t>
            </a:r>
            <a:r>
              <a:rPr lang="cs-CZ" i="1" dirty="0"/>
              <a:t>poskytovateli </a:t>
            </a:r>
            <a:r>
              <a:rPr lang="cs-CZ" dirty="0"/>
              <a:t>(jednotlivé organizace) sociálních služeb. </a:t>
            </a:r>
          </a:p>
          <a:p>
            <a:r>
              <a:rPr lang="cs-CZ" dirty="0"/>
              <a:t>Cílem komunitního plánování sociálních služeb je zajistit dostupnost kvalitních sociálních služeb, které vycházejí ze zjištěných potřeb uživatelů a specifik místní komunity, posilovat sociální soudržnost komunity, podporovat sociální začleňování jednotlivců i skupin. </a:t>
            </a:r>
          </a:p>
        </p:txBody>
      </p:sp>
    </p:spTree>
    <p:extLst>
      <p:ext uri="{BB962C8B-B14F-4D97-AF65-F5344CB8AC3E}">
        <p14:creationId xmlns:p14="http://schemas.microsoft.com/office/powerpoint/2010/main" val="211610462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Proces </a:t>
            </a:r>
          </a:p>
        </p:txBody>
      </p:sp>
      <p:sp>
        <p:nvSpPr>
          <p:cNvPr id="3" name="Zástupný symbol pro obsah 2"/>
          <p:cNvSpPr>
            <a:spLocks noGrp="1"/>
          </p:cNvSpPr>
          <p:nvPr>
            <p:ph sz="quarter" idx="1"/>
          </p:nvPr>
        </p:nvSpPr>
        <p:spPr/>
        <p:txBody>
          <a:bodyPr/>
          <a:lstStyle/>
          <a:p>
            <a:endParaRPr lang="cs-CZ" dirty="0"/>
          </a:p>
          <a:p>
            <a:r>
              <a:rPr lang="cs-CZ" dirty="0"/>
              <a:t>fáze popisná – Zahrnuje popis charakteristiky lokality a současný způsob poskytování sociálních služeb, které jsou aktuálně k dispozici v dané lokalitě. </a:t>
            </a:r>
          </a:p>
          <a:p>
            <a:r>
              <a:rPr lang="cs-CZ" dirty="0"/>
              <a:t>fáze analytická – Jde o analýzu získaných dat. </a:t>
            </a:r>
          </a:p>
          <a:p>
            <a:r>
              <a:rPr lang="cs-CZ" dirty="0"/>
              <a:t>fáze – Příprava akčního plánu k dosažení rozvoje místních služeb. </a:t>
            </a:r>
          </a:p>
          <a:p>
            <a:endParaRPr lang="cs-CZ" dirty="0"/>
          </a:p>
        </p:txBody>
      </p:sp>
    </p:spTree>
    <p:extLst>
      <p:ext uri="{BB962C8B-B14F-4D97-AF65-F5344CB8AC3E}">
        <p14:creationId xmlns:p14="http://schemas.microsoft.com/office/powerpoint/2010/main" val="3554894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Picture 2" descr="NenÃ­ k dispozici Å¾Ã¡dnÃ½ popis fotky."/>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2946400" y="111558"/>
            <a:ext cx="6234546" cy="65660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878195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Hořet a neshořet – mikro a </a:t>
            </a:r>
            <a:r>
              <a:rPr lang="cs-CZ" dirty="0" err="1"/>
              <a:t>mezo</a:t>
            </a:r>
            <a:r>
              <a:rPr lang="cs-CZ" dirty="0"/>
              <a:t> rámec SP</a:t>
            </a:r>
          </a:p>
        </p:txBody>
      </p:sp>
      <p:sp>
        <p:nvSpPr>
          <p:cNvPr id="3" name="Zástupný symbol pro obsah 2"/>
          <p:cNvSpPr>
            <a:spLocks noGrp="1"/>
          </p:cNvSpPr>
          <p:nvPr>
            <p:ph sz="quarter" idx="1"/>
          </p:nvPr>
        </p:nvSpPr>
        <p:spPr/>
        <p:txBody>
          <a:bodyPr/>
          <a:lstStyle/>
          <a:p>
            <a:r>
              <a:rPr lang="cs-CZ" dirty="0"/>
              <a:t>Supervize</a:t>
            </a:r>
          </a:p>
          <a:p>
            <a:r>
              <a:rPr lang="cs-CZ" dirty="0"/>
              <a:t>Intervize</a:t>
            </a:r>
          </a:p>
          <a:p>
            <a:r>
              <a:rPr lang="cs-CZ" dirty="0"/>
              <a:t>Kontrola</a:t>
            </a:r>
          </a:p>
          <a:p>
            <a:endParaRPr lang="cs-CZ" dirty="0"/>
          </a:p>
          <a:p>
            <a:r>
              <a:rPr lang="cs-CZ" dirty="0"/>
              <a:t>Klient, pacient</a:t>
            </a:r>
            <a:r>
              <a:rPr lang="cs-CZ"/>
              <a:t>, kolega</a:t>
            </a:r>
            <a:endParaRPr lang="cs-CZ" dirty="0"/>
          </a:p>
          <a:p>
            <a:endParaRPr lang="cs-CZ" dirty="0"/>
          </a:p>
        </p:txBody>
      </p:sp>
    </p:spTree>
    <p:extLst>
      <p:ext uri="{BB962C8B-B14F-4D97-AF65-F5344CB8AC3E}">
        <p14:creationId xmlns:p14="http://schemas.microsoft.com/office/powerpoint/2010/main" val="3889409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Etické zásady</a:t>
            </a:r>
          </a:p>
        </p:txBody>
      </p:sp>
      <p:sp>
        <p:nvSpPr>
          <p:cNvPr id="3" name="Zástupný symbol pro obsah 2"/>
          <p:cNvSpPr>
            <a:spLocks noGrp="1"/>
          </p:cNvSpPr>
          <p:nvPr>
            <p:ph sz="quarter" idx="1"/>
          </p:nvPr>
        </p:nvSpPr>
        <p:spPr/>
        <p:txBody>
          <a:bodyPr/>
          <a:lstStyle/>
          <a:p>
            <a:r>
              <a:rPr lang="cs-CZ" dirty="0"/>
              <a:t>Demokratické principy</a:t>
            </a:r>
          </a:p>
          <a:p>
            <a:r>
              <a:rPr lang="cs-CZ" dirty="0"/>
              <a:t>Respekt jedinečnosti klienta</a:t>
            </a:r>
          </a:p>
          <a:p>
            <a:r>
              <a:rPr lang="cs-CZ" dirty="0"/>
              <a:t>Využití svých znalostí a dovedností k rozvoji klienta</a:t>
            </a:r>
          </a:p>
          <a:p>
            <a:r>
              <a:rPr lang="cs-CZ" dirty="0"/>
              <a:t>Dává přednost profesionální odpovědnosti před svým soukromým životem</a:t>
            </a:r>
          </a:p>
        </p:txBody>
      </p:sp>
    </p:spTree>
    <p:extLst>
      <p:ext uri="{BB962C8B-B14F-4D97-AF65-F5344CB8AC3E}">
        <p14:creationId xmlns:p14="http://schemas.microsoft.com/office/powerpoint/2010/main" val="207922328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3318</TotalTime>
  <Words>4060</Words>
  <Application>Microsoft Office PowerPoint</Application>
  <PresentationFormat>Širokoúhlá obrazovka</PresentationFormat>
  <Paragraphs>521</Paragraphs>
  <Slides>80</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80</vt:i4>
      </vt:variant>
    </vt:vector>
  </HeadingPairs>
  <TitlesOfParts>
    <vt:vector size="87" baseType="lpstr">
      <vt:lpstr>Arial</vt:lpstr>
      <vt:lpstr>Calibri</vt:lpstr>
      <vt:lpstr>Georgia</vt:lpstr>
      <vt:lpstr>Times New Roman</vt:lpstr>
      <vt:lpstr>Wingdings</vt:lpstr>
      <vt:lpstr>Wingdings 2</vt:lpstr>
      <vt:lpstr>Administrativní</vt:lpstr>
      <vt:lpstr>Teorie a metody sociální práce Úvod – vymezení SP a historie</vt:lpstr>
      <vt:lpstr>Právní vymezení</vt:lpstr>
      <vt:lpstr>Charta lidských práv</vt:lpstr>
      <vt:lpstr>Prezentace aplikace PowerPoint</vt:lpstr>
      <vt:lpstr>Občanský zákoník</vt:lpstr>
      <vt:lpstr>Prezentace aplikace PowerPoint</vt:lpstr>
      <vt:lpstr>Zákon 108/2006Sb. O sociálních službách</vt:lpstr>
      <vt:lpstr>Prezentace aplikace PowerPoint</vt:lpstr>
      <vt:lpstr>Etické zásady</vt:lpstr>
      <vt:lpstr>Místo sociální práce v sociální politice</vt:lpstr>
      <vt:lpstr>Sociální práce – co to je? </vt:lpstr>
      <vt:lpstr>Sociální pracovník – kdo to je?</vt:lpstr>
      <vt:lpstr>Teorie sociální práce</vt:lpstr>
      <vt:lpstr>Metody sociální práce</vt:lpstr>
      <vt:lpstr>Historický úvod</vt:lpstr>
      <vt:lpstr>Vzdělávání sociálních pracovníků a jejich profesionalizace</vt:lpstr>
      <vt:lpstr>Vzdělávání sociálních pracovníků a jejich profesionalizace</vt:lpstr>
      <vt:lpstr>Okruhy činnosti</vt:lpstr>
      <vt:lpstr>Nemůžete nikoho nic naučit. Můžete mu nanejvýš pomoci, aby to sám v sobě nalezl. ~ Galileo Galilei</vt:lpstr>
      <vt:lpstr>Paradigmata sociální práce</vt:lpstr>
      <vt:lpstr>1) Terapeutické paradigma</vt:lpstr>
      <vt:lpstr>1) Terapeutické paradigma</vt:lpstr>
      <vt:lpstr>2) Reformní paradigma</vt:lpstr>
      <vt:lpstr>2) Reformní paradigma</vt:lpstr>
      <vt:lpstr>3) Poradenské paradigma</vt:lpstr>
      <vt:lpstr>3) Poradenské paradigma</vt:lpstr>
      <vt:lpstr>3) Poradenské paradigma</vt:lpstr>
      <vt:lpstr>Vzdělávací paradigma</vt:lpstr>
      <vt:lpstr>Podpora a rozvoj funkčních prvků sociální komunity</vt:lpstr>
      <vt:lpstr>Kazuistika </vt:lpstr>
      <vt:lpstr>Úrovně sociální práce</vt:lpstr>
      <vt:lpstr>Centrální pojmy sociální práce</vt:lpstr>
      <vt:lpstr>Cíl sociální práce</vt:lpstr>
      <vt:lpstr>Cíl sociální práce – dle aktivit, běžných v SP</vt:lpstr>
      <vt:lpstr>Prezentace aplikace PowerPoint</vt:lpstr>
      <vt:lpstr>Prezentace aplikace PowerPoint</vt:lpstr>
      <vt:lpstr>Cíl SP coby koncept „sociálního fungování“</vt:lpstr>
      <vt:lpstr>Koncept sociálního fungování</vt:lpstr>
      <vt:lpstr>Sociální fungování - Barlettová</vt:lpstr>
      <vt:lpstr>Životní situace – sociální události</vt:lpstr>
      <vt:lpstr>Prezentace aplikace PowerPoint</vt:lpstr>
      <vt:lpstr>Aktivity sociální práce</vt:lpstr>
      <vt:lpstr>1) Aktivity zaměřené na problém</vt:lpstr>
      <vt:lpstr>2) Aktivity podporující rozvoj klienta</vt:lpstr>
      <vt:lpstr>3) Aktivity preventivního charakteru</vt:lpstr>
      <vt:lpstr>Paradigmata a podpora a kontrola</vt:lpstr>
      <vt:lpstr>Etika – způsoby pomoci -  motivace k profesi</vt:lpstr>
      <vt:lpstr>Role sociálního pracovníka</vt:lpstr>
      <vt:lpstr>Kontrola vs. podpora</vt:lpstr>
      <vt:lpstr>Kontrola vs. podpora</vt:lpstr>
      <vt:lpstr>Kontrola vs. podpora</vt:lpstr>
      <vt:lpstr>Kontrola vs. podpora</vt:lpstr>
      <vt:lpstr>Kontrola vs. podpora</vt:lpstr>
      <vt:lpstr>Pacient vs. klient</vt:lpstr>
      <vt:lpstr>Návrat </vt:lpstr>
      <vt:lpstr>Anarchie – demokracie - totalita</vt:lpstr>
      <vt:lpstr>Nosné dilema SP</vt:lpstr>
      <vt:lpstr>Dilemata </vt:lpstr>
      <vt:lpstr>Fáze soc. práce</vt:lpstr>
      <vt:lpstr>Kritická sociální práce – snaha o vyvážení práv a povinností</vt:lpstr>
      <vt:lpstr>Proces dekonstrukce</vt:lpstr>
      <vt:lpstr>rekonstrukce</vt:lpstr>
      <vt:lpstr>Analýza našeho myšlení a práce – analýza příběhu</vt:lpstr>
      <vt:lpstr>Reformní paradigma a reformní teorie SP</vt:lpstr>
      <vt:lpstr>Psychodynamické – terapeutické paradigma </vt:lpstr>
      <vt:lpstr>Humanistické – Frankl, Maslow </vt:lpstr>
      <vt:lpstr>Transakční analýza - Hry </vt:lpstr>
      <vt:lpstr>Prezentace aplikace PowerPoint</vt:lpstr>
      <vt:lpstr>Ro -Do -Dí</vt:lpstr>
      <vt:lpstr>Orientace na výsledek  řešení</vt:lpstr>
      <vt:lpstr>Řešení - Dalet</vt:lpstr>
      <vt:lpstr>Prezentace aplikace PowerPoint</vt:lpstr>
      <vt:lpstr>Soc. práce s jednotlivcem – poradenské paradigma</vt:lpstr>
      <vt:lpstr>s.p. se skupinou</vt:lpstr>
      <vt:lpstr>Pravidla ve skupině</vt:lpstr>
      <vt:lpstr>Práce s rodinou</vt:lpstr>
      <vt:lpstr>Komunitní práce</vt:lpstr>
      <vt:lpstr>Komunitní plán - makro rámec SP </vt:lpstr>
      <vt:lpstr>Proces </vt:lpstr>
      <vt:lpstr>Hořet a neshořet – mikro a mezo rámec SP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Teorie a metody sociální práce Úvod – vymezení SP a historie</dc:title>
  <dc:creator>Administrator</dc:creator>
  <cp:lastModifiedBy>Administrator</cp:lastModifiedBy>
  <cp:revision>39</cp:revision>
  <dcterms:created xsi:type="dcterms:W3CDTF">2019-03-27T06:48:38Z</dcterms:created>
  <dcterms:modified xsi:type="dcterms:W3CDTF">2022-02-25T10:22:40Z</dcterms:modified>
</cp:coreProperties>
</file>