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7"/>
  </p:notesMasterIdLst>
  <p:sldIdLst>
    <p:sldId id="256" r:id="rId2"/>
    <p:sldId id="267" r:id="rId3"/>
    <p:sldId id="265" r:id="rId4"/>
    <p:sldId id="266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6"/>
  </p:normalViewPr>
  <p:slideViewPr>
    <p:cSldViewPr snapToGrid="0" snapToObjects="1">
      <p:cViewPr varScale="1">
        <p:scale>
          <a:sx n="60" d="100"/>
          <a:sy n="60" d="100"/>
        </p:scale>
        <p:origin x="90" y="1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BA38D-71C7-4746-AD77-AA6B62C0F2D7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76421-2A32-467D-BA07-7D2FCCD703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0349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MELANCHOLIK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A76421-2A32-467D-BA07-7D2FCCD7036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3859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77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11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3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93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59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07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785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47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33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11/27/2020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44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11/27/2020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48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C37C960-91F5-4F61-B2CD-8A0379207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07395F9-A1B5-2C47-96EE-399DC35674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6858000" cy="2387600"/>
          </a:xfrm>
        </p:spPr>
        <p:txBody>
          <a:bodyPr>
            <a:normAutofit/>
          </a:bodyPr>
          <a:lstStyle/>
          <a:p>
            <a:pPr algn="l"/>
            <a:r>
              <a:rPr lang="cs-CZ" b="1" i="1" dirty="0"/>
              <a:t>Struktura osobnosti</a:t>
            </a:r>
            <a:endParaRPr lang="cs-CZ" dirty="0">
              <a:gradFill flip="none" rotWithShape="1">
                <a:gsLst>
                  <a:gs pos="0">
                    <a:schemeClr val="accent5">
                      <a:alpha val="70000"/>
                    </a:schemeClr>
                  </a:gs>
                  <a:gs pos="100000">
                    <a:schemeClr val="accent1">
                      <a:alpha val="70000"/>
                    </a:schemeClr>
                  </a:gs>
                </a:gsLst>
                <a:lin ang="0" scaled="1"/>
                <a:tileRect/>
              </a:gra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61330CC-2B7B-EF44-919E-1BEC26AEA4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6858000" cy="1655762"/>
          </a:xfrm>
        </p:spPr>
        <p:txBody>
          <a:bodyPr>
            <a:normAutofit/>
          </a:bodyPr>
          <a:lstStyle/>
          <a:p>
            <a:pPr algn="l"/>
            <a:endParaRPr lang="cs-CZ" sz="2200" dirty="0">
              <a:solidFill>
                <a:schemeClr val="tx1">
                  <a:alpha val="60000"/>
                </a:scheme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F20014-641D-480B-B7FE-529A40A83B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31769" r="35568" b="1"/>
          <a:stretch/>
        </p:blipFill>
        <p:spPr>
          <a:xfrm>
            <a:off x="8069579" y="10"/>
            <a:ext cx="4110228" cy="685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202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E82265-0706-484E-B627-D239361D5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Seberegulační</a:t>
            </a:r>
            <a:r>
              <a:rPr lang="cs-CZ" dirty="0"/>
              <a:t> vlastnosti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96608C-BE4E-4879-9AE3-F8E69F36E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Sebeuvědomování</a:t>
            </a:r>
          </a:p>
          <a:p>
            <a:r>
              <a:rPr lang="cs-CZ" dirty="0"/>
              <a:t>Sebepoznávání</a:t>
            </a:r>
          </a:p>
          <a:p>
            <a:r>
              <a:rPr lang="cs-CZ" dirty="0" err="1"/>
              <a:t>Sebekoncepce</a:t>
            </a:r>
            <a:endParaRPr lang="cs-CZ" dirty="0"/>
          </a:p>
          <a:p>
            <a:r>
              <a:rPr lang="cs-CZ" dirty="0"/>
              <a:t>Svědomí</a:t>
            </a:r>
          </a:p>
          <a:p>
            <a:r>
              <a:rPr lang="cs-CZ" dirty="0"/>
              <a:t>Sebekritika</a:t>
            </a:r>
          </a:p>
          <a:p>
            <a:r>
              <a:rPr lang="cs-CZ" dirty="0"/>
              <a:t>vůle</a:t>
            </a:r>
          </a:p>
        </p:txBody>
      </p:sp>
      <p:pic>
        <p:nvPicPr>
          <p:cNvPr id="5122" name="Picture 2" descr="Sebepoznání - Kineziologie, Reiki, masáže - Home | Facebook">
            <a:extLst>
              <a:ext uri="{FF2B5EF4-FFF2-40B4-BE49-F238E27FC236}">
                <a16:creationId xmlns:a16="http://schemas.microsoft.com/office/drawing/2014/main" id="{A255AA7C-FECD-478C-9E4B-EC097BF27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8722" y="2178657"/>
            <a:ext cx="23812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Svědomí stock fotografie, royalty free Svědomí obrázky | Depositphotos ®">
            <a:extLst>
              <a:ext uri="{FF2B5EF4-FFF2-40B4-BE49-F238E27FC236}">
                <a16:creationId xmlns:a16="http://schemas.microsoft.com/office/drawing/2014/main" id="{4B13B8FE-5D5F-487D-B7AC-5034685189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97" y="4034622"/>
            <a:ext cx="3219365" cy="2142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10 zásad, jak posilovat svou vůli">
            <a:extLst>
              <a:ext uri="{FF2B5EF4-FFF2-40B4-BE49-F238E27FC236}">
                <a16:creationId xmlns:a16="http://schemas.microsoft.com/office/drawing/2014/main" id="{603F1FF1-27BF-46C9-B59C-478D9FDA1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0089" y="1406829"/>
            <a:ext cx="333375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6933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512555-89BC-4B99-A832-2CA7C6A65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Dynamické vlastnosti osobnosti: TEMPERAMENT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6810E3-5C3F-4E4E-B1E2-BA89B303C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641" y="2006600"/>
            <a:ext cx="10515600" cy="3998306"/>
          </a:xfrm>
        </p:spPr>
        <p:txBody>
          <a:bodyPr/>
          <a:lstStyle/>
          <a:p>
            <a:r>
              <a:rPr lang="cs-CZ" dirty="0"/>
              <a:t>Struktura temperamentu</a:t>
            </a:r>
          </a:p>
          <a:p>
            <a:pPr lvl="1"/>
            <a:r>
              <a:rPr lang="cs-CZ" dirty="0"/>
              <a:t>Celkové citové ladění</a:t>
            </a:r>
          </a:p>
          <a:p>
            <a:pPr lvl="1"/>
            <a:r>
              <a:rPr lang="cs-CZ" dirty="0"/>
              <a:t>Celkové zaměření duševní činnosti</a:t>
            </a:r>
          </a:p>
          <a:p>
            <a:pPr lvl="1"/>
            <a:r>
              <a:rPr lang="cs-CZ" dirty="0"/>
              <a:t>Vzrušivost duševních jevů</a:t>
            </a:r>
          </a:p>
          <a:p>
            <a:pPr lvl="1"/>
            <a:r>
              <a:rPr lang="cs-CZ" dirty="0"/>
              <a:t>Odolnost vzbuzených duševních jevů</a:t>
            </a:r>
          </a:p>
          <a:p>
            <a:pPr lvl="1"/>
            <a:r>
              <a:rPr lang="cs-CZ" dirty="0"/>
              <a:t>Trvalost duševních dějů</a:t>
            </a:r>
          </a:p>
        </p:txBody>
      </p:sp>
      <p:pic>
        <p:nvPicPr>
          <p:cNvPr id="6148" name="Picture 4" descr="Types., temperament, lidský, základní, osobnost. Melancholický, základní,  types., sanguine, nenucený, temperament, netečný,">
            <a:extLst>
              <a:ext uri="{FF2B5EF4-FFF2-40B4-BE49-F238E27FC236}">
                <a16:creationId xmlns:a16="http://schemas.microsoft.com/office/drawing/2014/main" id="{BB757B8B-22B0-49CD-B8F8-F67F56C866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008" y="1279107"/>
            <a:ext cx="4932266" cy="5151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9902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4642F1-F915-4C48-BC95-B8C315290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temperamentu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F32056-B235-46F1-A72C-04371D6A0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8657"/>
            <a:ext cx="4792579" cy="3998306"/>
          </a:xfrm>
        </p:spPr>
        <p:txBody>
          <a:bodyPr/>
          <a:lstStyle/>
          <a:p>
            <a:r>
              <a:rPr lang="cs-CZ" dirty="0"/>
              <a:t>Hippokrates </a:t>
            </a:r>
          </a:p>
          <a:p>
            <a:pPr lvl="1"/>
            <a:r>
              <a:rPr lang="cs-CZ" dirty="0"/>
              <a:t>Sangvinik</a:t>
            </a:r>
          </a:p>
          <a:p>
            <a:pPr lvl="1"/>
            <a:r>
              <a:rPr lang="cs-CZ" dirty="0"/>
              <a:t>Cholerik</a:t>
            </a:r>
          </a:p>
          <a:p>
            <a:pPr lvl="1"/>
            <a:r>
              <a:rPr lang="cs-CZ" dirty="0"/>
              <a:t>Melancholik</a:t>
            </a:r>
          </a:p>
          <a:p>
            <a:pPr lvl="1"/>
            <a:r>
              <a:rPr lang="cs-CZ" dirty="0"/>
              <a:t>Flegmatik</a:t>
            </a:r>
          </a:p>
          <a:p>
            <a:r>
              <a:rPr lang="cs-CZ" dirty="0"/>
              <a:t>Jung</a:t>
            </a:r>
          </a:p>
          <a:p>
            <a:pPr lvl="1"/>
            <a:r>
              <a:rPr lang="cs-CZ" dirty="0"/>
              <a:t>Extroverze x introverze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45C5C4D2-D0D8-4A61-A742-E75545F1B029}"/>
              </a:ext>
            </a:extLst>
          </p:cNvPr>
          <p:cNvSpPr txBox="1">
            <a:spLocks/>
          </p:cNvSpPr>
          <p:nvPr/>
        </p:nvSpPr>
        <p:spPr>
          <a:xfrm>
            <a:off x="5783179" y="2178657"/>
            <a:ext cx="4792579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2800" kern="1200">
                <a:solidFill>
                  <a:schemeClr val="tx2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2400" kern="1200">
                <a:solidFill>
                  <a:schemeClr val="tx2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573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2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1455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Clr>
                <a:schemeClr val="tx2">
                  <a:lumMod val="10000"/>
                  <a:lumOff val="90000"/>
                </a:schemeClr>
              </a:buClr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Eysenck</a:t>
            </a:r>
            <a:endParaRPr lang="cs-CZ" dirty="0"/>
          </a:p>
          <a:p>
            <a:pPr lvl="1"/>
            <a:r>
              <a:rPr lang="cs-CZ" dirty="0"/>
              <a:t>Extroverze x introverze</a:t>
            </a:r>
          </a:p>
          <a:p>
            <a:pPr lvl="1"/>
            <a:r>
              <a:rPr lang="cs-CZ" dirty="0"/>
              <a:t>Stabilita x labilita</a:t>
            </a:r>
          </a:p>
        </p:txBody>
      </p:sp>
    </p:spTree>
    <p:extLst>
      <p:ext uri="{BB962C8B-B14F-4D97-AF65-F5344CB8AC3E}">
        <p14:creationId xmlns:p14="http://schemas.microsoft.com/office/powerpoint/2010/main" val="2339743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877C4-5253-40C3-938A-A5FC84006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EC95BD37-185E-4678-8E45-FA229A9CB6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0415470"/>
              </p:ext>
            </p:extLst>
          </p:nvPr>
        </p:nvGraphicFramePr>
        <p:xfrm>
          <a:off x="838200" y="2178050"/>
          <a:ext cx="10311063" cy="33404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37021">
                  <a:extLst>
                    <a:ext uri="{9D8B030D-6E8A-4147-A177-3AD203B41FA5}">
                      <a16:colId xmlns:a16="http://schemas.microsoft.com/office/drawing/2014/main" val="3693301026"/>
                    </a:ext>
                  </a:extLst>
                </a:gridCol>
                <a:gridCol w="3437021">
                  <a:extLst>
                    <a:ext uri="{9D8B030D-6E8A-4147-A177-3AD203B41FA5}">
                      <a16:colId xmlns:a16="http://schemas.microsoft.com/office/drawing/2014/main" val="579548609"/>
                    </a:ext>
                  </a:extLst>
                </a:gridCol>
                <a:gridCol w="3437021">
                  <a:extLst>
                    <a:ext uri="{9D8B030D-6E8A-4147-A177-3AD203B41FA5}">
                      <a16:colId xmlns:a16="http://schemas.microsoft.com/office/drawing/2014/main" val="2583215395"/>
                    </a:ext>
                  </a:extLst>
                </a:gridCol>
              </a:tblGrid>
              <a:tr h="1113478">
                <a:tc>
                  <a:txBody>
                    <a:bodyPr/>
                    <a:lstStyle/>
                    <a:p>
                      <a:endParaRPr lang="cs-CZ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/>
                        <a:t>extroverze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/>
                        <a:t>introverze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373175"/>
                  </a:ext>
                </a:extLst>
              </a:tr>
              <a:tr h="1113478">
                <a:tc>
                  <a:txBody>
                    <a:bodyPr/>
                    <a:lstStyle/>
                    <a:p>
                      <a:r>
                        <a:rPr lang="cs-CZ" sz="3600" dirty="0"/>
                        <a:t>Stabilita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/>
                        <a:t>sangvinik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/>
                        <a:t>Flegmatik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252873"/>
                  </a:ext>
                </a:extLst>
              </a:tr>
              <a:tr h="1113478">
                <a:tc>
                  <a:txBody>
                    <a:bodyPr/>
                    <a:lstStyle/>
                    <a:p>
                      <a:r>
                        <a:rPr lang="cs-CZ" sz="3600" dirty="0"/>
                        <a:t>Labilita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/>
                        <a:t>cholerik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600" dirty="0"/>
                        <a:t>melancholik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549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254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5A717-2341-41F2-8D86-C91C673D7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I. P. Pavlov: VLASTNOSTI NS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1D9CC7-D9C0-43CF-95C1-27DDDAD11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8" name="Picture 6" descr="Pes domácí - Wikiwand">
            <a:extLst>
              <a:ext uri="{FF2B5EF4-FFF2-40B4-BE49-F238E27FC236}">
                <a16:creationId xmlns:a16="http://schemas.microsoft.com/office/drawing/2014/main" id="{A52D7C93-7F8A-47F0-AB8A-8F8C78D96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140" y="2544673"/>
            <a:ext cx="6854734" cy="3255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7265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659ED0-DBD9-4C62-97F6-0658B7CD1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F29894-80AE-409F-998A-461C74C38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2" name="Picture 4" descr="Zase ty živly | Taroteilles / Tarotales">
            <a:extLst>
              <a:ext uri="{FF2B5EF4-FFF2-40B4-BE49-F238E27FC236}">
                <a16:creationId xmlns:a16="http://schemas.microsoft.com/office/drawing/2014/main" id="{27042103-0987-4519-A790-9CC9CDF66A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363" y="595313"/>
            <a:ext cx="5629275" cy="566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54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F930D3-E07A-4E75-94D6-D212AC96F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E1D0C1-E69F-4F79-B5E0-0109F2590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RYS</a:t>
            </a:r>
          </a:p>
          <a:p>
            <a:r>
              <a:rPr lang="cs-CZ" dirty="0"/>
              <a:t>VLASTNOST</a:t>
            </a:r>
          </a:p>
          <a:p>
            <a:r>
              <a:rPr lang="cs-CZ" dirty="0"/>
              <a:t>DĚLENÍ VLASTNOSTÍ:</a:t>
            </a:r>
          </a:p>
          <a:p>
            <a:pPr lvl="1"/>
            <a:r>
              <a:rPr lang="cs-CZ" dirty="0"/>
              <a:t>Obecné</a:t>
            </a:r>
          </a:p>
          <a:p>
            <a:pPr lvl="1"/>
            <a:r>
              <a:rPr lang="cs-CZ" dirty="0"/>
              <a:t>Individuální</a:t>
            </a:r>
          </a:p>
          <a:p>
            <a:pPr lvl="1"/>
            <a:r>
              <a:rPr lang="cs-CZ" dirty="0"/>
              <a:t>typové</a:t>
            </a:r>
          </a:p>
        </p:txBody>
      </p:sp>
      <p:pic>
        <p:nvPicPr>
          <p:cNvPr id="1026" name="Picture 2" descr="Vektorová grafika Charakterové vlastnosti negativní osobnosti. Stick sedí  muž ikony. Počínaje abecedy L. #116566028 | fotobanka Fotky&amp;Foto">
            <a:extLst>
              <a:ext uri="{FF2B5EF4-FFF2-40B4-BE49-F238E27FC236}">
                <a16:creationId xmlns:a16="http://schemas.microsoft.com/office/drawing/2014/main" id="{CAC1F6D9-66A7-40A5-BC48-8F0502464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991" y="565151"/>
            <a:ext cx="5929062" cy="5929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3404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EC544A-F314-43DF-B3A9-1EE8BCDF3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STRUKTUIRA OSOBNOSTI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FC4802-4271-4921-BB2A-135B3E2ED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aktivačně motivační vlastnosti osobnosti</a:t>
            </a:r>
            <a:endParaRPr lang="cs-CZ" dirty="0"/>
          </a:p>
          <a:p>
            <a:r>
              <a:rPr lang="cs-CZ" b="1" dirty="0"/>
              <a:t>vztahově – postojové vlastnosti</a:t>
            </a:r>
            <a:endParaRPr lang="cs-CZ" dirty="0"/>
          </a:p>
          <a:p>
            <a:r>
              <a:rPr lang="cs-CZ" b="1" dirty="0"/>
              <a:t>výkonové vlastnosti osobnosti</a:t>
            </a:r>
            <a:r>
              <a:rPr lang="cs-CZ" dirty="0"/>
              <a:t> </a:t>
            </a:r>
          </a:p>
          <a:p>
            <a:r>
              <a:rPr lang="cs-CZ" b="1" dirty="0" err="1"/>
              <a:t>seberegulační</a:t>
            </a:r>
            <a:r>
              <a:rPr lang="cs-CZ" b="1" dirty="0"/>
              <a:t> vlastnosti</a:t>
            </a:r>
            <a:endParaRPr lang="cs-CZ" dirty="0"/>
          </a:p>
          <a:p>
            <a:r>
              <a:rPr lang="cs-CZ" b="1" dirty="0"/>
              <a:t>dynamické vlastnosti osobnosti</a:t>
            </a:r>
            <a:endParaRPr lang="cs-CZ" dirty="0"/>
          </a:p>
          <a:p>
            <a:r>
              <a:rPr lang="cs-CZ" b="1" dirty="0"/>
              <a:t>vlastnosti jednotlivých procesů a stavů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7453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8DA6E4-2499-4F27-8719-81D901358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297" y="681037"/>
            <a:ext cx="10985863" cy="1325563"/>
          </a:xfrm>
        </p:spPr>
        <p:txBody>
          <a:bodyPr>
            <a:normAutofit fontScale="90000"/>
          </a:bodyPr>
          <a:lstStyle/>
          <a:p>
            <a:r>
              <a:rPr lang="cs-CZ" dirty="0"/>
              <a:t>AKTIVAČNĚ MOTIVAČNÍ VLASTNOSTI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63CDA9-C2EE-48D2-BB9C-5329D2559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697" y="1799833"/>
            <a:ext cx="10515600" cy="4377129"/>
          </a:xfrm>
        </p:spPr>
        <p:txBody>
          <a:bodyPr/>
          <a:lstStyle/>
          <a:p>
            <a:r>
              <a:rPr lang="cs-CZ" dirty="0"/>
              <a:t>Pudy</a:t>
            </a:r>
          </a:p>
          <a:p>
            <a:r>
              <a:rPr lang="cs-CZ" dirty="0"/>
              <a:t>Potřeby</a:t>
            </a:r>
          </a:p>
          <a:p>
            <a:r>
              <a:rPr lang="cs-CZ" dirty="0"/>
              <a:t>Zájmy, záliby</a:t>
            </a:r>
          </a:p>
          <a:p>
            <a:r>
              <a:rPr lang="cs-CZ" dirty="0"/>
              <a:t>Sklony</a:t>
            </a:r>
          </a:p>
          <a:p>
            <a:r>
              <a:rPr lang="cs-CZ" dirty="0"/>
              <a:t>Aspirace</a:t>
            </a:r>
          </a:p>
          <a:p>
            <a:r>
              <a:rPr lang="cs-CZ" dirty="0"/>
              <a:t>Životní plány</a:t>
            </a:r>
          </a:p>
        </p:txBody>
      </p:sp>
      <p:pic>
        <p:nvPicPr>
          <p:cNvPr id="2050" name="Picture 2" descr="Životní plány a cíle by Tereza Přibylová">
            <a:extLst>
              <a:ext uri="{FF2B5EF4-FFF2-40B4-BE49-F238E27FC236}">
                <a16:creationId xmlns:a16="http://schemas.microsoft.com/office/drawing/2014/main" id="{9B933B99-4423-4E67-88EB-BAAD6B01BD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2082800"/>
            <a:ext cx="6172450" cy="3468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5269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BE0919-1E88-4BE2-A7A2-26F28A415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577" y="681037"/>
            <a:ext cx="11194869" cy="1325563"/>
          </a:xfrm>
        </p:spPr>
        <p:txBody>
          <a:bodyPr>
            <a:normAutofit/>
          </a:bodyPr>
          <a:lstStyle/>
          <a:p>
            <a:pPr algn="ctr"/>
            <a:r>
              <a:rPr lang="cs-CZ" sz="2400" dirty="0"/>
              <a:t>AKTIVAČNĚ MOTIVAČNÍ VLASTNOSTI: motivace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5216A1-23DC-472B-ABA3-5C119668D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166" y="1662673"/>
            <a:ext cx="10515600" cy="4514289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Movere</a:t>
            </a:r>
            <a:endParaRPr lang="cs-CZ" dirty="0"/>
          </a:p>
          <a:p>
            <a:r>
              <a:rPr lang="cs-CZ" dirty="0"/>
              <a:t>Motivace: </a:t>
            </a:r>
            <a:r>
              <a:rPr lang="cs-CZ" i="1" dirty="0"/>
              <a:t>souhrn intrapsychických a dynamických sil a biologických potřeb, které zpravidla aktivizují chování a organizují ho ve směru dosažení určitých cílů. Spojením směru a intenzity získávají motivační veličiny povahu sil v duševním životě</a:t>
            </a:r>
          </a:p>
          <a:p>
            <a:r>
              <a:rPr lang="cs-CZ" dirty="0"/>
              <a:t>MOTIV </a:t>
            </a:r>
          </a:p>
          <a:p>
            <a:pPr lvl="1"/>
            <a:r>
              <a:rPr lang="cs-CZ" dirty="0"/>
              <a:t>Vnitřní (pohnutky, potřeby)</a:t>
            </a:r>
          </a:p>
          <a:p>
            <a:pPr lvl="1"/>
            <a:r>
              <a:rPr lang="cs-CZ" dirty="0"/>
              <a:t>Vnější (INCENTIVY, pobídky)</a:t>
            </a:r>
            <a:endParaRPr lang="cs-CZ" i="1" dirty="0"/>
          </a:p>
        </p:txBody>
      </p:sp>
      <p:pic>
        <p:nvPicPr>
          <p:cNvPr id="3074" name="Picture 2" descr="Motivace jako zkáza výkonu">
            <a:extLst>
              <a:ext uri="{FF2B5EF4-FFF2-40B4-BE49-F238E27FC236}">
                <a16:creationId xmlns:a16="http://schemas.microsoft.com/office/drawing/2014/main" id="{2C693D0F-DFF9-4D76-B958-96AE0CAC5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471" y="4080238"/>
            <a:ext cx="3922295" cy="2608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9432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877B5D-E272-4049-84EB-1AD022A41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81037"/>
            <a:ext cx="10807337" cy="847317"/>
          </a:xfrm>
        </p:spPr>
        <p:txBody>
          <a:bodyPr>
            <a:noAutofit/>
          </a:bodyPr>
          <a:lstStyle/>
          <a:p>
            <a:r>
              <a:rPr lang="cs-CZ" sz="3600" dirty="0"/>
              <a:t>AKTIVAČNĚ MOTIVAČNÍ VLASTNOSTI: potřeby</a:t>
            </a: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4A4A76-7ED9-4100-949C-B1C3319A8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4074"/>
            <a:ext cx="10515600" cy="4602889"/>
          </a:xfrm>
        </p:spPr>
        <p:txBody>
          <a:bodyPr/>
          <a:lstStyle/>
          <a:p>
            <a:pPr lvl="1"/>
            <a:r>
              <a:rPr lang="cs-CZ" b="1" dirty="0"/>
              <a:t>MASLOWOVA HIERARCHICKÁ TEORIE POTŘEB</a:t>
            </a:r>
            <a:endParaRPr lang="cs-CZ" dirty="0"/>
          </a:p>
          <a:p>
            <a:pPr lvl="1"/>
            <a:endParaRPr lang="cs-CZ" dirty="0"/>
          </a:p>
        </p:txBody>
      </p:sp>
      <p:pic>
        <p:nvPicPr>
          <p:cNvPr id="1028" name="Picture 4" descr="Vybrané teorie motivace k vedení lidí">
            <a:extLst>
              <a:ext uri="{FF2B5EF4-FFF2-40B4-BE49-F238E27FC236}">
                <a16:creationId xmlns:a16="http://schemas.microsoft.com/office/drawing/2014/main" id="{D743F4A7-964C-492B-959E-4B3E7C887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153" y="1974261"/>
            <a:ext cx="4076700" cy="412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993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E028E0-7EBB-46A6-B123-C0D54796E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Vztahově postojové vlastnosti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8DDB54-7138-4429-B7E4-EF66384A2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charakterizují systém hodnot, které osobnost uplatňuje při hodnocení druhých jevů, resp. kterými se řídí při svém chování a jednání, při utváření vztahu se skutečností. </a:t>
            </a:r>
            <a:endParaRPr lang="cs-CZ" dirty="0"/>
          </a:p>
          <a:p>
            <a:r>
              <a:rPr lang="cs-CZ" dirty="0"/>
              <a:t>Postoje</a:t>
            </a:r>
          </a:p>
          <a:p>
            <a:r>
              <a:rPr lang="cs-CZ" dirty="0"/>
              <a:t>Citové vztahy</a:t>
            </a:r>
          </a:p>
          <a:p>
            <a:r>
              <a:rPr lang="cs-CZ" dirty="0"/>
              <a:t>Charakter</a:t>
            </a:r>
          </a:p>
          <a:p>
            <a:r>
              <a:rPr lang="cs-CZ" dirty="0"/>
              <a:t>Ideály </a:t>
            </a:r>
          </a:p>
        </p:txBody>
      </p:sp>
    </p:spTree>
    <p:extLst>
      <p:ext uri="{BB962C8B-B14F-4D97-AF65-F5344CB8AC3E}">
        <p14:creationId xmlns:p14="http://schemas.microsoft.com/office/powerpoint/2010/main" val="3329691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FEFEF4-FDF4-4D54-9DF3-38D8938D9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Vztahově postojové vlastnosti - charakter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ED492B-4727-444A-A49F-89EA61695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Stálost v dosahování pro jedince typických hodnot</a:t>
            </a:r>
          </a:p>
          <a:p>
            <a:r>
              <a:rPr lang="cs-CZ"/>
              <a:t>STRUKTURA </a:t>
            </a:r>
            <a:r>
              <a:rPr lang="cs-CZ" dirty="0"/>
              <a:t>CHARAKTERU</a:t>
            </a:r>
          </a:p>
          <a:p>
            <a:pPr lvl="1"/>
            <a:r>
              <a:rPr lang="cs-CZ" dirty="0"/>
              <a:t>Vlastnosti vyjadřující vztah k sobě</a:t>
            </a:r>
          </a:p>
          <a:p>
            <a:pPr lvl="1"/>
            <a:r>
              <a:rPr lang="cs-CZ" dirty="0"/>
              <a:t>Vlastnosti vyjadřující vztah k druhým lidem</a:t>
            </a:r>
          </a:p>
          <a:p>
            <a:pPr lvl="1"/>
            <a:r>
              <a:rPr lang="cs-CZ" dirty="0"/>
              <a:t>Vlastnosti vyjadřující vztah k činnosti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Jádrem charakteru je vůle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202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6C6999-CE33-4B4D-A353-4ED4C749B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Výkonové vlastnosti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940F3B-69C0-456B-B7EB-0148A70AD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cs-CZ" dirty="0"/>
              <a:t>Stupně schopností</a:t>
            </a:r>
          </a:p>
          <a:p>
            <a:pPr lvl="2"/>
            <a:r>
              <a:rPr lang="cs-CZ" dirty="0"/>
              <a:t>Vlohy</a:t>
            </a:r>
          </a:p>
          <a:p>
            <a:pPr lvl="2"/>
            <a:r>
              <a:rPr lang="cs-CZ" dirty="0"/>
              <a:t>Nadání</a:t>
            </a:r>
          </a:p>
          <a:p>
            <a:pPr lvl="2"/>
            <a:r>
              <a:rPr lang="cs-CZ" dirty="0"/>
              <a:t>Talent</a:t>
            </a:r>
          </a:p>
          <a:p>
            <a:pPr lvl="2"/>
            <a:r>
              <a:rPr lang="cs-CZ" dirty="0"/>
              <a:t>Genialita</a:t>
            </a:r>
          </a:p>
          <a:p>
            <a:pPr lvl="1"/>
            <a:r>
              <a:rPr lang="cs-CZ" dirty="0"/>
              <a:t>Druhy schopností</a:t>
            </a:r>
          </a:p>
          <a:p>
            <a:pPr lvl="2"/>
            <a:r>
              <a:rPr lang="cs-CZ" dirty="0"/>
              <a:t>Vědomosti</a:t>
            </a:r>
          </a:p>
          <a:p>
            <a:pPr lvl="2"/>
            <a:r>
              <a:rPr lang="cs-CZ" dirty="0"/>
              <a:t>Dovednosti</a:t>
            </a:r>
          </a:p>
          <a:p>
            <a:pPr lvl="2"/>
            <a:r>
              <a:rPr lang="cs-CZ" dirty="0"/>
              <a:t>Zručnost</a:t>
            </a:r>
          </a:p>
          <a:p>
            <a:pPr lvl="2"/>
            <a:r>
              <a:rPr lang="cs-CZ" dirty="0"/>
              <a:t>obratnost</a:t>
            </a:r>
          </a:p>
          <a:p>
            <a:pPr lvl="2"/>
            <a:endParaRPr lang="cs-CZ" dirty="0"/>
          </a:p>
        </p:txBody>
      </p:sp>
      <p:pic>
        <p:nvPicPr>
          <p:cNvPr id="4098" name="Picture 2" descr="Talent management and professional coaching - Iberdrola">
            <a:extLst>
              <a:ext uri="{FF2B5EF4-FFF2-40B4-BE49-F238E27FC236}">
                <a16:creationId xmlns:a16="http://schemas.microsoft.com/office/drawing/2014/main" id="{D332623C-5741-4AB8-BACD-AA2A522C4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9145" y="20066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Branný den na ZŠ T.G. Masyryka prověřil i zručnost žáků při jízdě na kole  :: Regionální zpravodajství">
            <a:extLst>
              <a:ext uri="{FF2B5EF4-FFF2-40B4-BE49-F238E27FC236}">
                <a16:creationId xmlns:a16="http://schemas.microsoft.com/office/drawing/2014/main" id="{1B930411-ACA3-47F3-BF33-A0D602473F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334" y="385447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518723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AnalogousFromRegularSeedRightStep">
      <a:dk1>
        <a:srgbClr val="000000"/>
      </a:dk1>
      <a:lt1>
        <a:srgbClr val="FFFFFF"/>
      </a:lt1>
      <a:dk2>
        <a:srgbClr val="281F3C"/>
      </a:dk2>
      <a:lt2>
        <a:srgbClr val="E8E2E5"/>
      </a:lt2>
      <a:accent1>
        <a:srgbClr val="20B668"/>
      </a:accent1>
      <a:accent2>
        <a:srgbClr val="14B4A4"/>
      </a:accent2>
      <a:accent3>
        <a:srgbClr val="29ABE7"/>
      </a:accent3>
      <a:accent4>
        <a:srgbClr val="174AD5"/>
      </a:accent4>
      <a:accent5>
        <a:srgbClr val="4529E7"/>
      </a:accent5>
      <a:accent6>
        <a:srgbClr val="8217D5"/>
      </a:accent6>
      <a:hlink>
        <a:srgbClr val="BF3F82"/>
      </a:hlink>
      <a:folHlink>
        <a:srgbClr val="7F7F7F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262</Words>
  <Application>Microsoft Office PowerPoint</Application>
  <PresentationFormat>Širokoúhlá obrazovka</PresentationFormat>
  <Paragraphs>90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Angsana New</vt:lpstr>
      <vt:lpstr>Arial</vt:lpstr>
      <vt:lpstr>Avenir Next LT Pro</vt:lpstr>
      <vt:lpstr>Calibri</vt:lpstr>
      <vt:lpstr>Sabon Next LT</vt:lpstr>
      <vt:lpstr>Wingdings</vt:lpstr>
      <vt:lpstr>LuminousVTI</vt:lpstr>
      <vt:lpstr>Struktura osobnosti</vt:lpstr>
      <vt:lpstr>Prezentace aplikace PowerPoint</vt:lpstr>
      <vt:lpstr>STRUKTUIRA OSOBNOSTI</vt:lpstr>
      <vt:lpstr>AKTIVAČNĚ MOTIVAČNÍ VLASTNOSTI</vt:lpstr>
      <vt:lpstr>AKTIVAČNĚ MOTIVAČNÍ VLASTNOSTI: motivace</vt:lpstr>
      <vt:lpstr>AKTIVAČNĚ MOTIVAČNÍ VLASTNOSTI: potřeby</vt:lpstr>
      <vt:lpstr>Vztahově postojové vlastnosti</vt:lpstr>
      <vt:lpstr>Vztahově postojové vlastnosti - charakter</vt:lpstr>
      <vt:lpstr>Výkonové vlastnosti</vt:lpstr>
      <vt:lpstr>Seberegulační vlastnosti</vt:lpstr>
      <vt:lpstr>Dynamické vlastnosti osobnosti: TEMPERAMENT</vt:lpstr>
      <vt:lpstr>Typy temperamentu</vt:lpstr>
      <vt:lpstr>Prezentace aplikace PowerPoint</vt:lpstr>
      <vt:lpstr>I. P. Pavlov: VLASTNOSTI NS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zdraví</dc:title>
  <dc:creator>Vít Valchař</dc:creator>
  <cp:lastModifiedBy>Marta Kolaříková</cp:lastModifiedBy>
  <cp:revision>23</cp:revision>
  <dcterms:created xsi:type="dcterms:W3CDTF">2020-11-25T13:04:27Z</dcterms:created>
  <dcterms:modified xsi:type="dcterms:W3CDTF">2020-11-27T22:13:42Z</dcterms:modified>
</cp:coreProperties>
</file>