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57" r:id="rId4"/>
    <p:sldId id="258" r:id="rId5"/>
    <p:sldId id="301" r:id="rId6"/>
    <p:sldId id="259" r:id="rId7"/>
    <p:sldId id="260" r:id="rId8"/>
    <p:sldId id="291" r:id="rId9"/>
    <p:sldId id="292" r:id="rId10"/>
    <p:sldId id="288" r:id="rId11"/>
    <p:sldId id="302" r:id="rId12"/>
    <p:sldId id="303" r:id="rId13"/>
    <p:sldId id="306" r:id="rId14"/>
    <p:sldId id="304" r:id="rId15"/>
    <p:sldId id="305" r:id="rId16"/>
    <p:sldId id="307" r:id="rId17"/>
    <p:sldId id="282" r:id="rId18"/>
    <p:sldId id="285" r:id="rId19"/>
    <p:sldId id="262" r:id="rId20"/>
    <p:sldId id="283" r:id="rId21"/>
    <p:sldId id="263" r:id="rId22"/>
    <p:sldId id="277" r:id="rId23"/>
    <p:sldId id="289" r:id="rId24"/>
    <p:sldId id="279" r:id="rId25"/>
    <p:sldId id="280" r:id="rId26"/>
    <p:sldId id="284" r:id="rId27"/>
    <p:sldId id="286" r:id="rId28"/>
    <p:sldId id="293" r:id="rId29"/>
    <p:sldId id="270" r:id="rId30"/>
    <p:sldId id="272" r:id="rId31"/>
    <p:sldId id="273" r:id="rId32"/>
    <p:sldId id="274" r:id="rId33"/>
    <p:sldId id="275" r:id="rId34"/>
    <p:sldId id="294" r:id="rId35"/>
    <p:sldId id="295" r:id="rId36"/>
    <p:sldId id="296" r:id="rId37"/>
    <p:sldId id="299" r:id="rId38"/>
    <p:sldId id="300" r:id="rId39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83" d="100"/>
          <a:sy n="83" d="100"/>
        </p:scale>
        <p:origin x="59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08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031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370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750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23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561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7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01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389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98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59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B0817-29B8-44FC-8696-3883C6A4FDFE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62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lovnik-cizich-slov.abz.cz/web.php/slovo/postoj" TargetMode="External"/><Relationship Id="rId2" Type="http://schemas.openxmlformats.org/officeDocument/2006/relationships/hyperlink" Target="https://slovnik-cizich-slov.abz.cz/web.php/slovo/syste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lovnik-cizich-slov.abz.cz/web.php/slovo/psychika" TargetMode="External"/><Relationship Id="rId5" Type="http://schemas.openxmlformats.org/officeDocument/2006/relationships/hyperlink" Target="https://slovnik-cizich-slov.abz.cz/web.php/slovo/identita" TargetMode="External"/><Relationship Id="rId4" Type="http://schemas.openxmlformats.org/officeDocument/2006/relationships/hyperlink" Target="https://slovnik-cizich-slov.abz.cz/web.php/slovo/determinovat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/>
              <a:t>Somatopedie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Studijní opora: Vítková, M. (2019) </a:t>
            </a:r>
            <a:r>
              <a:rPr lang="cs-CZ" dirty="0" err="1"/>
              <a:t>Somatopedie</a:t>
            </a:r>
            <a:r>
              <a:rPr lang="cs-CZ" dirty="0"/>
              <a:t>. Opava: Slezská univerzita, Fakulta veřejných politik v Opavě</a:t>
            </a:r>
          </a:p>
        </p:txBody>
      </p:sp>
    </p:spTree>
    <p:extLst>
      <p:ext uri="{BB962C8B-B14F-4D97-AF65-F5344CB8AC3E}">
        <p14:creationId xmlns:p14="http://schemas.microsoft.com/office/powerpoint/2010/main" val="3524198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cs-CZ" b="1" dirty="0"/>
            </a:br>
            <a:r>
              <a:rPr lang="cs-CZ" b="1" dirty="0"/>
              <a:t>Deformace, malformace, amputace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Deformace</a:t>
            </a:r>
            <a:r>
              <a:rPr lang="cs-CZ" dirty="0"/>
              <a:t> –  zahrnují velkou skupinu vrozených nebo získaných vad, které se vyznačují nesprávným tvarem některé části těla. </a:t>
            </a:r>
          </a:p>
          <a:p>
            <a:r>
              <a:rPr lang="cs-CZ" b="1" dirty="0"/>
              <a:t>Malformace</a:t>
            </a:r>
            <a:r>
              <a:rPr lang="cs-CZ" dirty="0"/>
              <a:t> - termínem malformace rozumíme patologické vyvinutí různých částí těla, nejčastěji jsou to končetiny. Částečné chybění končetiny označujeme jako </a:t>
            </a:r>
            <a:r>
              <a:rPr lang="cs-CZ" dirty="0" err="1"/>
              <a:t>amélie</a:t>
            </a:r>
            <a:r>
              <a:rPr lang="cs-CZ" dirty="0"/>
              <a:t>, stav, kdy končetina navazuje přímo na trup, nazýváme </a:t>
            </a:r>
            <a:r>
              <a:rPr lang="cs-CZ" dirty="0" err="1"/>
              <a:t>fokomélie</a:t>
            </a:r>
            <a:r>
              <a:rPr lang="cs-CZ" dirty="0"/>
              <a:t>. </a:t>
            </a:r>
          </a:p>
          <a:p>
            <a:r>
              <a:rPr lang="cs-CZ" b="1" dirty="0"/>
              <a:t>Amputace</a:t>
            </a:r>
            <a:r>
              <a:rPr lang="cs-CZ" dirty="0"/>
              <a:t> - termínem amputace rozumíme umělé odnětí části končetiny od trupu. Příčinou jsou úrazy, kdy k amputaci končetiny může dojít v okamžiku úrazu nebo těsně po něm.</a:t>
            </a:r>
          </a:p>
        </p:txBody>
      </p:sp>
    </p:spTree>
    <p:extLst>
      <p:ext uri="{BB962C8B-B14F-4D97-AF65-F5344CB8AC3E}">
        <p14:creationId xmlns:p14="http://schemas.microsoft.com/office/powerpoint/2010/main" val="1886631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Jedná se o vrozenou nebo získanou vadu, která je charakteristická nesprávným tvarem některého orgánu nebo části těla (kostí, svalů). Rozlišujeme:</a:t>
            </a:r>
          </a:p>
          <a:p>
            <a:r>
              <a:rPr lang="cs-CZ" i="1" dirty="0"/>
              <a:t>vývojové deformace</a:t>
            </a:r>
            <a:r>
              <a:rPr lang="cs-CZ" dirty="0"/>
              <a:t>, např. lebky, hrudníku, kloubů, končetin;</a:t>
            </a:r>
          </a:p>
          <a:p>
            <a:r>
              <a:rPr lang="cs-CZ" i="1" dirty="0"/>
              <a:t>získané deformace</a:t>
            </a:r>
            <a:r>
              <a:rPr lang="cs-CZ" dirty="0"/>
              <a:t>, které vznikají po úrazech (např. traumatické deformace – špatně zhojená zlomenina) a po zánětlivých onemocněních (deformace kostí a kloubů)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6057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Deformace DK a HK </a:t>
            </a:r>
          </a:p>
          <a:p>
            <a:r>
              <a:rPr lang="cs-CZ" dirty="0" err="1"/>
              <a:t>Syndaktilie</a:t>
            </a:r>
            <a:r>
              <a:rPr lang="cs-CZ" dirty="0"/>
              <a:t> (srůsty prstů), </a:t>
            </a:r>
            <a:r>
              <a:rPr lang="cs-CZ" dirty="0" err="1"/>
              <a:t>Polydaktilie</a:t>
            </a:r>
            <a:r>
              <a:rPr lang="cs-CZ" dirty="0"/>
              <a:t> (</a:t>
            </a:r>
            <a:r>
              <a:rPr lang="cs-CZ" dirty="0" err="1"/>
              <a:t>Mnohoprstost</a:t>
            </a:r>
            <a:r>
              <a:rPr lang="cs-CZ" dirty="0"/>
              <a:t>)  </a:t>
            </a:r>
          </a:p>
          <a:p>
            <a:r>
              <a:rPr lang="cs-CZ" dirty="0"/>
              <a:t>Vrozené vykloubení kyčlí </a:t>
            </a:r>
          </a:p>
          <a:p>
            <a:r>
              <a:rPr lang="cs-CZ" dirty="0"/>
              <a:t>Porucha růstu dlouhých kostí nebo jejích absence. Noha hákovitá/plochá (nohy do O, nebo do X) </a:t>
            </a:r>
          </a:p>
          <a:p>
            <a:r>
              <a:rPr lang="cs-CZ" dirty="0" err="1"/>
              <a:t>Perthesova</a:t>
            </a:r>
            <a:r>
              <a:rPr lang="cs-CZ" dirty="0"/>
              <a:t> choroba (aseptická kostní nekróza) hlavice kosti stehenní, což znamená, že dojde k poruše prokrvení části nebo celé hlavice, která je součástí kyčelního kloubu a jejímu „rozpadu". Nejde o onemocnění vrozené.</a:t>
            </a:r>
          </a:p>
          <a:p>
            <a:r>
              <a:rPr lang="cs-CZ" dirty="0"/>
              <a:t>Deformace páteře a hrudníku.  Plochý nebo nálevkovitý hrudník, skoliózy, …  </a:t>
            </a:r>
          </a:p>
          <a:p>
            <a:r>
              <a:rPr lang="cs-CZ" dirty="0"/>
              <a:t>Degenerativní a zánětlivá onemocnění  </a:t>
            </a:r>
            <a:r>
              <a:rPr lang="cs-CZ" dirty="0" err="1"/>
              <a:t>Bechtěrevova</a:t>
            </a:r>
            <a:r>
              <a:rPr lang="cs-CZ" dirty="0"/>
              <a:t> choroba, tuberkulóza kostí a kloubů, …</a:t>
            </a:r>
          </a:p>
        </p:txBody>
      </p:sp>
    </p:spTree>
    <p:extLst>
      <p:ext uri="{BB962C8B-B14F-4D97-AF65-F5344CB8AC3E}">
        <p14:creationId xmlns:p14="http://schemas.microsoft.com/office/powerpoint/2010/main" val="296025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Progresivní svalová dystrofie </a:t>
            </a:r>
            <a:r>
              <a:rPr lang="cs-CZ" dirty="0"/>
              <a:t>(myopatie) je závažné onemocnění. Jedná se o primární dědičné onemocnění svalů vzniklé na podkladě dědičné metabolické poruchy. Dvě formy onemocnění – forma postihující pletenec ramenní a pánevní pletenec. </a:t>
            </a:r>
          </a:p>
          <a:p>
            <a:r>
              <a:rPr lang="cs-CZ" dirty="0"/>
              <a:t>Specifickým onemocněním je </a:t>
            </a:r>
            <a:r>
              <a:rPr lang="cs-CZ" dirty="0" err="1"/>
              <a:t>Duchennová</a:t>
            </a:r>
            <a:r>
              <a:rPr lang="cs-CZ" dirty="0"/>
              <a:t> svalová dystrofie, postihuje chlapce, je dominantně dědičná.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5213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Malformace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Malformace</a:t>
            </a:r>
            <a:r>
              <a:rPr lang="cs-CZ" dirty="0"/>
              <a:t> jsou vrozené vývojové vady – vrozené morfologické odchylky přesahující normální variabilitu spojené s významnými tvarovými a funkčními poruchami.</a:t>
            </a:r>
          </a:p>
          <a:p>
            <a:r>
              <a:rPr lang="cs-CZ" dirty="0"/>
              <a:t>Tato vrozená úchylka vzniká v období nitroděložního vývoje zárodku. K malformacím řadíme:</a:t>
            </a:r>
          </a:p>
          <a:p>
            <a:r>
              <a:rPr lang="cs-CZ" dirty="0"/>
              <a:t>rozštěp rtu</a:t>
            </a:r>
          </a:p>
          <a:p>
            <a:r>
              <a:rPr lang="cs-CZ" dirty="0" err="1"/>
              <a:t>Fallotovu</a:t>
            </a:r>
            <a:r>
              <a:rPr lang="cs-CZ" dirty="0"/>
              <a:t> tetralogii (kombinovaná srdeční vada)</a:t>
            </a:r>
          </a:p>
          <a:p>
            <a:r>
              <a:rPr lang="cs-CZ" dirty="0"/>
              <a:t>dále hovoříme o </a:t>
            </a:r>
            <a:r>
              <a:rPr lang="cs-CZ" b="1" dirty="0"/>
              <a:t>genezi</a:t>
            </a:r>
            <a:r>
              <a:rPr lang="cs-CZ" dirty="0"/>
              <a:t> (vrozené nevyvinutí části těla) -  Amélie (chybění končetiny), </a:t>
            </a:r>
            <a:r>
              <a:rPr lang="cs-CZ" dirty="0" err="1"/>
              <a:t>Fokomelie</a:t>
            </a:r>
            <a:r>
              <a:rPr lang="cs-CZ" dirty="0"/>
              <a:t> (Ploutve), </a:t>
            </a:r>
            <a:r>
              <a:rPr lang="cs-CZ" dirty="0" err="1"/>
              <a:t>Mikromelus</a:t>
            </a:r>
            <a:r>
              <a:rPr lang="cs-CZ" dirty="0"/>
              <a:t> (zmenšení končetiny), </a:t>
            </a:r>
            <a:r>
              <a:rPr lang="cs-CZ" dirty="0" err="1"/>
              <a:t>Peromelie</a:t>
            </a:r>
            <a:r>
              <a:rPr lang="cs-CZ" dirty="0"/>
              <a:t> (vrozené chybění části páže – předloktí, ruky …)</a:t>
            </a:r>
          </a:p>
          <a:p>
            <a:r>
              <a:rPr lang="cs-CZ" dirty="0"/>
              <a:t>aplazii (nevyvinutí, chybění orgánu)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9716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Amputace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 amputaci hovoříme tehdy, když se jedná o </a:t>
            </a:r>
            <a:r>
              <a:rPr lang="cs-CZ" b="1" dirty="0"/>
              <a:t>nevratné oddělení orgánu, končetiny nebo její části od těla</a:t>
            </a:r>
            <a:r>
              <a:rPr lang="cs-CZ" dirty="0"/>
              <a:t>. Rozlišujeme amputace v důsledku:</a:t>
            </a:r>
          </a:p>
          <a:p>
            <a:r>
              <a:rPr lang="cs-CZ" dirty="0"/>
              <a:t>traumatických příčin </a:t>
            </a:r>
          </a:p>
          <a:p>
            <a:r>
              <a:rPr lang="cs-CZ" dirty="0"/>
              <a:t>chirurgického zásahu (řeší nádorové, cévní, metabolické nebo zánětlivé onemocnění). </a:t>
            </a:r>
          </a:p>
          <a:p>
            <a:pPr marL="0" indent="0">
              <a:buNone/>
            </a:pPr>
            <a:r>
              <a:rPr lang="cs-CZ" dirty="0"/>
              <a:t>Některé formy amputací lze kompenzovat protézami.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1443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Mozková obrna (dětská mozková obrna)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Mozková obrna je onemocnění, které vzniká v důsledku poškození mozku. Nejčastěji se tak děje v důsledku omezení dodávky kyslíku do mozkové tkáně a následným postižením části mozku, které je zodpovědná za hybnost, tzv. motorická centra. </a:t>
            </a:r>
          </a:p>
          <a:p>
            <a:pPr marL="0" indent="0">
              <a:buNone/>
            </a:pPr>
            <a:r>
              <a:rPr lang="cs-CZ" b="1" dirty="0"/>
              <a:t>K tomu může dojít u plodu v době:</a:t>
            </a:r>
          </a:p>
          <a:p>
            <a:r>
              <a:rPr lang="cs-CZ" b="1" dirty="0"/>
              <a:t>Prenatální - během těhotenství matky (infekce, krvácení, vážný úraz),</a:t>
            </a:r>
          </a:p>
          <a:p>
            <a:r>
              <a:rPr lang="cs-CZ" b="1" dirty="0"/>
              <a:t>Perinatální - při porodu (obtížný porod, předčasný porod) nebo</a:t>
            </a:r>
          </a:p>
          <a:p>
            <a:r>
              <a:rPr lang="cs-CZ" b="1" dirty="0"/>
              <a:t>Postnatální - v prvních měsících života (například v důsledku infekce). </a:t>
            </a:r>
          </a:p>
          <a:p>
            <a:r>
              <a:rPr lang="cs-CZ" b="1" dirty="0"/>
              <a:t>Označení „mozková“ značí, že onemocnění vzniká v mozku, nikoliv ve svalech nebo nervech.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356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b="1" dirty="0"/>
            </a:br>
            <a:r>
              <a:rPr lang="cs-CZ" b="1" dirty="0"/>
              <a:t>Mozková obrna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/>
              <a:t>Při mozkové obrně mohou být postiženy:</a:t>
            </a:r>
          </a:p>
          <a:p>
            <a:r>
              <a:rPr lang="cs-CZ" sz="2000" dirty="0"/>
              <a:t>dolní končetiny (</a:t>
            </a:r>
            <a:r>
              <a:rPr lang="cs-CZ" sz="2000" dirty="0" err="1"/>
              <a:t>diparéza</a:t>
            </a:r>
            <a:r>
              <a:rPr lang="cs-CZ" sz="2000" dirty="0"/>
              <a:t>/</a:t>
            </a:r>
            <a:r>
              <a:rPr lang="cs-CZ" sz="2000" dirty="0" err="1"/>
              <a:t>diplégie</a:t>
            </a:r>
            <a:r>
              <a:rPr lang="cs-CZ" sz="2000" dirty="0"/>
              <a:t>), </a:t>
            </a:r>
          </a:p>
          <a:p>
            <a:r>
              <a:rPr lang="cs-CZ" sz="2000" dirty="0"/>
              <a:t>polovina těla (</a:t>
            </a:r>
            <a:r>
              <a:rPr lang="cs-CZ" sz="2000" dirty="0" err="1"/>
              <a:t>hemiparéza</a:t>
            </a:r>
            <a:r>
              <a:rPr lang="cs-CZ" sz="2000" dirty="0"/>
              <a:t>/hemiplegie) </a:t>
            </a:r>
          </a:p>
          <a:p>
            <a:r>
              <a:rPr lang="cs-CZ" sz="2000" dirty="0"/>
              <a:t>nebo všechny čtyři končetiny (</a:t>
            </a:r>
            <a:r>
              <a:rPr lang="cs-CZ" sz="2000" dirty="0" err="1"/>
              <a:t>kvadruparéza</a:t>
            </a:r>
            <a:r>
              <a:rPr lang="cs-CZ" sz="2000" dirty="0"/>
              <a:t> / kvadruplegie).</a:t>
            </a:r>
          </a:p>
          <a:p>
            <a:r>
              <a:rPr lang="cs-CZ" sz="2000" dirty="0"/>
              <a:t>Forma </a:t>
            </a:r>
            <a:r>
              <a:rPr lang="cs-CZ" sz="2000" dirty="0" err="1"/>
              <a:t>diparetická</a:t>
            </a:r>
            <a:r>
              <a:rPr lang="cs-CZ" sz="2000" dirty="0"/>
              <a:t> - je spastická obrna, kdy jsou postiženy zejména dolní končetiny. Chůze bývá nůžkovitá, po špičkách, s pokrčenými koleny při </a:t>
            </a:r>
            <a:r>
              <a:rPr lang="cs-CZ" sz="2000" dirty="0" err="1"/>
              <a:t>spasticitě</a:t>
            </a:r>
            <a:r>
              <a:rPr lang="cs-CZ" sz="2000" dirty="0"/>
              <a:t> flexorů bérce. Vzhledem ke kognitivnímu vývoji je prognóza dobrá.</a:t>
            </a:r>
          </a:p>
          <a:p>
            <a:r>
              <a:rPr lang="cs-CZ" sz="2000" dirty="0"/>
              <a:t>Forma </a:t>
            </a:r>
            <a:r>
              <a:rPr lang="cs-CZ" sz="2000" dirty="0" err="1"/>
              <a:t>hemiparetická</a:t>
            </a:r>
            <a:r>
              <a:rPr lang="cs-CZ" sz="2000" dirty="0"/>
              <a:t> - je spastická obrna horní i dolní končetiny jedné poloviny těla, zpravidla s převážným postižením horní končetiny, která bývá ohnuta v lokti. Při postižení pravé hemisféry je kognitivní kapacita těchto dětí nejčastěji lehce subnormální.</a:t>
            </a:r>
          </a:p>
          <a:p>
            <a:r>
              <a:rPr lang="cs-CZ" sz="2000" dirty="0"/>
              <a:t>Forma </a:t>
            </a:r>
            <a:r>
              <a:rPr lang="cs-CZ" sz="2000" dirty="0" err="1"/>
              <a:t>kvadruparetická</a:t>
            </a:r>
            <a:r>
              <a:rPr lang="cs-CZ" sz="2000" dirty="0"/>
              <a:t> - je spastická obrna na všech čtyřech končetinách, s převážným postižením dolních končetin (pokud vzniká zdvojením formy </a:t>
            </a:r>
            <a:r>
              <a:rPr lang="cs-CZ" sz="2000" dirty="0" err="1"/>
              <a:t>diparetické</a:t>
            </a:r>
            <a:r>
              <a:rPr lang="cs-CZ" sz="2000" dirty="0"/>
              <a:t>) nebo horních končetin (pokud vzniká zdvojením formy </a:t>
            </a:r>
            <a:r>
              <a:rPr lang="cs-CZ" sz="2000" dirty="0" err="1"/>
              <a:t>hemiparetické</a:t>
            </a:r>
            <a:r>
              <a:rPr lang="cs-CZ" sz="2000" dirty="0"/>
              <a:t>). Ze spastických forem je vzhledem k dalšímu kognitivnímu vývoji obecně prognóza nejméně příznivá.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668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Přidružená postižení k mozkové obrně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Mozková obrna je často kombinovaná </a:t>
            </a:r>
          </a:p>
          <a:p>
            <a:r>
              <a:rPr lang="cs-CZ" dirty="0"/>
              <a:t>s poruchami duševního vývoje a sníženým intelektem (asi 66 %),</a:t>
            </a:r>
          </a:p>
          <a:p>
            <a:r>
              <a:rPr lang="cs-CZ" dirty="0"/>
              <a:t> s poruchami řeči (přes 50 %), </a:t>
            </a:r>
          </a:p>
          <a:p>
            <a:r>
              <a:rPr lang="cs-CZ" dirty="0"/>
              <a:t>s poruchami chování (cca 50 %), </a:t>
            </a:r>
          </a:p>
          <a:p>
            <a:r>
              <a:rPr lang="cs-CZ" dirty="0"/>
              <a:t>s epileptickými záchvaty (od 15 % do 70 %). </a:t>
            </a:r>
          </a:p>
          <a:p>
            <a:pPr marL="0" indent="0">
              <a:buNone/>
            </a:pPr>
            <a:r>
              <a:rPr lang="cs-CZ" dirty="0"/>
              <a:t>Výjimkou nejsou ani smyslová postižení </a:t>
            </a:r>
          </a:p>
          <a:p>
            <a:r>
              <a:rPr lang="cs-CZ" dirty="0"/>
              <a:t>Jedná se o vady zraku (např. tupozrakost, šilhavost, ale i slabozrakost různého stupně) </a:t>
            </a:r>
          </a:p>
          <a:p>
            <a:r>
              <a:rPr lang="cs-CZ" dirty="0"/>
              <a:t>vady sluchu (různé stupně nedoslýchavosti).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67482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sk-SK" b="1" dirty="0"/>
            </a:br>
            <a:r>
              <a:rPr lang="sk-SK" b="1" dirty="0"/>
              <a:t>Epilepsie</a:t>
            </a:r>
            <a:br>
              <a:rPr lang="sk-SK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 Epilepsie patří vůbec k nejčastějším neurologickým poruchám. </a:t>
            </a:r>
          </a:p>
          <a:p>
            <a:r>
              <a:rPr lang="cs-CZ" dirty="0"/>
              <a:t>O epilepsii mluvíme tehdy, když se epileptické záchvaty opakují bez zjevné příčiny. </a:t>
            </a:r>
          </a:p>
          <a:p>
            <a:r>
              <a:rPr lang="cs-CZ" dirty="0"/>
              <a:t>Epilepsie není homogenní z hlediska etiologického, patogenetického ani sémiologického.</a:t>
            </a:r>
          </a:p>
          <a:p>
            <a:r>
              <a:rPr lang="cs-CZ" dirty="0"/>
              <a:t>U každého pacienta, který prodělal první epileptický záchvat, se provádí podrobný anamnestický rozbor obtíží, interní a neurologické vyšetření. </a:t>
            </a:r>
          </a:p>
          <a:p>
            <a:r>
              <a:rPr lang="cs-CZ" dirty="0"/>
              <a:t>Nezbytným vyšetřením je vyšetření elektroencefalografické EEG</a:t>
            </a:r>
            <a:r>
              <a:rPr lang="cs-CZ" b="1" dirty="0"/>
              <a:t> </a:t>
            </a:r>
            <a:r>
              <a:rPr lang="cs-CZ" dirty="0"/>
              <a:t>a zobrazovací vyšetření magnetickou rezonancí než CT</a:t>
            </a:r>
            <a:r>
              <a:rPr lang="cs-CZ" b="1" dirty="0"/>
              <a:t> </a:t>
            </a:r>
            <a:r>
              <a:rPr lang="cs-CZ" dirty="0"/>
              <a:t>mozku.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146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Literatura - </a:t>
            </a:r>
            <a:r>
              <a:rPr lang="cs-CZ" b="1" dirty="0" err="1"/>
              <a:t>Somatopedie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2000" dirty="0"/>
              <a:t>Vítková, M. (2019) </a:t>
            </a:r>
            <a:r>
              <a:rPr lang="cs-CZ" sz="2000" i="1" dirty="0" err="1"/>
              <a:t>Somatopedie</a:t>
            </a:r>
            <a:r>
              <a:rPr lang="cs-CZ" sz="2000" i="1" dirty="0"/>
              <a:t>. </a:t>
            </a:r>
            <a:r>
              <a:rPr lang="cs-CZ" sz="2000" dirty="0"/>
              <a:t>Opava: Slezská univerzita, Fakulta veřejných politik v Opavě.</a:t>
            </a:r>
          </a:p>
          <a:p>
            <a:r>
              <a:rPr lang="cs-CZ" sz="2000" dirty="0"/>
              <a:t>Bartoňová, M., </a:t>
            </a:r>
            <a:r>
              <a:rPr lang="cs-CZ" sz="2000" dirty="0" err="1"/>
              <a:t>Pitnerová</a:t>
            </a:r>
            <a:r>
              <a:rPr lang="cs-CZ" sz="2000" dirty="0"/>
              <a:t>, P., Vítková, M. (2013) </a:t>
            </a:r>
            <a:r>
              <a:rPr lang="cs-CZ" sz="2000" i="1" dirty="0"/>
              <a:t>Vzdělávání žáků s speciálními vzdělávacími potřebami ve středním školství</a:t>
            </a:r>
            <a:r>
              <a:rPr lang="cs-CZ" sz="2000" dirty="0"/>
              <a:t>. Brno: </a:t>
            </a:r>
            <a:r>
              <a:rPr lang="cs-CZ" sz="2000" dirty="0" err="1"/>
              <a:t>Paido</a:t>
            </a:r>
            <a:r>
              <a:rPr lang="cs-CZ" sz="2000" dirty="0"/>
              <a:t>.</a:t>
            </a:r>
          </a:p>
          <a:p>
            <a:r>
              <a:rPr lang="cs-CZ" sz="2000" dirty="0"/>
              <a:t>Bartoňová, M., Vítková, M. (2016) </a:t>
            </a:r>
            <a:r>
              <a:rPr lang="cs-CZ" sz="2000" i="1" dirty="0"/>
              <a:t>Strategie vzdělávání žáků se speciálními vzdělávacími potřebami v inkluzivním prostředí základní školy. </a:t>
            </a:r>
            <a:r>
              <a:rPr lang="cs-CZ" sz="2000" dirty="0"/>
              <a:t>Brno: </a:t>
            </a:r>
            <a:r>
              <a:rPr lang="cs-CZ" sz="2000" dirty="0" err="1"/>
              <a:t>Paido</a:t>
            </a:r>
            <a:r>
              <a:rPr lang="cs-CZ" sz="2000" dirty="0"/>
              <a:t>.</a:t>
            </a:r>
          </a:p>
          <a:p>
            <a:r>
              <a:rPr lang="cs-CZ" sz="2000" dirty="0"/>
              <a:t>Bartoňová, M., </a:t>
            </a:r>
            <a:r>
              <a:rPr lang="cs-CZ" sz="2000" dirty="0" err="1"/>
              <a:t>Bytešníková</a:t>
            </a:r>
            <a:r>
              <a:rPr lang="cs-CZ" sz="2000" dirty="0"/>
              <a:t>, I., Vítková, M. et al. (2012) </a:t>
            </a:r>
            <a:r>
              <a:rPr lang="cs-CZ" sz="2000" i="1" dirty="0"/>
              <a:t>Děti se speciálními vzdělávacími potřebami v mateřské škole</a:t>
            </a:r>
            <a:r>
              <a:rPr lang="cs-CZ" sz="2000" dirty="0"/>
              <a:t>. Brno: </a:t>
            </a:r>
            <a:r>
              <a:rPr lang="cs-CZ" sz="2000" dirty="0" err="1"/>
              <a:t>Paido</a:t>
            </a:r>
            <a:r>
              <a:rPr lang="cs-CZ" sz="2000" dirty="0"/>
              <a:t>.</a:t>
            </a:r>
          </a:p>
          <a:p>
            <a:r>
              <a:rPr lang="cs-CZ" sz="2000" dirty="0"/>
              <a:t>Bartoňová, M., Opatřilová, D., Vítková, M. (2019) </a:t>
            </a:r>
            <a:r>
              <a:rPr lang="cs-CZ" sz="2000" i="1" dirty="0"/>
              <a:t>Školní zralost a dítě s SVP: vzdělávání a diagnostika. </a:t>
            </a:r>
            <a:r>
              <a:rPr lang="cs-CZ" sz="2000" dirty="0"/>
              <a:t>Praha: Raabe.</a:t>
            </a:r>
          </a:p>
          <a:p>
            <a:r>
              <a:rPr lang="cs-CZ" sz="2000" dirty="0"/>
              <a:t>Opatřilová, D., Nováková, Z., Vítková, M. et al. (2012) </a:t>
            </a:r>
            <a:r>
              <a:rPr lang="cs-CZ" sz="2000" i="1" dirty="0"/>
              <a:t>Intervence u dětí se zdravotním postižením vraném věku. </a:t>
            </a:r>
            <a:r>
              <a:rPr lang="cs-CZ" sz="2000" dirty="0"/>
              <a:t>Brno: </a:t>
            </a:r>
            <a:r>
              <a:rPr lang="cs-CZ" sz="2000" dirty="0" err="1"/>
              <a:t>Paido</a:t>
            </a:r>
            <a:r>
              <a:rPr lang="cs-CZ" sz="2000" dirty="0"/>
              <a:t>.</a:t>
            </a:r>
          </a:p>
          <a:p>
            <a:r>
              <a:rPr lang="cs-CZ" sz="2000" dirty="0"/>
              <a:t>Valenta, M. a kol. (2003) </a:t>
            </a:r>
            <a:r>
              <a:rPr lang="cs-CZ" sz="2000" i="1" dirty="0"/>
              <a:t>Přehled speciální pedagogiky. Rámcové kompendium oboru. </a:t>
            </a:r>
            <a:r>
              <a:rPr lang="cs-CZ" sz="2000" dirty="0"/>
              <a:t>Praha: Portál.</a:t>
            </a:r>
          </a:p>
          <a:p>
            <a:r>
              <a:rPr lang="cs-CZ" sz="2000" dirty="0"/>
              <a:t>Vítek, J. (2007) </a:t>
            </a:r>
            <a:r>
              <a:rPr lang="cs-CZ" sz="2000" i="1" dirty="0"/>
              <a:t>Medicinská propedeutika pro speciální pedagogy. </a:t>
            </a:r>
            <a:r>
              <a:rPr lang="cs-CZ" sz="2000" dirty="0"/>
              <a:t>Brno: </a:t>
            </a:r>
            <a:r>
              <a:rPr lang="cs-CZ" sz="2000" dirty="0" err="1"/>
              <a:t>Paido</a:t>
            </a:r>
            <a:r>
              <a:rPr lang="cs-CZ" sz="2000" dirty="0"/>
              <a:t>.</a:t>
            </a:r>
          </a:p>
          <a:p>
            <a:r>
              <a:rPr lang="cs-CZ" sz="2000" dirty="0"/>
              <a:t>Vítek, J., Vítková, M. (2010) </a:t>
            </a:r>
            <a:r>
              <a:rPr lang="cs-CZ" sz="2000" i="1" dirty="0"/>
              <a:t>Teorie a praxe v edukaci, intervenci, terapii a psychosociální podpoře </a:t>
            </a:r>
            <a:r>
              <a:rPr lang="cs-CZ" sz="2000" i="1"/>
              <a:t>jedinců se </a:t>
            </a:r>
            <a:r>
              <a:rPr lang="cs-CZ" sz="2000" i="1" dirty="0"/>
              <a:t>zdravotním postižením se zaměřením na neurologická onemocnění. </a:t>
            </a:r>
            <a:r>
              <a:rPr lang="cs-CZ" sz="2000" dirty="0"/>
              <a:t>Brno: </a:t>
            </a:r>
            <a:r>
              <a:rPr lang="cs-CZ" sz="2000" dirty="0" err="1"/>
              <a:t>Paido</a:t>
            </a:r>
            <a:r>
              <a:rPr lang="cs-CZ" sz="2000" dirty="0"/>
              <a:t>.</a:t>
            </a:r>
          </a:p>
          <a:p>
            <a:r>
              <a:rPr lang="cs-CZ" sz="2000" dirty="0"/>
              <a:t>Vítková, M. (2006) </a:t>
            </a:r>
            <a:r>
              <a:rPr lang="cs-CZ" sz="2000" i="1" dirty="0" err="1"/>
              <a:t>Somatopedické</a:t>
            </a:r>
            <a:r>
              <a:rPr lang="cs-CZ" sz="2000" i="1" dirty="0"/>
              <a:t> aspekty. </a:t>
            </a:r>
            <a:r>
              <a:rPr lang="cs-CZ" sz="2000" dirty="0"/>
              <a:t>Brno: </a:t>
            </a:r>
            <a:r>
              <a:rPr lang="cs-CZ" sz="2000" dirty="0" err="1"/>
              <a:t>Paido</a:t>
            </a:r>
            <a:r>
              <a:rPr lang="cs-CZ" sz="2000" dirty="0"/>
              <a:t>.</a:t>
            </a:r>
          </a:p>
          <a:p>
            <a:r>
              <a:rPr lang="cs-CZ" sz="2000" dirty="0"/>
              <a:t>Vítková, M. (2012) Žák s tělesným postižením. In Valenta, M. a kol. (2012) </a:t>
            </a:r>
            <a:r>
              <a:rPr lang="cs-CZ" sz="2000" i="1" dirty="0"/>
              <a:t>Školská integrace žáků se zdravotním postižením. Inkluzivní pedagogika pro pedagogy běžných škol. </a:t>
            </a:r>
            <a:r>
              <a:rPr lang="cs-CZ" sz="2000" dirty="0"/>
              <a:t>Olomouc: UP, s. 81-106.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43849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Charakteristika nejčastějších forem MO z vývojového hlediska - </a:t>
            </a:r>
            <a:r>
              <a:rPr lang="cs-CZ" b="1" dirty="0" err="1"/>
              <a:t>diparéza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Srovnáme-li psychomotorický vývoj zdravého dítěte v raném věku s dítětem s mozkovou obrnou, pak zde najdeme odlišnosti závisející jednak na druhu postižení, jednak na věku dítěte. </a:t>
            </a:r>
          </a:p>
          <a:p>
            <a:r>
              <a:rPr lang="cs-CZ" dirty="0"/>
              <a:t>Příčinou </a:t>
            </a:r>
            <a:r>
              <a:rPr lang="cs-CZ" dirty="0" err="1"/>
              <a:t>diparézy</a:t>
            </a:r>
            <a:r>
              <a:rPr lang="cs-CZ" dirty="0"/>
              <a:t> je poškození mozku v temenním laloku. Toto poškození je časté u předčasných porodů, kdy plod ještě nebyl dostatečně zralý. </a:t>
            </a:r>
          </a:p>
          <a:p>
            <a:r>
              <a:rPr lang="cs-CZ" dirty="0" err="1"/>
              <a:t>Diparéza</a:t>
            </a:r>
            <a:r>
              <a:rPr lang="cs-CZ" dirty="0"/>
              <a:t> způsobuje, že pohybový vývoj zůstává na obou dolních končetinách na úrovni čtvrtého měsíce vývoje zdravého dítěte.</a:t>
            </a:r>
          </a:p>
          <a:p>
            <a:r>
              <a:rPr lang="cs-CZ" dirty="0"/>
              <a:t>Při včasném zahájení terapie, tj. mezi 4-6 měsícem, je léčení pohybových poruch velmi úspěšné. </a:t>
            </a:r>
          </a:p>
        </p:txBody>
      </p:sp>
    </p:spTree>
    <p:extLst>
      <p:ext uri="{BB962C8B-B14F-4D97-AF65-F5344CB8AC3E}">
        <p14:creationId xmlns:p14="http://schemas.microsoft.com/office/powerpoint/2010/main" val="9677422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err="1"/>
              <a:t>Hemiparetický</a:t>
            </a:r>
            <a:r>
              <a:rPr lang="cs-CZ" b="1" dirty="0"/>
              <a:t> vývoj 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1114" y="193012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cs-CZ" sz="2200" dirty="0"/>
              <a:t>Příčinou </a:t>
            </a:r>
            <a:r>
              <a:rPr lang="cs-CZ" sz="2200" dirty="0" err="1"/>
              <a:t>hemiparézy</a:t>
            </a:r>
            <a:r>
              <a:rPr lang="cs-CZ" sz="2200" dirty="0"/>
              <a:t> je lokalizované poškození vznikající krvácením do mozku v postranních komorách mozkové kůry. 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U </a:t>
            </a:r>
            <a:r>
              <a:rPr lang="cs-CZ" sz="2200" dirty="0" err="1"/>
              <a:t>hemiparézy</a:t>
            </a:r>
            <a:r>
              <a:rPr lang="cs-CZ" sz="2200" dirty="0"/>
              <a:t> lze očekávat poškození především v oblasti hlavy a horní končetiny, už ne tak výrazné bývá postižení dolní končetiny. 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Jednostranným držením hlavy v asymetrickém tonickém šíjovém reflexu se vyvíjí následující obraz: 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Hlava je natočena ke zdravé straně a zakloněna lehce dozadu, 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Stálým jednostranným držením hlavy se asymetricky otvírají ústa k pootočené straně, jazyk, stejně jako pohled směřuje ke stejné straně.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Díky asymetrickému šíjovému reflexu se držení ruky v pěst velmi rychle fixuje. 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Páteř následuje vybočení šíje ke zdravé straně, a to ve skoliotickém držení ve tvaru písmene C s vyklenutím ke zdravé straně. 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Od 5. měsíce se dítě pokouší převrátit se z polohy na zádech uchopovat nataženou paží předměty, ovšem pouze na zdravé straně.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Při plazení se dítě pohybuje asymetricky.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Příliš včasným vzpřímením postižené strany dochází často k vytvoření vadného držení těla – kyfóze nebo skolióze.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329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Rozvoj </a:t>
            </a:r>
            <a:r>
              <a:rPr lang="cs-CZ" b="1" dirty="0" err="1"/>
              <a:t>kvadruparézy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2000" dirty="0"/>
              <a:t>Termín </a:t>
            </a:r>
            <a:r>
              <a:rPr lang="cs-CZ" sz="2000" dirty="0" err="1"/>
              <a:t>kvadruparéza</a:t>
            </a:r>
            <a:r>
              <a:rPr lang="cs-CZ" sz="2000" dirty="0"/>
              <a:t> vyjadřuje globální poškození rozsáhlých částí senzomotorické oblasti mozkové kůry. Je narušena celková </a:t>
            </a:r>
            <a:r>
              <a:rPr lang="cs-CZ" sz="2000" dirty="0" err="1"/>
              <a:t>senzomotorika</a:t>
            </a:r>
            <a:r>
              <a:rPr lang="cs-CZ" sz="2000" dirty="0"/>
              <a:t> těla i v oblasti hlavy. Příčiny mohou být různé. </a:t>
            </a:r>
          </a:p>
          <a:p>
            <a:pPr>
              <a:spcBef>
                <a:spcPts val="0"/>
              </a:spcBef>
            </a:pPr>
            <a:r>
              <a:rPr lang="cs-CZ" sz="2000" dirty="0" err="1"/>
              <a:t>Kvadruparéza</a:t>
            </a:r>
            <a:r>
              <a:rPr lang="cs-CZ" sz="2000" dirty="0"/>
              <a:t> se vyskytuje např. u předčasně narozených dětí, které mají potíže s adaptací na nové podmínky, a s tím souvisejícími problémy s dýcháním během prvních několika hodin nebo dní svého života. </a:t>
            </a:r>
          </a:p>
          <a:p>
            <a:pPr>
              <a:spcBef>
                <a:spcPts val="0"/>
              </a:spcBef>
            </a:pPr>
            <a:r>
              <a:rPr lang="cs-CZ" sz="2000" dirty="0"/>
              <a:t>Při těžkém postižení mozku mohou být postižena také další funkční centra CNS. Takže se dají očekávat symptomatické poruchy řeči, smyslové vady a také smíšené formy jako </a:t>
            </a:r>
            <a:r>
              <a:rPr lang="cs-CZ" sz="2000" dirty="0" err="1"/>
              <a:t>kvadruparéza</a:t>
            </a:r>
            <a:r>
              <a:rPr lang="cs-CZ" sz="2000" dirty="0"/>
              <a:t> s atetózou. Stejně tak se může k původnímu postižení přidat epilepsie. </a:t>
            </a:r>
          </a:p>
          <a:p>
            <a:pPr>
              <a:spcBef>
                <a:spcPts val="0"/>
              </a:spcBef>
            </a:pPr>
            <a:r>
              <a:rPr lang="cs-CZ" sz="2000" dirty="0"/>
              <a:t>U středně těžké formy </a:t>
            </a:r>
            <a:r>
              <a:rPr lang="cs-CZ" sz="2000" dirty="0" err="1"/>
              <a:t>kvadruparézy</a:t>
            </a:r>
            <a:r>
              <a:rPr lang="cs-CZ" sz="2000" dirty="0"/>
              <a:t> se vývoj od normy odchyluje od tří měsíců. Z polohy na bříšku dítě nezvedne hlavu. Držení hlavy zůstává nesymetrické, ruce jsou nataženy dozadu a přitlačeny k tělu, nohy a kyčle jsou ohnuté. Postavení zůstává jako u novorozence, tedy v prvním </a:t>
            </a:r>
            <a:r>
              <a:rPr lang="cs-CZ" sz="2000" dirty="0" err="1"/>
              <a:t>trimenonu</a:t>
            </a:r>
            <a:r>
              <a:rPr lang="cs-CZ" sz="2000" dirty="0"/>
              <a:t>. </a:t>
            </a:r>
          </a:p>
          <a:p>
            <a:pPr>
              <a:spcBef>
                <a:spcPts val="0"/>
              </a:spcBef>
            </a:pPr>
            <a:r>
              <a:rPr lang="cs-CZ" sz="2000" dirty="0"/>
              <a:t>Protože se ve 3. – 4. měsíci očekává vzepření na předloktí s pevným držením hlavičky, je v tuto dobu </a:t>
            </a:r>
            <a:r>
              <a:rPr lang="cs-CZ" sz="2000" dirty="0" err="1"/>
              <a:t>kvadruparéza</a:t>
            </a:r>
            <a:r>
              <a:rPr lang="cs-CZ" sz="2000" dirty="0"/>
              <a:t> již patrná. </a:t>
            </a:r>
          </a:p>
          <a:p>
            <a:pPr>
              <a:spcBef>
                <a:spcPts val="0"/>
              </a:spcBef>
            </a:pPr>
            <a:r>
              <a:rPr lang="cs-CZ" sz="2000" dirty="0"/>
              <a:t>J</a:t>
            </a:r>
            <a:r>
              <a:rPr lang="cs-CZ" sz="2000"/>
              <a:t>ako </a:t>
            </a:r>
            <a:r>
              <a:rPr lang="cs-CZ" sz="2000" dirty="0"/>
              <a:t>motorika ruky je postižena motorika úst v důsledku nedostatečného držení hlavy, ramen a trupu. </a:t>
            </a:r>
          </a:p>
          <a:p>
            <a:endParaRPr lang="cs-CZ" sz="2200" dirty="0"/>
          </a:p>
          <a:p>
            <a:endParaRPr lang="cs-CZ" sz="2000" dirty="0"/>
          </a:p>
          <a:p>
            <a:endParaRPr lang="cs-CZ" sz="2000" dirty="0"/>
          </a:p>
          <a:p>
            <a:pPr marL="0" lvl="0" indent="0">
              <a:buNone/>
            </a:pPr>
            <a:endParaRPr lang="cs-CZ" sz="2000" dirty="0"/>
          </a:p>
          <a:p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041209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Terapie při léčbě mozkové obrny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Mezi nejznámější a nejpoužívanější terapie při léčbě mozkové obrny patří Vojtova reflexní terapie, </a:t>
            </a:r>
            <a:r>
              <a:rPr lang="cs-CZ" sz="2400" dirty="0" err="1"/>
              <a:t>Bobathova</a:t>
            </a:r>
            <a:r>
              <a:rPr lang="cs-CZ" sz="2400" dirty="0"/>
              <a:t> terapie a v některých zemích, jako je Maďarsko, Rakousko nebo Anglie ještě </a:t>
            </a:r>
            <a:r>
              <a:rPr lang="cs-CZ" sz="2400" dirty="0" err="1"/>
              <a:t>Petöho</a:t>
            </a:r>
            <a:r>
              <a:rPr lang="cs-CZ" sz="2400" dirty="0"/>
              <a:t> terapie Inkluzivní vyučování je nejlepší formou vyučování pro žáky.</a:t>
            </a:r>
          </a:p>
          <a:p>
            <a:r>
              <a:rPr lang="cs-CZ" sz="2400" dirty="0"/>
              <a:t>Cílem Vojtovy terapie je podpora vývoje vzpřimování s konečným stadiem </a:t>
            </a:r>
            <a:r>
              <a:rPr lang="cs-CZ" sz="2400" dirty="0" err="1"/>
              <a:t>bipedální</a:t>
            </a:r>
            <a:r>
              <a:rPr lang="cs-CZ" sz="2400" dirty="0"/>
              <a:t> chůze malého dítěte. Podle V. Vojty základní myšlenkou terapie je, že určitý podnět vyvolá řadu reakcí, které jsou základem pro vývoj vzpřimování. </a:t>
            </a:r>
          </a:p>
          <a:p>
            <a:r>
              <a:rPr lang="cs-CZ" sz="2400" dirty="0"/>
              <a:t>Manželé </a:t>
            </a:r>
            <a:r>
              <a:rPr lang="cs-CZ" sz="2400" dirty="0" err="1"/>
              <a:t>Bobathovi</a:t>
            </a:r>
            <a:r>
              <a:rPr lang="cs-CZ" sz="2400" dirty="0"/>
              <a:t> vytvořili souhrnný koncept (fyzioterapie, ergoterapie a logopedie) pro léčebnou péči o děti s mozkovým postižením (zejména MO). </a:t>
            </a:r>
          </a:p>
          <a:p>
            <a:r>
              <a:rPr lang="cs-CZ" sz="2400" dirty="0"/>
              <a:t>Rakousko-maďarský lékař prof. Dr. </a:t>
            </a:r>
            <a:r>
              <a:rPr lang="cs-CZ" sz="2400" dirty="0" err="1"/>
              <a:t>Andras</a:t>
            </a:r>
            <a:r>
              <a:rPr lang="cs-CZ" sz="2400" dirty="0"/>
              <a:t> </a:t>
            </a:r>
            <a:r>
              <a:rPr lang="cs-CZ" sz="2400" dirty="0" err="1"/>
              <a:t>Petö</a:t>
            </a:r>
            <a:r>
              <a:rPr lang="cs-CZ" sz="2400" dirty="0"/>
              <a:t> se orientuje při podpoře pohybu zejména na potřeby dítěte s MO v průběhu dne při tzv. </a:t>
            </a:r>
            <a:r>
              <a:rPr lang="cs-CZ" sz="2400" dirty="0" err="1"/>
              <a:t>konduktivní</a:t>
            </a:r>
            <a:r>
              <a:rPr lang="cs-CZ" sz="2400" dirty="0"/>
              <a:t> výchově. </a:t>
            </a:r>
          </a:p>
        </p:txBody>
      </p:sp>
    </p:spTree>
    <p:extLst>
      <p:ext uri="{BB962C8B-B14F-4D97-AF65-F5344CB8AC3E}">
        <p14:creationId xmlns:p14="http://schemas.microsoft.com/office/powerpoint/2010/main" val="16994375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Edukace dětí s tělesným postižením v mateřské škole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200" dirty="0"/>
              <a:t>Období předškolního věku</a:t>
            </a:r>
            <a:r>
              <a:rPr lang="cs-CZ" sz="2200" b="1" dirty="0"/>
              <a:t> </a:t>
            </a:r>
            <a:r>
              <a:rPr lang="cs-CZ" sz="2200" dirty="0"/>
              <a:t>je především dobou rozvoje v oblasti poznávacích procesů a socializace. </a:t>
            </a:r>
          </a:p>
          <a:p>
            <a:r>
              <a:rPr lang="cs-CZ" sz="2200" dirty="0"/>
              <a:t>U pohybově postižených dětí bývá překážkou jejich adekvátního vývoje podnětová a zkušenostní deprivace v důsledku omezení pohybu a imobility dětí v raném a předškolním věku.</a:t>
            </a:r>
          </a:p>
          <a:p>
            <a:r>
              <a:rPr lang="cs-CZ" sz="2200" dirty="0"/>
              <a:t>U dětí s organickým poškozením mozku se vyskytují poruchy pozornosti a paměti ovlivněné negativně snadnou unavitelností a sníženou aktivační úrovní dětí, častý je výskyt vad řeči a poruch komunikačních schopností. </a:t>
            </a:r>
          </a:p>
          <a:p>
            <a:r>
              <a:rPr lang="cs-CZ" sz="2200" dirty="0"/>
              <a:t>U dětí s MO se často setkáváme s poruchami funkcí vnímání, popř. integrace vnímání a motoriky, ve školním věku se pak tyto poruchy manifestují ve velké míře SPU. </a:t>
            </a:r>
          </a:p>
          <a:p>
            <a:r>
              <a:rPr lang="cs-CZ" sz="2200" dirty="0"/>
              <a:t>Rozumové schopnosti bývají často sníženy. V některých případech se jedná o přidružené mentální postižení, někdy k opoždění dochází na základě nedostatků podnětů, zaviněným malou pohyblivostí dítěte.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83087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RVP PV, školní vzdělávací program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Rámcové cíle a záměry předškolního vzdělávání jsou pro všechny děti stejné. Při jejich realizaci je však třeba zohledňovat individuální potřeby dětí a u dětí se zdravotním postižením nebo znevýhodněním je třeba respektovat některé další podmínky. </a:t>
            </a:r>
          </a:p>
          <a:p>
            <a:r>
              <a:rPr lang="cs-CZ" dirty="0"/>
              <a:t>Podmínky ke vzdělávání dětí se SVP se uvádějí do školního vzdělávacího programu (ŠVP), který vytváří každá škola.</a:t>
            </a:r>
          </a:p>
          <a:p>
            <a:r>
              <a:rPr lang="cs-CZ" dirty="0"/>
              <a:t>Koncepce mateřské školy pro děti se SVP vychází z koncepce běžných MŠ, má však své specifické odlišnosti odrážející problematiku postižení i situaci rodin, kde tyto děti žijí. </a:t>
            </a:r>
          </a:p>
          <a:p>
            <a:r>
              <a:rPr lang="cs-CZ" dirty="0"/>
              <a:t>V mateřské škole jsou respektovány a zajišťovány pro děti s tělesným postižením a souběžným postižením více vadami tyto podmínky:</a:t>
            </a:r>
          </a:p>
          <a:p>
            <a:pPr lvl="0"/>
            <a:r>
              <a:rPr lang="cs-CZ" dirty="0"/>
              <a:t>je zajištěno osvojení specifických dovedností dle individuálních potřeb dítěte, </a:t>
            </a:r>
          </a:p>
          <a:p>
            <a:pPr lvl="0"/>
            <a:r>
              <a:rPr lang="cs-CZ" dirty="0"/>
              <a:t>prostředí je bezbariérové, </a:t>
            </a:r>
          </a:p>
          <a:p>
            <a:pPr lvl="0"/>
            <a:r>
              <a:rPr lang="cs-CZ" dirty="0"/>
              <a:t>jsou využívány vhodné kompenzační pomůcky, </a:t>
            </a:r>
          </a:p>
          <a:p>
            <a:pPr lvl="0"/>
            <a:r>
              <a:rPr lang="cs-CZ" dirty="0"/>
              <a:t>jsou vytvořeny podmínky pro náhradní tělovýchovné aktivity, </a:t>
            </a:r>
          </a:p>
          <a:p>
            <a:pPr lvl="0"/>
            <a:r>
              <a:rPr lang="cs-CZ" dirty="0"/>
              <a:t>je zajištěna podle potřeby přítomnost asistenta pedagoga.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19261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b="1" dirty="0"/>
            </a:br>
            <a:r>
              <a:rPr lang="cs-CZ" b="1" dirty="0"/>
              <a:t>Specifika ve vyučování žáků s tělesným postižením na základní škole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U jedinců s mozkovým hybným postižením, tj. u jedinců, kde příčinou tělesného postižení je poškození mozku, lze často pozorovat přidružené zvláštnosti a nápadnosti v oblasti vnímání.</a:t>
            </a:r>
          </a:p>
          <a:p>
            <a:r>
              <a:rPr lang="cs-CZ" dirty="0"/>
              <a:t>Ve školním věku jsou nápadné zrakové, akustické a taktilně kinestetické zvláštnosti vnímání, jež jsou zpravidla hodnoceny jako specifické poruchy učení.</a:t>
            </a:r>
          </a:p>
          <a:p>
            <a:r>
              <a:rPr lang="cs-CZ" dirty="0"/>
              <a:t>Výskyt vad řeči u dětí s hybným postižením je poměrně častý. U dětí s MO se potřeba terapie posouvá z předškolního věku i do školního věku. </a:t>
            </a:r>
          </a:p>
          <a:p>
            <a:r>
              <a:rPr lang="cs-CZ" dirty="0"/>
              <a:t>U dětí s tělesným postižením se mohou v podstatě vyskytovat všechny vady řeči. </a:t>
            </a:r>
          </a:p>
          <a:p>
            <a:r>
              <a:rPr lang="cs-CZ" dirty="0"/>
              <a:t>U dětí s tělesným postižením se nejčastěji jedná o dysartrii a anartrii.</a:t>
            </a:r>
          </a:p>
          <a:p>
            <a:r>
              <a:rPr lang="cs-CZ" dirty="0"/>
              <a:t>Opožděný nebo narušený vývoj řeči se objevuje u většího počtu dětí s tělesným postižením.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10398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Alternativní a augmentativní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Augmentativní komunikační systémy podporují již existující komunikační schopnosti, které však nestačí k dorozumění, ale usnadňují porozumění řeči i vlastní vyjadřování. </a:t>
            </a:r>
          </a:p>
          <a:p>
            <a:r>
              <a:rPr lang="cs-CZ" dirty="0"/>
              <a:t>Alternativní komunikační systémy se užívají jako náhrada mluvené řeči. </a:t>
            </a:r>
          </a:p>
          <a:p>
            <a:r>
              <a:rPr lang="cs-CZ" dirty="0"/>
              <a:t>Grafické komunikační systémy mohou být statické nebo dynamické.</a:t>
            </a:r>
          </a:p>
          <a:p>
            <a:r>
              <a:rPr lang="cs-CZ" dirty="0"/>
              <a:t>Mezi statické patří </a:t>
            </a:r>
            <a:r>
              <a:rPr lang="cs-CZ" dirty="0" err="1"/>
              <a:t>Bliss</a:t>
            </a:r>
            <a:r>
              <a:rPr lang="cs-CZ" dirty="0"/>
              <a:t> a piktogramy, </a:t>
            </a:r>
          </a:p>
          <a:p>
            <a:r>
              <a:rPr lang="cs-CZ" dirty="0"/>
              <a:t>mezi dynamické se řadí systémy zahrnující znaky a gesta, např. prstová abeceda, znaková řeč, </a:t>
            </a:r>
            <a:r>
              <a:rPr lang="cs-CZ" dirty="0" err="1"/>
              <a:t>Makaton</a:t>
            </a:r>
            <a:r>
              <a:rPr lang="cs-CZ" dirty="0"/>
              <a:t>.</a:t>
            </a:r>
          </a:p>
          <a:p>
            <a:r>
              <a:rPr lang="cs-CZ" dirty="0"/>
              <a:t>Pro jedince s tělesným a mentálním postižením se nejvíce používají piktogramy, které jako jazykový program umožňují komunikaci a rozvoj řeči. </a:t>
            </a:r>
          </a:p>
          <a:p>
            <a:r>
              <a:rPr lang="cs-CZ" dirty="0"/>
              <a:t>Piktogramy jsou zjednodušená zobrazení skutečnosti (předmětů, činností, vlastností). Jednoduchým řazením piktogramů lze skládat věty (rozvrh hodin, program dne), lze jejich pomocí dávat různé instrukce apod. </a:t>
            </a:r>
          </a:p>
          <a:p>
            <a:r>
              <a:rPr lang="cs-CZ" dirty="0"/>
              <a:t>Při první výuce piktogramů lze používat předměty a fotografie. </a:t>
            </a:r>
          </a:p>
        </p:txBody>
      </p:sp>
    </p:spTree>
    <p:extLst>
      <p:ext uri="{BB962C8B-B14F-4D97-AF65-F5344CB8AC3E}">
        <p14:creationId xmlns:p14="http://schemas.microsoft.com/office/powerpoint/2010/main" val="121817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Podmínky ve výuce žáků s tělesným postižením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Mobilita žáků s tělesným postižením podstatně ovlivňuje kvalitu jejich života a je základním předpokladem pro jejich úspěšnou sociální inkluzi. </a:t>
            </a:r>
          </a:p>
          <a:p>
            <a:r>
              <a:rPr lang="cs-CZ" dirty="0"/>
              <a:t>Na počátku školní docházky</a:t>
            </a:r>
            <a:r>
              <a:rPr lang="cs-CZ" b="1" dirty="0"/>
              <a:t> </a:t>
            </a:r>
            <a:r>
              <a:rPr lang="cs-CZ" dirty="0"/>
              <a:t>je</a:t>
            </a:r>
            <a:r>
              <a:rPr lang="cs-CZ" b="1" dirty="0"/>
              <a:t> </a:t>
            </a:r>
            <a:r>
              <a:rPr lang="cs-CZ" dirty="0"/>
              <a:t>u žáků s tělesným postižením důležité zjištění, zda se mohou sami pohybovat nebo jen s cizí pomocí.</a:t>
            </a:r>
          </a:p>
          <a:p>
            <a:r>
              <a:rPr lang="cs-CZ" dirty="0"/>
              <a:t>Snaha je řešit celé prostředí školy v okruhu žáka s tělesným postižením tak, aby byl pokud možno nezávislý na cizí pomoci (toaleta, šatna, jídelna). </a:t>
            </a:r>
          </a:p>
          <a:p>
            <a:r>
              <a:rPr lang="cs-CZ" dirty="0"/>
              <a:t>V neposlední řadě je třeba myslet i na vhodné sezení</a:t>
            </a:r>
            <a:r>
              <a:rPr lang="cs-CZ" b="1" dirty="0"/>
              <a:t> </a:t>
            </a:r>
            <a:r>
              <a:rPr lang="cs-CZ" dirty="0"/>
              <a:t>imobilních žáků. </a:t>
            </a:r>
          </a:p>
          <a:p>
            <a:r>
              <a:rPr lang="cs-CZ" dirty="0"/>
              <a:t>Využívání počítačové technologie pomáhá žákům ke zvýšení sebedůvěry a pozitivně ovlivňuje přístup ostatních žáků k postiženým spolužákům. </a:t>
            </a:r>
          </a:p>
          <a:p>
            <a:r>
              <a:rPr lang="cs-CZ" dirty="0"/>
              <a:t>Široký rozsah technologií je vhodný k podpoře žáků zejména v oblastech komunikace, edukace, mobility, socializace.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74036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b="1" dirty="0"/>
            </a:br>
            <a:r>
              <a:rPr lang="cs-CZ" b="1" dirty="0"/>
              <a:t>Úskalí ve výuce žáků s tělesným postižením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0"/>
              </a:spcBef>
            </a:pPr>
            <a:r>
              <a:rPr lang="cs-CZ" sz="2400" dirty="0"/>
              <a:t>Předpokladem školní úspěšnosti je dostatečná úroveň rozvoje dílčích schopností, znalostí a dovedností. 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U tělesného postižení nebo onemocnění, které zasahuje CNS (mozek) dochází často ke kombinaci s jiným typem postižení (např. zrakovým, sluchovým, mentálním), k nerovnoměrnému vývoji dílčích funkcí, nebo dochází k oslabení některých dalších funkcí. 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Jedná se zejména o poruchy:</a:t>
            </a:r>
          </a:p>
          <a:p>
            <a:pPr lvl="0">
              <a:spcBef>
                <a:spcPts val="0"/>
              </a:spcBef>
            </a:pPr>
            <a:r>
              <a:rPr lang="cs-CZ" sz="2000" dirty="0"/>
              <a:t>Motoriky s dopadem na přesuny, tempo, psaní, </a:t>
            </a:r>
            <a:r>
              <a:rPr lang="cs-CZ" sz="2000" dirty="0" err="1"/>
              <a:t>grafomotoriku</a:t>
            </a:r>
            <a:endParaRPr lang="cs-CZ" sz="2000" dirty="0"/>
          </a:p>
          <a:p>
            <a:pPr>
              <a:spcBef>
                <a:spcPts val="0"/>
              </a:spcBef>
            </a:pPr>
            <a:r>
              <a:rPr lang="cs-CZ" sz="2000" dirty="0"/>
              <a:t>Vnímání (</a:t>
            </a:r>
            <a:r>
              <a:rPr lang="cs-CZ" sz="2200" dirty="0"/>
              <a:t>prostorová představivost, prostorová a časová orientace, narušení fonologického sluchu)</a:t>
            </a:r>
          </a:p>
          <a:p>
            <a:pPr>
              <a:spcBef>
                <a:spcPts val="0"/>
              </a:spcBef>
            </a:pPr>
            <a:r>
              <a:rPr lang="cs-CZ" sz="2200" dirty="0"/>
              <a:t>Pozornosti (potíže se zaměřením a udržením pozornosti, snadné rozptýlení)</a:t>
            </a:r>
          </a:p>
          <a:p>
            <a:pPr>
              <a:spcBef>
                <a:spcPts val="0"/>
              </a:spcBef>
            </a:pPr>
            <a:r>
              <a:rPr lang="cs-CZ" sz="2000" dirty="0"/>
              <a:t>Paměti (narušena může být krátkodobá i dlouhodobá paměť, obtížné a nevýběrové zapamatování, horší výbavnost a reprodukce zapamatovaného)</a:t>
            </a:r>
          </a:p>
          <a:p>
            <a:pPr>
              <a:spcBef>
                <a:spcPts val="0"/>
              </a:spcBef>
            </a:pPr>
            <a:r>
              <a:rPr lang="cs-CZ" sz="2000" dirty="0"/>
              <a:t>Myšlení (menší pružnost, </a:t>
            </a:r>
            <a:r>
              <a:rPr lang="cs-CZ" sz="2000" dirty="0" err="1"/>
              <a:t>ulpívavost</a:t>
            </a:r>
            <a:r>
              <a:rPr lang="cs-CZ" sz="2000" dirty="0"/>
              <a:t>, zpomalené myšlení, rigidnost)</a:t>
            </a:r>
          </a:p>
          <a:p>
            <a:pPr>
              <a:spcBef>
                <a:spcPts val="0"/>
              </a:spcBef>
            </a:pPr>
            <a:r>
              <a:rPr lang="cs-CZ" sz="2000" dirty="0"/>
              <a:t>Učení (specifické poruchy učení, deficity dílčích funkcí)</a:t>
            </a:r>
          </a:p>
          <a:p>
            <a:pPr>
              <a:spcBef>
                <a:spcPts val="0"/>
              </a:spcBef>
            </a:pPr>
            <a:r>
              <a:rPr lang="cs-CZ" sz="2000" dirty="0"/>
              <a:t>Řeči (narušení artikulace, plynulosti řeči, aktivního řečového projevu, porozumění)</a:t>
            </a:r>
          </a:p>
          <a:p>
            <a:pPr>
              <a:spcBef>
                <a:spcPts val="0"/>
              </a:spcBef>
            </a:pPr>
            <a:r>
              <a:rPr lang="cs-CZ" sz="2000" dirty="0"/>
              <a:t>Exekutivních funkcí (úkolová a volní zralost, přiměřená vytrvalost, schopnost začít a dokončit úkol)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43902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b="1" dirty="0"/>
            </a:br>
            <a:r>
              <a:rPr lang="cs-CZ" b="1" dirty="0"/>
              <a:t>Pojetí oboru </a:t>
            </a:r>
            <a:r>
              <a:rPr lang="cs-CZ" b="1" dirty="0" err="1"/>
              <a:t>somatopedie</a:t>
            </a:r>
            <a:r>
              <a:rPr lang="cs-CZ" b="1" dirty="0"/>
              <a:t> – okruh osob s tělesným postižením, chronickým onemocněním a zdravotním oslabením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25000" lnSpcReduction="20000"/>
          </a:bodyPr>
          <a:lstStyle/>
          <a:p>
            <a:r>
              <a:rPr lang="cs-CZ" sz="9600" dirty="0" err="1"/>
              <a:t>Somatopedie</a:t>
            </a:r>
            <a:r>
              <a:rPr lang="cs-CZ" sz="9600" dirty="0"/>
              <a:t> (speciální pedagogika osob s tělesným postižením…) je obor, který se zabývá edukací jedinců s tělesným postižením, chronickým onemocněním a oslabením. Školská oblast je rozšířená o oblast rané péče, profesního vzdělávání a pracovního uplatnění osob s tělesným postižením.</a:t>
            </a:r>
          </a:p>
          <a:p>
            <a:r>
              <a:rPr lang="cs-CZ" sz="9600" dirty="0"/>
              <a:t>Označení </a:t>
            </a:r>
            <a:r>
              <a:rPr lang="cs-CZ" sz="9600" dirty="0" err="1"/>
              <a:t>somatopedie</a:t>
            </a:r>
            <a:r>
              <a:rPr lang="cs-CZ" sz="9600" dirty="0"/>
              <a:t> (</a:t>
            </a:r>
            <a:r>
              <a:rPr lang="cs-CZ" sz="9600" dirty="0" err="1"/>
              <a:t>soma</a:t>
            </a:r>
            <a:r>
              <a:rPr lang="cs-CZ" sz="9600" dirty="0"/>
              <a:t>-tělo, </a:t>
            </a:r>
            <a:r>
              <a:rPr lang="cs-CZ" sz="9600" dirty="0" err="1"/>
              <a:t>paideia</a:t>
            </a:r>
            <a:r>
              <a:rPr lang="cs-CZ" sz="9600" dirty="0"/>
              <a:t>-výchova) začal u nás používat od roku 1956 jako první František </a:t>
            </a:r>
            <a:r>
              <a:rPr lang="cs-CZ" sz="9600" dirty="0" err="1"/>
              <a:t>Kábele</a:t>
            </a:r>
            <a:r>
              <a:rPr lang="cs-CZ" sz="9600" dirty="0"/>
              <a:t> (1913-1998).</a:t>
            </a:r>
          </a:p>
          <a:p>
            <a:r>
              <a:rPr lang="cs-CZ" sz="9600" dirty="0"/>
              <a:t>Okruh osob s tělesným postižení – heterogenní skupina. Jejich společným znakem je omezení v pohybu. </a:t>
            </a:r>
          </a:p>
          <a:p>
            <a:r>
              <a:rPr lang="cs-CZ" sz="9600" dirty="0"/>
              <a:t>Může se jednat o prvotní nebo druhotné omezení hybnosti. </a:t>
            </a:r>
          </a:p>
          <a:p>
            <a:r>
              <a:rPr lang="cs-CZ" sz="9600" dirty="0"/>
              <a:t>V prvním případě se jedná o přímé postižení vlastního hybného ústrojí nebo o postižení CNS.</a:t>
            </a:r>
          </a:p>
          <a:p>
            <a:r>
              <a:rPr lang="cs-CZ" sz="9600" dirty="0"/>
              <a:t>Ve druhém případě je hybnost omezena z jiných příčin – v důsledku chorob srdečních, revmatických, kostních.</a:t>
            </a:r>
          </a:p>
          <a:p>
            <a:r>
              <a:rPr lang="cs-CZ" sz="9600" dirty="0"/>
              <a:t>Tělesné postižení postihuje člověka v celé jeho osobnosti. Motorika, vnímání, kognice a emoce jsou vzájemně propojeny.</a:t>
            </a:r>
          </a:p>
          <a:p>
            <a:endParaRPr lang="cs-CZ" sz="9600" dirty="0"/>
          </a:p>
          <a:p>
            <a:endParaRPr lang="cs-CZ" sz="9600" dirty="0"/>
          </a:p>
          <a:p>
            <a:endParaRPr lang="cs-CZ" sz="7000" dirty="0"/>
          </a:p>
          <a:p>
            <a:endParaRPr lang="cs-CZ" sz="5100" dirty="0"/>
          </a:p>
          <a:p>
            <a:endParaRPr lang="cs-CZ" sz="6700" dirty="0"/>
          </a:p>
          <a:p>
            <a:endParaRPr lang="cs-CZ" sz="12800" dirty="0"/>
          </a:p>
          <a:p>
            <a:endParaRPr lang="cs-CZ" sz="9600" dirty="0"/>
          </a:p>
          <a:p>
            <a:endParaRPr lang="cs-CZ" sz="9600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sz="1800" dirty="0" err="1"/>
              <a:t>Hinz</a:t>
            </a:r>
            <a:r>
              <a:rPr lang="cs-CZ" sz="1800" dirty="0"/>
              <a:t>, 2002</a:t>
            </a:r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2723630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b="1" dirty="0"/>
            </a:br>
            <a:r>
              <a:rPr lang="cs-CZ" b="1" dirty="0"/>
              <a:t>Problémy ve výuce žáků s tělesným postižením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Řada postižení a onemocnění souvisí se zvýšenou unavitelností, tu ale mohou vyvolat i užívané léky. </a:t>
            </a:r>
          </a:p>
          <a:p>
            <a:r>
              <a:rPr lang="cs-CZ" dirty="0"/>
              <a:t>Únava vede ke snížení koncentrace pozornosti, zvýšenou ospalost, zpomalení psychomotorického tempa a myšlenkových operací. </a:t>
            </a:r>
          </a:p>
          <a:p>
            <a:r>
              <a:rPr lang="cs-CZ" dirty="0"/>
              <a:t>Problémy způsobené častou absencí (hospitalizace, časté ambulantní kontroly nebo zákroky, omezení docházky do školy na doporučení lékaře, pobyty v léčebnách a lázních). </a:t>
            </a:r>
          </a:p>
          <a:p>
            <a:r>
              <a:rPr lang="cs-CZ" dirty="0"/>
              <a:t>Žák může mít problémy s pochopením nového učiva, které není dostatečně vysvětleno, fixováno, procvičeno. </a:t>
            </a:r>
          </a:p>
          <a:p>
            <a:r>
              <a:rPr lang="cs-CZ" dirty="0"/>
              <a:t>Po návratu do školy musí dohánět větší objem učiva, což u něj může vést k pocitu přetížení, demotivaci. </a:t>
            </a:r>
          </a:p>
          <a:p>
            <a:r>
              <a:rPr lang="cs-CZ" dirty="0"/>
              <a:t>Mohou se vyskytnout i obtíže se začleňováním do kolektivu spolužáků. </a:t>
            </a:r>
          </a:p>
          <a:p>
            <a:r>
              <a:rPr lang="cs-CZ" dirty="0"/>
              <a:t>Na školní neúspěch může mít vliv i psychický stav dítěte, vyrovnávání se zdravotním stavem (adaptační mechanismy), tolerance k zátěži, nízká motivace a oslabení volních vlastností žáka (cílevědomost, přiměřená vytrvalost). </a:t>
            </a:r>
          </a:p>
          <a:p>
            <a:r>
              <a:rPr lang="cs-CZ" dirty="0"/>
              <a:t>Nemalý vliv může mít i prostředí, v němž žák vyrůstá.</a:t>
            </a:r>
          </a:p>
        </p:txBody>
      </p:sp>
    </p:spTree>
    <p:extLst>
      <p:ext uri="{BB962C8B-B14F-4D97-AF65-F5344CB8AC3E}">
        <p14:creationId xmlns:p14="http://schemas.microsoft.com/office/powerpoint/2010/main" val="18835464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Výchovné 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Adaptace žáka na nemoc nebo získané postižení závisí na věku žáka a na dosažené zralosti osobnosti. </a:t>
            </a:r>
          </a:p>
          <a:p>
            <a:r>
              <a:rPr lang="cs-CZ" dirty="0"/>
              <a:t>Postižený nebo nemocný žák používá stejné mechanismy ke zvládání těchto životních situací jako žák zdravý. </a:t>
            </a:r>
          </a:p>
          <a:p>
            <a:r>
              <a:rPr lang="cs-CZ" dirty="0"/>
              <a:t>Hlavními mechanismy jsou únik a agrese.</a:t>
            </a:r>
          </a:p>
          <a:p>
            <a:r>
              <a:rPr lang="cs-CZ" dirty="0"/>
              <a:t>Ve škole se můžeme setkat např. s těmito projevy:</a:t>
            </a:r>
          </a:p>
          <a:p>
            <a:pPr lvl="0"/>
            <a:r>
              <a:rPr lang="cs-CZ" dirty="0"/>
              <a:t>verbální agrese – slovní napadaní, nadávky, nevhodné komentáře směřující ke spolužákům, pedagogům</a:t>
            </a:r>
          </a:p>
          <a:p>
            <a:pPr lvl="0"/>
            <a:r>
              <a:rPr lang="cs-CZ" dirty="0"/>
              <a:t>agresivní projevy vůči osobám, předmětům nebo vůči sobě – fyzické napadání, poškozování, sebepoškozování či cílené zanedbávání sebe sama</a:t>
            </a:r>
          </a:p>
          <a:p>
            <a:pPr lvl="0"/>
            <a:r>
              <a:rPr lang="cs-CZ" dirty="0"/>
              <a:t>negativismus, egocentrismus – agresivní sebeprosazování sama sebe, upoutávání pozornosti</a:t>
            </a:r>
          </a:p>
          <a:p>
            <a:pPr lvl="0"/>
            <a:r>
              <a:rPr lang="cs-CZ" dirty="0"/>
              <a:t>únikem do nemoci – psychosomatické projevy, </a:t>
            </a:r>
            <a:r>
              <a:rPr lang="cs-CZ" dirty="0" err="1"/>
              <a:t>neurotizace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Výchovné problémy ve škole mohou být také do jisté míry ovlivněny výchovnými přístupy rodičů, např. jejich </a:t>
            </a:r>
            <a:r>
              <a:rPr lang="cs-CZ" dirty="0" err="1"/>
              <a:t>hyperprotektivitou</a:t>
            </a:r>
            <a:r>
              <a:rPr lang="cs-CZ" dirty="0"/>
              <a:t>, zanedbáváním dítěte, ale i nereálnými požadavky na výkon dítěte.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90196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Problémy s vrstevníky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Děti s tělesným postižením snadněji vzbuzují extrémní postoje jak u dospělých, tak i u svých vrstevníků. </a:t>
            </a:r>
          </a:p>
          <a:p>
            <a:r>
              <a:rPr lang="cs-CZ" dirty="0"/>
              <a:t>Velký význam pro sociální akceptaci má zejména na první pohled patrná tělesná nebo estetická vada. </a:t>
            </a:r>
          </a:p>
          <a:p>
            <a:r>
              <a:rPr lang="cs-CZ" dirty="0"/>
              <a:t>Mohou se setkat s odmítáním, ignorováním, izolací, mohou se stát objektem posměchu až šikany. </a:t>
            </a:r>
          </a:p>
          <a:p>
            <a:r>
              <a:rPr lang="cs-CZ" dirty="0"/>
              <a:t>Na druhé straně bývají svými spolužáky častěji ochraňováni, opečovávaní. </a:t>
            </a:r>
          </a:p>
          <a:p>
            <a:r>
              <a:rPr lang="cs-CZ" dirty="0"/>
              <a:t>Dítě s postižením je ve škole vystaveno většímu nebezpečí negativního, nejasného či jinak stresujícího hodnocení ze strany vrstevníků, se kterým se musí nějak vyrovnat, a které ovlivňuje jeho sebevědomí a sebehodnocení. </a:t>
            </a:r>
          </a:p>
        </p:txBody>
      </p:sp>
    </p:spTree>
    <p:extLst>
      <p:ext uri="{BB962C8B-B14F-4D97-AF65-F5344CB8AC3E}">
        <p14:creationId xmlns:p14="http://schemas.microsoft.com/office/powerpoint/2010/main" val="30081131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b="1" dirty="0"/>
            </a:br>
            <a:r>
              <a:rPr lang="cs-CZ" b="1" dirty="0"/>
              <a:t>RVP ZV – podmínky pro žáky s tělesným postižením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cs-CZ" sz="2400" dirty="0"/>
              <a:t>RVP ZV je koncipován také pro žáky se speciálními vzdělávacími potřebami</a:t>
            </a:r>
            <a:r>
              <a:rPr lang="cs-CZ" sz="2400" b="1" dirty="0"/>
              <a:t>, </a:t>
            </a:r>
            <a:r>
              <a:rPr lang="cs-CZ" sz="2400" dirty="0"/>
              <a:t>tj. pro žáky se zdravotním postižením a se zdravotním znevýhodněním, pro žáky sociálně znevýhodněné a žáky nadané a nadprůměrně nadané.</a:t>
            </a:r>
          </a:p>
          <a:p>
            <a:pPr>
              <a:spcBef>
                <a:spcPts val="600"/>
              </a:spcBef>
            </a:pPr>
            <a:r>
              <a:rPr lang="cs-CZ" sz="2400" dirty="0"/>
              <a:t>Podmínky vzdělávání žáků s tělesným postižením: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bezbariérový vstup do školy 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odpovídající technické vybavení pro pohyb žáků po škole 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vhodné didaktické pomůcky, pomůcky pro psaní a kreslení, pro rozvoj manuálních dovedností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pomůcky pro tělesnou výchovu a relaxaci 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technické pomůcky usnadňující získání a uchování informací – diktafon, xeroxovací tabule, počítače.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vybavení</a:t>
            </a:r>
            <a:r>
              <a:rPr lang="cs-CZ" sz="2000" b="1" dirty="0"/>
              <a:t> </a:t>
            </a:r>
            <a:r>
              <a:rPr lang="cs-CZ" sz="2000" dirty="0"/>
              <a:t>kompenzačními pomůckami - berle a hole – pomůcky k chůzi pro žáky částečně pohyblivé, přenosná rampa, zvedací plošina</a:t>
            </a:r>
          </a:p>
          <a:p>
            <a:pPr>
              <a:spcBef>
                <a:spcPts val="0"/>
              </a:spcBef>
            </a:pPr>
            <a:endParaRPr lang="cs-CZ" sz="2000" dirty="0"/>
          </a:p>
          <a:p>
            <a:pPr>
              <a:spcBef>
                <a:spcPts val="0"/>
              </a:spcBef>
            </a:pPr>
            <a:endParaRPr lang="cs-CZ" sz="2000" dirty="0"/>
          </a:p>
          <a:p>
            <a:pPr>
              <a:spcBef>
                <a:spcPts val="0"/>
              </a:spcBef>
            </a:pPr>
            <a:endParaRPr lang="cs-CZ" sz="2000" dirty="0"/>
          </a:p>
          <a:p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11458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Střední vzdělávání žáků se speciálními vzdělávacími potřebami a jejich pracovní uplatnění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Střední vzdělávání rozvíjí vědomosti, dovednosti, schopnosti, postoje a hodnoty získané v základním vzdělání důležité pro osobní rozvoj žáků a poskytuje obsahově širší vzdělávání. </a:t>
            </a:r>
          </a:p>
          <a:p>
            <a:r>
              <a:rPr lang="cs-CZ" sz="2400" dirty="0"/>
              <a:t>Vytváří předpoklady pro plnoprávný osobní a občanský život a přípravu na výkon povolání nebo pracovní činnosti. </a:t>
            </a:r>
          </a:p>
          <a:p>
            <a:r>
              <a:rPr lang="cs-CZ" sz="2400" dirty="0"/>
              <a:t>Obsah, formy a metody středního vzdělávání jsou přizpůsobeny vzdělávání žáků se zdravotním postižením, zdravotním a sociálním znevýhodněním.</a:t>
            </a:r>
          </a:p>
          <a:p>
            <a:r>
              <a:rPr lang="cs-CZ" sz="2400" dirty="0"/>
              <a:t>Problematika vzdělávání žáků se speciálními vzdělávacími potřebami ve středním školství je řešena v Nařízení vlády o soustavě oborů vzdělávání v základním, středním a vyšším odborném vzdělávání z května roku 2010. </a:t>
            </a:r>
          </a:p>
          <a:p>
            <a:r>
              <a:rPr lang="cs-CZ" sz="2400" dirty="0"/>
              <a:t>V tomto dokumentu jsou uvedeny kategorie dosaženého vzdělání.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28830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Oblast středoškolského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Oblast středoškolského vzdělání tvoří 6 kategorií.</a:t>
            </a:r>
          </a:p>
          <a:p>
            <a:r>
              <a:rPr lang="cs-CZ" dirty="0"/>
              <a:t>J – Obory poskytující střední vzdělání 78-62-C/01 Praktická škola jednoletá a 78-62-C/02 Praktická škola dvouletá, které poskytují střední vzdělání (bez výučního listu a maturitní zkoušky).</a:t>
            </a:r>
            <a:r>
              <a:rPr lang="cs-CZ" b="1" dirty="0"/>
              <a:t> </a:t>
            </a:r>
            <a:endParaRPr lang="cs-CZ" dirty="0"/>
          </a:p>
          <a:p>
            <a:r>
              <a:rPr lang="cs-CZ" dirty="0"/>
              <a:t>E</a:t>
            </a:r>
            <a:r>
              <a:rPr lang="cs-CZ" b="1" dirty="0"/>
              <a:t> </a:t>
            </a:r>
            <a:r>
              <a:rPr lang="cs-CZ" dirty="0"/>
              <a:t>– Dvouleté a tříleté obory vzdělání poskytující střední vzdělání s výučním listem</a:t>
            </a:r>
            <a:r>
              <a:rPr lang="cs-CZ" b="1" dirty="0"/>
              <a:t> </a:t>
            </a:r>
            <a:r>
              <a:rPr lang="cs-CZ" dirty="0"/>
              <a:t>(určené hlavně pro žáky se zdravotním postižením nebo zdravotním znevýhodněním; jsou koncipovány s nižšími nároky v oblasti všeobecného i obecně odborného vzdělání; absolventi jsou připraveni pro výkon jednoduchých prací v rámci dělnických povolání).</a:t>
            </a:r>
            <a:r>
              <a:rPr lang="cs-CZ" b="1" dirty="0"/>
              <a:t> </a:t>
            </a:r>
            <a:endParaRPr lang="cs-CZ" dirty="0"/>
          </a:p>
          <a:p>
            <a:r>
              <a:rPr lang="cs-CZ" dirty="0"/>
              <a:t>H – Obory vzdělání, dosažený stupeň vzdělání je střední vzdělání s výučním listem, dokladem o úspěšném ukončení studia je vysvědčení o závěrečné zkoušce a výuční list.</a:t>
            </a:r>
          </a:p>
          <a:p>
            <a:r>
              <a:rPr lang="cs-CZ" b="1" dirty="0"/>
              <a:t> </a:t>
            </a:r>
            <a:r>
              <a:rPr lang="cs-CZ" dirty="0"/>
              <a:t>L – Obory vzdělání poskytující střední vzdělání s maturitní zkouškou.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94435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Střední vzdělání žáků s tělesným, mentálním nebo souběžným postižením více vadami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Záměrem středního odborného vzdělání je připravit žáka, na úrovni odpovídající jeho vstupním učebním předpokladům a osobním schopnostem a v návaznosti na předchozí vzdělávání, na úspěšný, smysluplný a odpovědný osobní, občanský i pracovní život. </a:t>
            </a:r>
          </a:p>
          <a:p>
            <a:r>
              <a:rPr lang="cs-CZ" dirty="0"/>
              <a:t>Po ukončení povinné školní docházky mají žáci s tělesným, mentálním a souběžným postižením více vadami možnost získat své budoucí profesní vzdělání v odborných učilištích, praktických školách jednoletých a dvouletých, které spadají do oblasti středního vzdělávání. </a:t>
            </a:r>
          </a:p>
          <a:p>
            <a:r>
              <a:rPr lang="cs-CZ" dirty="0"/>
              <a:t>Pojetí RVP navazuje na RVP ZV a přihlíží ke specifickým vzdělávacím potřebám žáků v oborech vzdělání kategorie</a:t>
            </a:r>
            <a:r>
              <a:rPr lang="cs-CZ" b="1" dirty="0"/>
              <a:t> </a:t>
            </a:r>
            <a:r>
              <a:rPr lang="cs-CZ" dirty="0"/>
              <a:t>E – odborná učiliště. </a:t>
            </a:r>
          </a:p>
        </p:txBody>
      </p:sp>
    </p:spTree>
    <p:extLst>
      <p:ext uri="{BB962C8B-B14F-4D97-AF65-F5344CB8AC3E}">
        <p14:creationId xmlns:p14="http://schemas.microsoft.com/office/powerpoint/2010/main" val="28138390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Rámcové vzdělávací programy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Požadavky na odborné vzdělávání a způsobilosti (kompetence) absolventů vycházejí z požadavků trhu práce popsaných v profesních profilech a kvalifikačních standardech. </a:t>
            </a:r>
          </a:p>
          <a:p>
            <a:r>
              <a:rPr lang="cs-CZ" dirty="0"/>
              <a:t>Rámcové vzdělávací programy jsou zpracovány tak, aby zajišťovaly srovnatelnou úroveň odborného vzdělávání a přípravy všech absolventů a aby zároveň umožňovaly škole reagovat na potřeby trhu práce v regionu. </a:t>
            </a:r>
          </a:p>
          <a:p>
            <a:r>
              <a:rPr lang="cs-CZ" dirty="0"/>
              <a:t>Kladou důraz na význam všeobecného vzdělání pro rozvoj žáků a na jeho průpravnou funkci pro odborné vzdělávání a pro získání kompetencí potřebných k výkonu povolání.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38978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Školní vzdělávací programy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Při zvažování možností a záměrů školy zpřístupnit vzdělávání co nejširšímu spektru žáků, tedy i žákům se speciálními vzdělávacími potřebami,  </a:t>
            </a:r>
          </a:p>
          <a:p>
            <a:r>
              <a:rPr lang="cs-CZ" dirty="0"/>
              <a:t>vzít v úvahu specifika, jako je charakter oboru vzdělání a požadavků na zdravotní způsobilost uchazeče o vzdělávání vzhledem ke stupni zdravotního postižení nebo zdravotního znevýhodnění žáků, </a:t>
            </a:r>
          </a:p>
          <a:p>
            <a:r>
              <a:rPr lang="cs-CZ" dirty="0"/>
              <a:t>možnosti pracovního uplatnění, materiální a organizační podmínky vzdělávání (např. bezbariérový přístup, informační a komunikační technologie), </a:t>
            </a:r>
          </a:p>
          <a:p>
            <a:r>
              <a:rPr lang="cs-CZ" dirty="0"/>
              <a:t>odborné a personální zabezpečení výuky, </a:t>
            </a:r>
          </a:p>
          <a:p>
            <a:r>
              <a:rPr lang="cs-CZ" dirty="0"/>
              <a:t>znalost specifik jednotlivých druhů postižení a zdravotního znevýhodnění, způsob spolupráce se školskými poradenskými pracovišti, se ZŠ, ve kterých žák končil povinnou školní docházku a podmínky dané legislativou (školskou a sociální) pro vzdělávání žáků se SVP a jejich sociální ochranu. </a:t>
            </a:r>
          </a:p>
        </p:txBody>
      </p:sp>
    </p:spTree>
    <p:extLst>
      <p:ext uri="{BB962C8B-B14F-4D97-AF65-F5344CB8AC3E}">
        <p14:creationId xmlns:p14="http://schemas.microsoft.com/office/powerpoint/2010/main" val="2513639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r>
              <a:rPr lang="cs-CZ" b="1" dirty="0"/>
              <a:t>Socializace osob s tělesným postižením</a:t>
            </a:r>
            <a:br>
              <a:rPr lang="cs-CZ" b="1" dirty="0"/>
            </a:br>
            <a:br>
              <a:rPr lang="de-DE" b="1" dirty="0"/>
            </a:b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2400" dirty="0"/>
              <a:t>Problémy</a:t>
            </a:r>
            <a:r>
              <a:rPr lang="de-DE" sz="2400" dirty="0"/>
              <a:t> v </a:t>
            </a:r>
            <a:r>
              <a:rPr lang="de-DE" sz="2400" dirty="0" err="1"/>
              <a:t>socializaci</a:t>
            </a:r>
            <a:r>
              <a:rPr lang="de-DE" sz="2400" dirty="0"/>
              <a:t> </a:t>
            </a:r>
            <a:r>
              <a:rPr lang="cs-CZ" sz="2400" dirty="0"/>
              <a:t>osob s tělesným postižením</a:t>
            </a:r>
            <a:r>
              <a:rPr lang="de-DE" sz="2400" dirty="0"/>
              <a:t> </a:t>
            </a:r>
            <a:r>
              <a:rPr lang="de-DE" sz="2400" dirty="0" err="1"/>
              <a:t>jsou</a:t>
            </a:r>
            <a:r>
              <a:rPr lang="de-DE" sz="2400" dirty="0"/>
              <a:t> </a:t>
            </a:r>
            <a:r>
              <a:rPr lang="de-DE" sz="2400" dirty="0" err="1"/>
              <a:t>odli</a:t>
            </a:r>
            <a:r>
              <a:rPr lang="cs-CZ" sz="2400" dirty="0"/>
              <a:t>š</a:t>
            </a:r>
            <a:r>
              <a:rPr lang="de-DE" sz="2400" dirty="0"/>
              <a:t>n</a:t>
            </a:r>
            <a:r>
              <a:rPr lang="cs-CZ" sz="2400" dirty="0"/>
              <a:t>é, a to v závislosti na druhu a rozsahu závažnosti postižení, na individuálních zvláštnostech a osobnostních vlastnostech člověka.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Jedná se o dlouhodobý, celoživotní proces.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Tělesné postižení je zpravidla svázáno s viditelnou odchylkou vnějšího klinického vzhledu.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/>
              <a:t>Podmínky socializace</a:t>
            </a:r>
          </a:p>
          <a:p>
            <a:pPr>
              <a:spcBef>
                <a:spcPts val="0"/>
              </a:spcBef>
            </a:pPr>
            <a:r>
              <a:rPr lang="cs-CZ" sz="2400" dirty="0"/>
              <a:t>Osobní podmínky – </a:t>
            </a:r>
            <a:r>
              <a:rPr lang="cs-CZ" sz="2400" dirty="0" err="1"/>
              <a:t>sebekoncept</a:t>
            </a:r>
            <a:r>
              <a:rPr lang="cs-CZ" sz="2400" dirty="0"/>
              <a:t> – </a:t>
            </a:r>
            <a:r>
              <a:rPr lang="cs-CZ" sz="2400" b="1" dirty="0"/>
              <a:t>osobní </a:t>
            </a:r>
            <a:r>
              <a:rPr lang="cs-CZ" sz="2400" b="1" dirty="0">
                <a:hlinkClick r:id="rId2"/>
              </a:rPr>
              <a:t>systém</a:t>
            </a:r>
            <a:r>
              <a:rPr lang="cs-CZ" sz="2400" b="1" dirty="0"/>
              <a:t> hodnot a kladných i záporných </a:t>
            </a:r>
            <a:r>
              <a:rPr lang="cs-CZ" sz="2400" b="1" dirty="0">
                <a:hlinkClick r:id="rId3"/>
              </a:rPr>
              <a:t>postojů</a:t>
            </a:r>
            <a:r>
              <a:rPr lang="cs-CZ" sz="2400" b="1" dirty="0"/>
              <a:t> k sobě (např. na základě vlastní výkonnosti a srovnávání se s ostatním ), který </a:t>
            </a:r>
            <a:r>
              <a:rPr lang="cs-CZ" sz="2400" b="1" dirty="0">
                <a:hlinkClick r:id="rId4"/>
              </a:rPr>
              <a:t>determinuje</a:t>
            </a:r>
            <a:r>
              <a:rPr lang="cs-CZ" sz="2400" b="1" dirty="0"/>
              <a:t> vztahy jedince i k druhým lidem a postup dalšího utváření vlastní </a:t>
            </a:r>
            <a:r>
              <a:rPr lang="cs-CZ" sz="2400" b="1" dirty="0">
                <a:hlinkClick r:id="rId5"/>
              </a:rPr>
              <a:t>identity</a:t>
            </a:r>
            <a:r>
              <a:rPr lang="cs-CZ" sz="2400" b="1" dirty="0"/>
              <a:t>, sebe sama, své </a:t>
            </a:r>
            <a:r>
              <a:rPr lang="cs-CZ" sz="2400" b="1" dirty="0">
                <a:hlinkClick r:id="rId6"/>
              </a:rPr>
              <a:t>psychiky</a:t>
            </a:r>
            <a:r>
              <a:rPr lang="cs-CZ" sz="2400" b="1" dirty="0"/>
              <a:t> a osobnosti</a:t>
            </a:r>
          </a:p>
          <a:p>
            <a:pPr>
              <a:spcBef>
                <a:spcPts val="0"/>
              </a:spcBef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25327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Socializace osob s tělesným postižením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/>
              <a:t>Medicínská diagnóza  –  vede k hlubokému zásahu do rodinného života.</a:t>
            </a:r>
          </a:p>
          <a:p>
            <a:pPr>
              <a:spcBef>
                <a:spcPts val="0"/>
              </a:spcBef>
            </a:pPr>
            <a:r>
              <a:rPr lang="cs-CZ" dirty="0"/>
              <a:t>Rodinné podmínky – rozhodující pro rovnováhu rodiny jsou procesy zpracování postižení.</a:t>
            </a:r>
          </a:p>
          <a:p>
            <a:pPr>
              <a:spcBef>
                <a:spcPts val="0"/>
              </a:spcBef>
            </a:pPr>
            <a:r>
              <a:rPr lang="cs-CZ" dirty="0"/>
              <a:t>Institucionální podmínky – pro jedince s tělesným postižením je k dispozici řada zařízení. </a:t>
            </a:r>
          </a:p>
          <a:p>
            <a:pPr>
              <a:spcBef>
                <a:spcPts val="0"/>
              </a:spcBef>
            </a:pPr>
            <a:r>
              <a:rPr lang="cs-CZ" dirty="0"/>
              <a:t>Společenské podmínky – viz antidiskriminační zákon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2678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Klasifikace pohybových vad</a:t>
            </a:r>
            <a:br>
              <a:rPr lang="cs-CZ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Za tělesná postižení se považují přetrvávající nebo trvalé nápadnosti, pohybové schopnosti s trvalým nebo podstatným působením na kognitivní, emocionální a sociální výkony. </a:t>
            </a:r>
          </a:p>
          <a:p>
            <a:r>
              <a:rPr lang="cs-CZ" dirty="0"/>
              <a:t>Příčinou je poškození podpůrného (nosného) nebo pohybového aparátu nebo jiné organické poškození.  </a:t>
            </a:r>
          </a:p>
          <a:p>
            <a:r>
              <a:rPr lang="cs-CZ" dirty="0"/>
              <a:t>V zásadě rozlišujeme dvě základní skupiny, k nimž patří </a:t>
            </a:r>
            <a:r>
              <a:rPr lang="cs-CZ" b="1" dirty="0"/>
              <a:t>poruchy vrozené </a:t>
            </a:r>
            <a:r>
              <a:rPr lang="cs-CZ" dirty="0"/>
              <a:t>včetně dědičných a </a:t>
            </a:r>
            <a:r>
              <a:rPr lang="cs-CZ" b="1" dirty="0"/>
              <a:t>poruchy získané. </a:t>
            </a:r>
          </a:p>
          <a:p>
            <a:r>
              <a:rPr lang="cs-CZ" dirty="0"/>
              <a:t>Všechny pohybové vady mohou být různého stupně. </a:t>
            </a:r>
          </a:p>
          <a:p>
            <a:r>
              <a:rPr lang="cs-CZ" dirty="0"/>
              <a:t>Podle postižené části těla rozeznáváme skupinu </a:t>
            </a:r>
            <a:r>
              <a:rPr lang="cs-CZ" b="1" dirty="0"/>
              <a:t>obrn</a:t>
            </a:r>
            <a:r>
              <a:rPr lang="cs-CZ" dirty="0"/>
              <a:t> centrálních a periferních, </a:t>
            </a:r>
            <a:r>
              <a:rPr lang="cs-CZ" b="1" dirty="0"/>
              <a:t>deformace</a:t>
            </a:r>
            <a:r>
              <a:rPr lang="cs-CZ" dirty="0"/>
              <a:t>, </a:t>
            </a:r>
            <a:r>
              <a:rPr lang="cs-CZ" b="1" dirty="0"/>
              <a:t>malformace</a:t>
            </a:r>
            <a:r>
              <a:rPr lang="cs-CZ" dirty="0"/>
              <a:t> a </a:t>
            </a:r>
            <a:r>
              <a:rPr lang="cs-CZ" b="1" dirty="0"/>
              <a:t>amputace.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083455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Obrny centrální a periferní - charakteristika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Obrny se týkají centrální a periferní nervové soustavy. Centrální část zahrnuje mozek a míchu, část periferní obvodové nervstvo.</a:t>
            </a:r>
          </a:p>
          <a:p>
            <a:r>
              <a:rPr lang="cs-CZ" dirty="0"/>
              <a:t> Jednotlivé druhy se od sebe liší rozsahem a stupněm závažnosti a dělí se na </a:t>
            </a:r>
            <a:r>
              <a:rPr lang="cs-CZ" b="1" dirty="0"/>
              <a:t>parézy</a:t>
            </a:r>
            <a:r>
              <a:rPr lang="cs-CZ" dirty="0"/>
              <a:t> (částečné ochrnutí) a </a:t>
            </a:r>
            <a:r>
              <a:rPr lang="cs-CZ" b="1" dirty="0" err="1"/>
              <a:t>plégie</a:t>
            </a:r>
            <a:r>
              <a:rPr lang="cs-CZ" dirty="0"/>
              <a:t> (úplné ochrnutí). </a:t>
            </a:r>
          </a:p>
          <a:p>
            <a:r>
              <a:rPr lang="cs-CZ" dirty="0"/>
              <a:t>Mozkové pohybové postižení je senzomotorické poškození držení a pohybu na základě nepokračující léze (zranění, poškození), která postihla zrající mozek. </a:t>
            </a:r>
          </a:p>
          <a:p>
            <a:r>
              <a:rPr lang="cs-CZ" dirty="0"/>
              <a:t>Poškození může nastat před narozením, během porodu, cca do 4 let věku dítěte. </a:t>
            </a:r>
          </a:p>
          <a:p>
            <a:r>
              <a:rPr lang="cs-CZ" dirty="0"/>
              <a:t>Narušena je rovněž jak senzorika (smyslové vnímání), tak motorika (pohybová schopnost). </a:t>
            </a:r>
          </a:p>
          <a:p>
            <a:r>
              <a:rPr lang="cs-CZ" dirty="0"/>
              <a:t>Samozřejmě existují také postižení získaná nemocí nebo v důsledku úrazu, která nastupují v průběhu celého života člověka.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4450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Vybrané druhy obrn centrálních a periferních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Dětská obrna </a:t>
            </a:r>
            <a:r>
              <a:rPr lang="cs-CZ" dirty="0"/>
              <a:t>(poliomyelitis) – je </a:t>
            </a:r>
            <a:r>
              <a:rPr lang="cs-CZ" b="1" dirty="0"/>
              <a:t>infekční onemocnění</a:t>
            </a:r>
            <a:r>
              <a:rPr lang="cs-CZ" dirty="0"/>
              <a:t>, které postihovalo nejčastěji děti v předškolním věku a zanechávalo trvalé a často velmi těžké následky. Od roku 1958 probíhá povinné očkování všech dětí Sabinovou vakcínou. </a:t>
            </a:r>
          </a:p>
          <a:p>
            <a:r>
              <a:rPr lang="cs-CZ" b="1" dirty="0"/>
              <a:t>Mozkové záněty </a:t>
            </a:r>
            <a:r>
              <a:rPr lang="cs-CZ" dirty="0"/>
              <a:t>– závažnou skupinou jsou různé druhy mozkových zánětů (</a:t>
            </a:r>
            <a:r>
              <a:rPr lang="cs-CZ" dirty="0" err="1"/>
              <a:t>encephalitis</a:t>
            </a:r>
            <a:r>
              <a:rPr lang="cs-CZ" dirty="0"/>
              <a:t>), které jsou nejčastěji vyvolány mikrobiálními činiteli.</a:t>
            </a:r>
          </a:p>
          <a:p>
            <a:r>
              <a:rPr lang="cs-CZ" b="1" dirty="0"/>
              <a:t>Mozkové nádory </a:t>
            </a:r>
            <a:r>
              <a:rPr lang="cs-CZ" dirty="0"/>
              <a:t>– komplikovaným postižením jsou stavy po mozkových nádorech (tumor </a:t>
            </a:r>
            <a:r>
              <a:rPr lang="cs-CZ" dirty="0" err="1"/>
              <a:t>cerebri</a:t>
            </a:r>
            <a:r>
              <a:rPr lang="cs-CZ" dirty="0"/>
              <a:t>), které mou po operaci zanechat následky v pohybové oblasti, ev. v oblasti řeči.</a:t>
            </a:r>
          </a:p>
          <a:p>
            <a:r>
              <a:rPr lang="cs-CZ" b="1" dirty="0"/>
              <a:t>Mozkové příhody </a:t>
            </a:r>
            <a:r>
              <a:rPr lang="cs-CZ" dirty="0"/>
              <a:t>– mají podobné následky, vznikají v důsledku krvácení do mozku a u mozkových embolií, které jsou způsobeny nedokrevností části mozku.</a:t>
            </a:r>
          </a:p>
          <a:p>
            <a:r>
              <a:rPr lang="cs-CZ" b="1" dirty="0"/>
              <a:t>Traumatické obrny </a:t>
            </a:r>
            <a:r>
              <a:rPr lang="cs-CZ" dirty="0"/>
              <a:t>– vznikají při úrazu, který způsobuje buď otevřené, nebo uzavřené poranění hlavy, při němž může být zasažena lebka i mozek nebo uzavřené poranění hlavy různého stupně. Nejlehčí je otřes mozku (komoce), stlačení mozku (komprese) a nejtěžší zhmoždění mozku (kontuse).</a:t>
            </a:r>
          </a:p>
          <a:p>
            <a:r>
              <a:rPr lang="cs-CZ" b="1" dirty="0"/>
              <a:t>Obrna míchy </a:t>
            </a:r>
            <a:r>
              <a:rPr lang="cs-CZ" dirty="0"/>
              <a:t>– nastává vlivem různých onemocnění, častou příčinou je úraz páteře s následujícím poraněním míchy.</a:t>
            </a:r>
          </a:p>
        </p:txBody>
      </p:sp>
    </p:spTree>
    <p:extLst>
      <p:ext uri="{BB962C8B-B14F-4D97-AF65-F5344CB8AC3E}">
        <p14:creationId xmlns:p14="http://schemas.microsoft.com/office/powerpoint/2010/main" val="1885607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Vybrané druhy obrn centrálních a periferních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Autofit/>
          </a:bodyPr>
          <a:lstStyle/>
          <a:p>
            <a:r>
              <a:rPr lang="cs-CZ" sz="2400" b="1" dirty="0"/>
              <a:t>Rozštěp páteře </a:t>
            </a:r>
            <a:r>
              <a:rPr lang="cs-CZ" sz="2400" dirty="0"/>
              <a:t>(spina </a:t>
            </a:r>
            <a:r>
              <a:rPr lang="cs-CZ" sz="2400" dirty="0" err="1"/>
              <a:t>bifida</a:t>
            </a:r>
            <a:r>
              <a:rPr lang="cs-CZ" sz="2400" dirty="0"/>
              <a:t>) – rozštěp páteře a míšních plen (meningokéla), rozštěp páteře, plen a míchy (</a:t>
            </a:r>
            <a:r>
              <a:rPr lang="cs-CZ" sz="2400" dirty="0" err="1"/>
              <a:t>meningomyelokéla</a:t>
            </a:r>
            <a:r>
              <a:rPr lang="cs-CZ" sz="2400" dirty="0"/>
              <a:t>) je vrozené postižení, které vzniká nesprávným uzavřením páteřního kanálu, nejčastěji v bederní části. </a:t>
            </a:r>
          </a:p>
          <a:p>
            <a:r>
              <a:rPr lang="cs-CZ" sz="2400" b="1" dirty="0"/>
              <a:t>Degenerativní onemocnění mozku </a:t>
            </a:r>
            <a:r>
              <a:rPr lang="cs-CZ" sz="2400" dirty="0"/>
              <a:t>– se projevuje až v průběhu života člověka. Nervová vlákna a později i nervové dráhy postihuje proces rozpadu a zániku nervových buněk (např. mozečková </a:t>
            </a:r>
            <a:r>
              <a:rPr lang="cs-CZ" sz="2400" dirty="0" err="1"/>
              <a:t>heredoataxie</a:t>
            </a:r>
            <a:r>
              <a:rPr lang="cs-CZ" sz="2400" dirty="0"/>
              <a:t>).</a:t>
            </a:r>
          </a:p>
          <a:p>
            <a:r>
              <a:rPr lang="cs-CZ" sz="2400" b="1" dirty="0"/>
              <a:t>Roztroušená skleróza mozkomíšní </a:t>
            </a:r>
            <a:r>
              <a:rPr lang="cs-CZ" sz="2400" dirty="0"/>
              <a:t>– se vyznačuje ložiskovými změnami mozku a míchy. Postihuje 1 % populace, výskyt je zejména u mladších dospělých. Příznaky jsou pestré, nejčastěji se jedná o poruchy pohybového aparátu, poruchy zraku a řeči. </a:t>
            </a:r>
          </a:p>
          <a:p>
            <a:r>
              <a:rPr lang="cs-CZ" sz="2400" b="1" dirty="0"/>
              <a:t>Degenerativní onemocnění míchy </a:t>
            </a:r>
            <a:r>
              <a:rPr lang="cs-CZ" sz="2400" dirty="0"/>
              <a:t>– tzv. </a:t>
            </a:r>
            <a:r>
              <a:rPr lang="cs-CZ" sz="2400" dirty="0" err="1"/>
              <a:t>Friedreichova</a:t>
            </a:r>
            <a:r>
              <a:rPr lang="cs-CZ" sz="2400" dirty="0"/>
              <a:t> </a:t>
            </a:r>
            <a:r>
              <a:rPr lang="cs-CZ" sz="2400" dirty="0" err="1"/>
              <a:t>heredoataxie</a:t>
            </a:r>
            <a:r>
              <a:rPr lang="cs-CZ" sz="2400" dirty="0"/>
              <a:t> je podmíněna degenerací míšních provazců. </a:t>
            </a:r>
          </a:p>
          <a:p>
            <a:r>
              <a:rPr lang="cs-CZ" sz="2400" b="1" dirty="0"/>
              <a:t>Obrna periferních nervů </a:t>
            </a:r>
            <a:r>
              <a:rPr lang="cs-CZ" sz="2400" dirty="0"/>
              <a:t>– většinou k ní dochází při úrazu horní nebo dolní končetiny, kdy dojde k přerušení nebo zhmoždění nervu na končetině s částečnou nebo úplnou obrnou. 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641695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2828</TotalTime>
  <Words>4848</Words>
  <Application>Microsoft Office PowerPoint</Application>
  <PresentationFormat>Širokoúhlá obrazovka</PresentationFormat>
  <Paragraphs>285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2" baseType="lpstr">
      <vt:lpstr>Arial</vt:lpstr>
      <vt:lpstr>Calibri</vt:lpstr>
      <vt:lpstr>Calibri Light</vt:lpstr>
      <vt:lpstr>Motiv Office</vt:lpstr>
      <vt:lpstr>Somatopedie</vt:lpstr>
      <vt:lpstr>Literatura - Somatopedie</vt:lpstr>
      <vt:lpstr> Pojetí oboru somatopedie – okruh osob s tělesným postižením, chronickým onemocněním a zdravotním oslabením </vt:lpstr>
      <vt:lpstr>   Socializace osob s tělesným postižením   </vt:lpstr>
      <vt:lpstr>Socializace osob s tělesným postižením </vt:lpstr>
      <vt:lpstr>Klasifikace pohybových vad </vt:lpstr>
      <vt:lpstr>Obrny centrální a periferní - charakteristika </vt:lpstr>
      <vt:lpstr>Vybrané druhy obrn centrálních a periferních I.</vt:lpstr>
      <vt:lpstr>Vybrané druhy obrn centrálních a periferních II</vt:lpstr>
      <vt:lpstr> Deformace, malformace, amputace</vt:lpstr>
      <vt:lpstr>Deformace</vt:lpstr>
      <vt:lpstr>Deformace</vt:lpstr>
      <vt:lpstr>Deformace</vt:lpstr>
      <vt:lpstr>Malformace</vt:lpstr>
      <vt:lpstr>Amputace</vt:lpstr>
      <vt:lpstr>Mozková obrna (dětská mozková obrna)</vt:lpstr>
      <vt:lpstr> Mozková obrna </vt:lpstr>
      <vt:lpstr>Přidružená postižení k mozkové obrně</vt:lpstr>
      <vt:lpstr> Epilepsie </vt:lpstr>
      <vt:lpstr>Charakteristika nejčastějších forem MO z vývojového hlediska - diparéza</vt:lpstr>
      <vt:lpstr>Hemiparetický vývoj MO</vt:lpstr>
      <vt:lpstr>Rozvoj kvadruparézy</vt:lpstr>
      <vt:lpstr>Terapie při léčbě mozkové obrny</vt:lpstr>
      <vt:lpstr>Edukace dětí s tělesným postižením v mateřské škole</vt:lpstr>
      <vt:lpstr>RVP PV, školní vzdělávací program</vt:lpstr>
      <vt:lpstr> Specifika ve vyučování žáků s tělesným postižením na základní škole </vt:lpstr>
      <vt:lpstr>Alternativní a augmentativní komunikace</vt:lpstr>
      <vt:lpstr>Podmínky ve výuce žáků s tělesným postižením</vt:lpstr>
      <vt:lpstr> Úskalí ve výuce žáků s tělesným postižením </vt:lpstr>
      <vt:lpstr> Problémy ve výuce žáků s tělesným postižením </vt:lpstr>
      <vt:lpstr>Výchovné problémy</vt:lpstr>
      <vt:lpstr>Problémy s vrstevníky</vt:lpstr>
      <vt:lpstr> RVP ZV – podmínky pro žáky s tělesným postižením </vt:lpstr>
      <vt:lpstr>Střední vzdělávání žáků se speciálními vzdělávacími potřebami a jejich pracovní uplatnění</vt:lpstr>
      <vt:lpstr>Oblast středoškolského vzdělávání</vt:lpstr>
      <vt:lpstr>Střední vzdělání žáků s tělesným, mentálním nebo souběžným postižením více vadami</vt:lpstr>
      <vt:lpstr>Rámcové vzdělávací programy</vt:lpstr>
      <vt:lpstr>Školní vzdělávací programy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Podpůrné plánování  v kontextu vyučování</dc:title>
  <dc:creator>Vitkova</dc:creator>
  <cp:lastModifiedBy>Jarmila Pipeková</cp:lastModifiedBy>
  <cp:revision>119</cp:revision>
  <cp:lastPrinted>2020-08-31T14:09:29Z</cp:lastPrinted>
  <dcterms:created xsi:type="dcterms:W3CDTF">2019-03-18T12:19:29Z</dcterms:created>
  <dcterms:modified xsi:type="dcterms:W3CDTF">2022-11-13T09:45:43Z</dcterms:modified>
</cp:coreProperties>
</file>