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301" r:id="rId4"/>
    <p:sldId id="302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Etopedie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Speciální pedagogika jedinců s </a:t>
            </a:r>
            <a:r>
              <a:rPr lang="cs-CZ" b="1" dirty="0"/>
              <a:t>rizikem</a:t>
            </a:r>
            <a:r>
              <a:rPr lang="cs-CZ" dirty="0"/>
              <a:t> poruch emocí nebo chování a s </a:t>
            </a:r>
            <a:r>
              <a:rPr lang="cs-CZ" b="1" dirty="0"/>
              <a:t>poruchami</a:t>
            </a:r>
            <a:r>
              <a:rPr lang="cs-CZ" dirty="0"/>
              <a:t> emocí nebo chování</a:t>
            </a:r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 </a:t>
            </a:r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3) </a:t>
            </a:r>
            <a:r>
              <a:rPr lang="cs-CZ" b="1" dirty="0"/>
              <a:t>Rehabilitace (resocializace) </a:t>
            </a:r>
            <a:r>
              <a:rPr lang="cs-CZ" dirty="0"/>
              <a:t>– v této fázi probíhá </a:t>
            </a:r>
            <a:r>
              <a:rPr lang="cs-CZ" dirty="0" err="1"/>
              <a:t>speciálněpedagogické</a:t>
            </a:r>
            <a:r>
              <a:rPr lang="cs-CZ" dirty="0"/>
              <a:t> působení </a:t>
            </a:r>
            <a:r>
              <a:rPr lang="cs-CZ" b="1" dirty="0"/>
              <a:t>ve školských zařízeních pro výkon ochranné a ústavní výchovy.</a:t>
            </a:r>
            <a:r>
              <a:rPr lang="cs-CZ" dirty="0"/>
              <a:t> Intervence směřuje k dětem a žákům s poruchami emocí a chování, u nichž </a:t>
            </a:r>
            <a:r>
              <a:rPr lang="cs-CZ" b="1" dirty="0"/>
              <a:t>závažnost (intenzita) poruchy </a:t>
            </a:r>
            <a:r>
              <a:rPr lang="cs-CZ" dirty="0"/>
              <a:t>neumožňuje realizaci edukace v přirozením sociálním prostředí. Těžiště působení je v reedukaci, ta navazuje na diagnostiku a poradenskou práci.</a:t>
            </a:r>
          </a:p>
          <a:p>
            <a:pPr marL="0" indent="0">
              <a:buNone/>
            </a:pPr>
            <a:r>
              <a:rPr lang="cs-CZ" b="1" dirty="0"/>
              <a:t>Cílem </a:t>
            </a:r>
            <a:r>
              <a:rPr lang="cs-CZ" dirty="0" err="1"/>
              <a:t>speciálněpedagogického</a:t>
            </a:r>
            <a:r>
              <a:rPr lang="cs-CZ" dirty="0"/>
              <a:t> procesu </a:t>
            </a:r>
            <a:r>
              <a:rPr lang="cs-CZ" dirty="0" err="1"/>
              <a:t>etopedie</a:t>
            </a:r>
            <a:r>
              <a:rPr lang="cs-CZ" dirty="0"/>
              <a:t> je vedení a podpora jedince s poruchami emocí a chování ve vztahu k optimalizaci jeho životních perspektiv. V období vzdělávání a přípravy jedince na povolání je nutné vytvořit odpovídající podmínky pro edukaci.</a:t>
            </a:r>
          </a:p>
        </p:txBody>
      </p:sp>
    </p:spTree>
    <p:extLst>
      <p:ext uri="{BB962C8B-B14F-4D97-AF65-F5344CB8AC3E}">
        <p14:creationId xmlns:p14="http://schemas.microsoft.com/office/powerpoint/2010/main" val="3783281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pojetí poruchy emocí nebo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Současné pojetí poruchy emocí a chování zohledňuje:</a:t>
            </a:r>
          </a:p>
          <a:p>
            <a:pPr marL="514350" indent="-514350">
              <a:buAutoNum type="arabicPeriod"/>
            </a:pPr>
            <a:r>
              <a:rPr lang="cs-CZ" b="1" dirty="0"/>
              <a:t>Celkovou životní a sociální situaci dítěte</a:t>
            </a:r>
            <a:r>
              <a:rPr lang="cs-CZ" dirty="0"/>
              <a:t> – pohlíží na jeho chování v celém kontextu</a:t>
            </a:r>
          </a:p>
          <a:p>
            <a:pPr marL="514350" indent="-514350">
              <a:buAutoNum type="arabicPeriod"/>
            </a:pPr>
            <a:r>
              <a:rPr lang="cs-CZ" b="1" dirty="0" err="1"/>
              <a:t>Potencionalitu</a:t>
            </a:r>
            <a:r>
              <a:rPr lang="cs-CZ" b="1" dirty="0"/>
              <a:t> dítěte </a:t>
            </a:r>
            <a:r>
              <a:rPr lang="cs-CZ" dirty="0"/>
              <a:t>– zvažuje dopad poruchy emocí a chování na edukaci, nedostatečné vzdělání ovlivňuje kvalitu života i v dospělosti</a:t>
            </a:r>
          </a:p>
          <a:p>
            <a:pPr marL="514350" indent="-514350">
              <a:buAutoNum type="arabicPeriod"/>
            </a:pPr>
            <a:r>
              <a:rPr lang="cs-CZ" b="1" dirty="0"/>
              <a:t>Základní cíle výchovně vzdělávacího procesu </a:t>
            </a:r>
            <a:r>
              <a:rPr lang="cs-CZ" dirty="0"/>
              <a:t>– v kontextu k problematice poruch emocí a chování se považuje za nejdůležitější </a:t>
            </a:r>
            <a:r>
              <a:rPr lang="cs-CZ" b="1" dirty="0"/>
              <a:t>cílená motivace k celoživotnímu vzdělávání </a:t>
            </a:r>
            <a:r>
              <a:rPr lang="cs-CZ" dirty="0"/>
              <a:t>(zkvalitňování vlastních životních podmínek, zvyšování možnosti pracovního uplatnění a schopnost reagovat na změny v životních situacích)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440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Pojem porucha emocí nebo chování je výrazem pro postižení, kdy se chování a emocionální reakce dítěte liší od odpovídajících věkových, kulturních nebo etických norem a mají nepříznivý vliv na školní výkon včetně jeho akademických, sociálních </a:t>
            </a:r>
            <a:r>
              <a:rPr lang="cs-CZ" b="1" dirty="0" err="1"/>
              <a:t>předprofesních</a:t>
            </a:r>
            <a:r>
              <a:rPr lang="cs-CZ" b="1" dirty="0"/>
              <a:t> a osobnostních dovedností.</a:t>
            </a:r>
          </a:p>
        </p:txBody>
      </p:sp>
    </p:spTree>
    <p:extLst>
      <p:ext uri="{BB962C8B-B14F-4D97-AF65-F5344CB8AC3E}">
        <p14:creationId xmlns:p14="http://schemas.microsoft.com/office/powerpoint/2010/main" val="3318837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Současně je toto postižení:</a:t>
            </a:r>
          </a:p>
          <a:p>
            <a:pPr marL="514350" indent="-514350">
              <a:buAutoNum type="alphaLcParenR"/>
            </a:pPr>
            <a:r>
              <a:rPr lang="cs-CZ" dirty="0"/>
              <a:t>něco víc než přechodná, víceméně předvídatelná reakce na stresující událost z jeho prostředí</a:t>
            </a:r>
          </a:p>
          <a:p>
            <a:pPr marL="514350" indent="-514350">
              <a:buAutoNum type="alphaLcParenR"/>
            </a:pPr>
            <a:r>
              <a:rPr lang="cs-CZ" dirty="0"/>
              <a:t>vyskytuje se současně nejméně ve dvou prostředích, z nichž jedno souvisí se školou</a:t>
            </a:r>
          </a:p>
          <a:p>
            <a:pPr marL="514350" indent="-514350">
              <a:buAutoNum type="alphaLcParenR"/>
            </a:pPr>
            <a:r>
              <a:rPr lang="cs-CZ" dirty="0"/>
              <a:t>přetrvává i přes individuální intervenci</a:t>
            </a:r>
          </a:p>
          <a:p>
            <a:pPr marL="0" indent="0">
              <a:buNone/>
            </a:pPr>
            <a:r>
              <a:rPr lang="cs-CZ" dirty="0"/>
              <a:t>Poruchy emocí nebo chování mohou být součástí i jiného typu postižení.</a:t>
            </a:r>
          </a:p>
        </p:txBody>
      </p:sp>
    </p:spTree>
    <p:extLst>
      <p:ext uri="{BB962C8B-B14F-4D97-AF65-F5344CB8AC3E}">
        <p14:creationId xmlns:p14="http://schemas.microsoft.com/office/powerpoint/2010/main" val="365596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terminologie používaná v </a:t>
            </a:r>
            <a:r>
              <a:rPr lang="cs-CZ" dirty="0" err="1"/>
              <a:t>etopedii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Problémové chování </a:t>
            </a:r>
            <a:r>
              <a:rPr lang="cs-CZ" dirty="0"/>
              <a:t>– s tímto termínem se setkáváme  v současné české a světové odborné literatuře, je to termín, který ukazuje na nežádoucí chování jako na fenomén, který není trvalý a má charakter přechodného rázu.</a:t>
            </a:r>
          </a:p>
          <a:p>
            <a:pPr marL="0" indent="0">
              <a:buNone/>
            </a:pPr>
            <a:r>
              <a:rPr lang="cs-CZ" b="1" dirty="0"/>
              <a:t>Riziková mládež </a:t>
            </a:r>
            <a:r>
              <a:rPr lang="cs-CZ" dirty="0"/>
              <a:t>– jedná se o dospívající jedince u nichž je následkem spolupůsobení více faktorů zvýšená náchylnost, oproti běžné populaci, k nepřiměřenému chování a zvýšená pravděpodobnost selhání v oblasti psychické i sociální. Používá se i termín ohrožená mládež.</a:t>
            </a:r>
          </a:p>
          <a:p>
            <a:pPr marL="0" indent="0">
              <a:buNone/>
            </a:pPr>
            <a:r>
              <a:rPr lang="cs-CZ" b="1" dirty="0"/>
              <a:t>Dispozice k poruchám chování </a:t>
            </a:r>
            <a:r>
              <a:rPr lang="cs-CZ" dirty="0"/>
              <a:t>– koresponduje s bio-psycho-sociálním modelem života jedince, ukazuje na osobnostní faktory, které zvyšují vnímavost dítěte k rizikovým vlivům z jeho sociálního prostředí.</a:t>
            </a:r>
          </a:p>
        </p:txBody>
      </p:sp>
    </p:spTree>
    <p:extLst>
      <p:ext uri="{BB962C8B-B14F-4D97-AF65-F5344CB8AC3E}">
        <p14:creationId xmlns:p14="http://schemas.microsoft.com/office/powerpoint/2010/main" val="2368867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školských zařízeních pro výkon ústavní a ochranné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Zajišťují dětem ve věku od 3 do 18 (19) let výchovu a vzdělávání.</a:t>
            </a:r>
          </a:p>
          <a:p>
            <a:pPr marL="514350" indent="-514350">
              <a:buAutoNum type="alphaLcParenR"/>
            </a:pPr>
            <a:r>
              <a:rPr lang="cs-CZ" dirty="0"/>
              <a:t>Diagnostický ústav</a:t>
            </a:r>
          </a:p>
          <a:p>
            <a:pPr marL="514350" indent="-514350">
              <a:buAutoNum type="alphaLcParenR"/>
            </a:pPr>
            <a:r>
              <a:rPr lang="cs-CZ" dirty="0"/>
              <a:t>Dětský domov</a:t>
            </a:r>
          </a:p>
          <a:p>
            <a:pPr marL="514350" indent="-514350">
              <a:buAutoNum type="alphaLcParenR"/>
            </a:pPr>
            <a:r>
              <a:rPr lang="cs-CZ" dirty="0"/>
              <a:t>Dětský domov se školou</a:t>
            </a:r>
          </a:p>
          <a:p>
            <a:pPr marL="514350" indent="-514350">
              <a:buAutoNum type="alphaLcParenR"/>
            </a:pPr>
            <a:r>
              <a:rPr lang="cs-CZ" dirty="0"/>
              <a:t>Výchovný ústav</a:t>
            </a:r>
          </a:p>
        </p:txBody>
      </p:sp>
    </p:spTree>
    <p:extLst>
      <p:ext uri="{BB962C8B-B14F-4D97-AF65-F5344CB8AC3E}">
        <p14:creationId xmlns:p14="http://schemas.microsoft.com/office/powerpoint/2010/main" val="3899591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Diagnostický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Přijímá děti </a:t>
            </a:r>
            <a:r>
              <a:rPr lang="cs-CZ" b="1" dirty="0"/>
              <a:t>krátkodobě</a:t>
            </a:r>
            <a:r>
              <a:rPr lang="cs-CZ" dirty="0"/>
              <a:t>, zpravidla na 8 týdnů. Provádí jejich </a:t>
            </a:r>
            <a:r>
              <a:rPr lang="cs-CZ" b="1" dirty="0"/>
              <a:t>komplexní diagnostiku</a:t>
            </a:r>
            <a:r>
              <a:rPr lang="cs-CZ" dirty="0"/>
              <a:t> a na jejím základě je umísťuje do konkrétního školského zařízení.</a:t>
            </a:r>
          </a:p>
          <a:p>
            <a:pPr marL="0" indent="0">
              <a:buNone/>
            </a:pPr>
            <a:r>
              <a:rPr lang="cs-CZ" dirty="0"/>
              <a:t>Na základě komplexní diagnostiky je zpracována </a:t>
            </a:r>
            <a:r>
              <a:rPr lang="cs-CZ" b="1" dirty="0"/>
              <a:t>komplexní diagnostická zpráva</a:t>
            </a:r>
            <a:r>
              <a:rPr lang="cs-CZ" dirty="0"/>
              <a:t>, která specifikuje výchovné a vzdělávací potřeby a navrhuje program rozvoje osobnosti.</a:t>
            </a:r>
          </a:p>
          <a:p>
            <a:pPr marL="0" indent="0">
              <a:buNone/>
            </a:pPr>
            <a:r>
              <a:rPr lang="cs-CZ" dirty="0"/>
              <a:t>Diagnostickým ústavem prochází všechny děti s ústavní nebo ochrannou výchovou </a:t>
            </a:r>
            <a:r>
              <a:rPr lang="cs-CZ" b="1" dirty="0"/>
              <a:t>mimo těch bez závažných poruch chování</a:t>
            </a:r>
            <a:r>
              <a:rPr lang="cs-CZ" dirty="0"/>
              <a:t>, ty mohou být umístěny přímo do dětského domova nebo dětského domova se školou na základě osobní dokumentace.</a:t>
            </a:r>
          </a:p>
        </p:txBody>
      </p:sp>
    </p:spTree>
    <p:extLst>
      <p:ext uri="{BB962C8B-B14F-4D97-AF65-F5344CB8AC3E}">
        <p14:creationId xmlns:p14="http://schemas.microsoft.com/office/powerpoint/2010/main" val="740774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Dětský domov, dětský domov se školou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 </a:t>
            </a:r>
            <a:r>
              <a:rPr lang="cs-CZ" b="1" dirty="0"/>
              <a:t>dětského domova </a:t>
            </a:r>
            <a:r>
              <a:rPr lang="cs-CZ" dirty="0"/>
              <a:t>jsou umisťovány děti ve věku od 3 do 18 let s nařízenou ústavní výchovou, které nemají závažnou poruchu chování a jsou do dětského domova umísťováni ze sociálních důvodů.</a:t>
            </a:r>
          </a:p>
          <a:p>
            <a:pPr marL="0" indent="0">
              <a:buNone/>
            </a:pPr>
            <a:r>
              <a:rPr lang="cs-CZ" dirty="0"/>
              <a:t>Dětské domovy plní zejména úkoly výchovné, vzdělávací a sociální. </a:t>
            </a:r>
          </a:p>
          <a:p>
            <a:pPr marL="0" indent="0">
              <a:buNone/>
            </a:pPr>
            <a:r>
              <a:rPr lang="cs-CZ" dirty="0"/>
              <a:t>Školní edukace probíhá mimo dětský domov.</a:t>
            </a:r>
          </a:p>
          <a:p>
            <a:pPr marL="0" indent="0">
              <a:buNone/>
            </a:pPr>
            <a:r>
              <a:rPr lang="cs-CZ" dirty="0"/>
              <a:t>Do </a:t>
            </a:r>
            <a:r>
              <a:rPr lang="cs-CZ" b="1" dirty="0"/>
              <a:t>dětského domova se školou </a:t>
            </a:r>
            <a:r>
              <a:rPr lang="cs-CZ" dirty="0"/>
              <a:t>jsou umísťovány děti s nařízenou ústavní výchovou mají-li závažné poruchy chování, děti s uloženou ochrannou výchovou ve věku od 6 let do ukončení povinné školní docházky. Při dětském domově se zřizuje základní škola, jejichž třídy bývají složené z více ročníků.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302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Výchovný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Do výchovných ústavů se zařazují děti starší 15 let se závažnými poruchami chování, u nichž byla nařízena ústavní nebo uložena ochranná výchova.</a:t>
            </a:r>
          </a:p>
          <a:p>
            <a:pPr marL="0" indent="0">
              <a:buNone/>
            </a:pPr>
            <a:r>
              <a:rPr lang="cs-CZ" dirty="0"/>
              <a:t>Mezi závažné rizikové chování vedoucí k přesunutí dítěte do výchovného ústavu patří například užívání návykových látek, předčasný sexuální život, kriminalita, záškoláctví či agresivní chování vůči ostatním lidem.</a:t>
            </a:r>
          </a:p>
          <a:p>
            <a:pPr marL="0" indent="0">
              <a:buNone/>
            </a:pPr>
            <a:r>
              <a:rPr lang="cs-CZ" dirty="0"/>
              <a:t>Základní organizační jednotkou výchovného ústavu je výchovná skupina, která je tvořena 5–8 dětmi. Výchovný ústav plní několik funkcí. Jedná se o funkce vzdělávací, ochranné, nápravné a sociální.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919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výchovné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Střediska výchovné péče </a:t>
            </a:r>
            <a:r>
              <a:rPr lang="cs-CZ" dirty="0"/>
              <a:t>(dále jen střediska) jsou od r. 1991 součástí sítě školských zařízení preventivně výchovné péče a školských zařízení pro výkon ústavní výchovy a ochranné výchovy. Jejich </a:t>
            </a:r>
            <a:r>
              <a:rPr lang="cs-CZ" b="1" dirty="0"/>
              <a:t>cílem</a:t>
            </a:r>
            <a:r>
              <a:rPr lang="cs-CZ" dirty="0"/>
              <a:t> je předcházet vzniku a rozvoji negativních projevů chování dětí nebo narušení jejich zdravého vývoje, zmírňovat, nebo odstraňovat příčiny nebo důsledky již rozvinutých poruch chování a negativních jevů v sociálním vývoji a přispívat ke zdravému osobnostnímu rozvoji dětí.</a:t>
            </a:r>
          </a:p>
          <a:p>
            <a:r>
              <a:rPr lang="cs-CZ" dirty="0"/>
              <a:t>Klienti střediska jsou děti a žáci ve věku od 3 let do ukončení přípravy na povolání, nejdéle do 26 let věku. Další účastníci práce s klientem (rodiče, pedagogové a další osoby podílející se na výchově apod.) jsou chápáni jako partneři ve spolupráci.</a:t>
            </a:r>
            <a:br>
              <a:rPr lang="cs-CZ" dirty="0"/>
            </a:br>
            <a:r>
              <a:rPr lang="cs-CZ" dirty="0"/>
              <a:t>Střediska </a:t>
            </a:r>
            <a:r>
              <a:rPr lang="cs-CZ" b="1" dirty="0"/>
              <a:t>nezabezpečují </a:t>
            </a:r>
            <a:r>
              <a:rPr lang="cs-CZ" dirty="0"/>
              <a:t>péči o klienty s předběžným opatřením, nařízenou ústavní nebo uloženou ochrannou výchovou.</a:t>
            </a:r>
          </a:p>
        </p:txBody>
      </p:sp>
    </p:spTree>
    <p:extLst>
      <p:ext uri="{BB962C8B-B14F-4D97-AF65-F5344CB8AC3E}">
        <p14:creationId xmlns:p14="http://schemas.microsoft.com/office/powerpoint/2010/main" val="296447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Helus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Z.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v osobnostním pojetí.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vyd. Praha: Portál, 2004. ISBN 80-7178-888-0.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Klíma, P.; Klíma, J.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etopedie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SPN, 1974.</a:t>
            </a:r>
          </a:p>
          <a:p>
            <a:pPr>
              <a:spcBef>
                <a:spcPts val="0"/>
              </a:spcBef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Komárik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Pedagogika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emocionálne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sociálne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narušených.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Bratislava: Vydavatelství UK, 1998. ISBN 80-223-1289-4.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Koukolík, F.; Drtilová, J.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Vzpoura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deprivantů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Makropulos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1996. ISBN 80-901-776-8.9.</a:t>
            </a:r>
          </a:p>
          <a:p>
            <a:pPr>
              <a:spcBef>
                <a:spcPts val="0"/>
              </a:spcBef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Kuja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etopedické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terminologie.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vyd. Olomouc: UP, 1989.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Vojtová, V.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Kapitoly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etopedie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 Přístupy k poruchám emocí a chování v současnosti.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vyd. Brno: MU 2004. ISBN 80-2103532-3.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Zákon č. 109/2002 Sb., o výkonu ústavní výchovy nebo ochranné výchovy ve školských zařízeních a o preventivně výchovné péči ve školských zařízeních a o změně dalších zákonů. </a:t>
            </a:r>
            <a:r>
              <a:rPr lang="cs-CZ" sz="2400" i="1" dirty="0"/>
              <a:t>www.msmt.cz</a:t>
            </a:r>
            <a:r>
              <a:rPr lang="cs-CZ" sz="2400" dirty="0"/>
              <a:t> [online]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279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výchovné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Střediska poskytují konzultace, odborné informace a pomoc osobám odpovědným za výchovu, pedagogickým pracovníkům předškolních zařízení, škol a školských zařízení v oblasti výchovy a vzdělávání dětí s rizikem či s projevy poruch chování a negativních jevů v sociálním vývoji a při jejich integraci do společnosti.</a:t>
            </a:r>
          </a:p>
          <a:p>
            <a:pPr marL="0" indent="0" fontAlgn="base">
              <a:buNone/>
            </a:pPr>
            <a:r>
              <a:rPr lang="cs-CZ" b="1" dirty="0"/>
              <a:t>Jak jsou střediska organizačně rozdělena?</a:t>
            </a:r>
          </a:p>
          <a:p>
            <a:pPr fontAlgn="base"/>
            <a:r>
              <a:rPr lang="cs-CZ" dirty="0"/>
              <a:t>V ČR je v současné době 37 pracovišť SVP. Jsou obvykle zřizována MŠMT jako samostatná oddělení diagnostických ústavů, jiných škol a školských zařízení. Střediska existují ve formě ambulantní, stacionární a internátní.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06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Etopedie</a:t>
            </a:r>
            <a:r>
              <a:rPr lang="cs-CZ" dirty="0"/>
              <a:t> (z řeckého slova </a:t>
            </a:r>
            <a:r>
              <a:rPr lang="cs-CZ" dirty="0" err="1"/>
              <a:t>ethos</a:t>
            </a:r>
            <a:r>
              <a:rPr lang="cs-CZ" dirty="0"/>
              <a:t> - mrav, nebo </a:t>
            </a:r>
            <a:r>
              <a:rPr lang="cs-CZ" dirty="0" err="1"/>
              <a:t>éthos</a:t>
            </a:r>
            <a:r>
              <a:rPr lang="cs-CZ" dirty="0"/>
              <a:t> – zvyk a řeckého </a:t>
            </a:r>
            <a:r>
              <a:rPr lang="cs-CZ" dirty="0" err="1"/>
              <a:t>paideia</a:t>
            </a:r>
            <a:r>
              <a:rPr lang="cs-CZ" dirty="0"/>
              <a:t> – výchova). Obecně se jedná o výchovu směřující k nápravě chování a zvyků (zvyklostí chování).</a:t>
            </a:r>
          </a:p>
          <a:p>
            <a:pPr marL="0" indent="0">
              <a:buNone/>
            </a:pPr>
            <a:r>
              <a:rPr lang="cs-CZ" dirty="0"/>
              <a:t>Je </a:t>
            </a:r>
            <a:r>
              <a:rPr lang="cs-CZ" dirty="0" err="1"/>
              <a:t>speciálněpedagogickou</a:t>
            </a:r>
            <a:r>
              <a:rPr lang="cs-CZ" dirty="0"/>
              <a:t> disciplínou, která primárně využívá  </a:t>
            </a:r>
            <a:r>
              <a:rPr lang="cs-CZ" b="1" dirty="0"/>
              <a:t>formativní prostředky</a:t>
            </a:r>
            <a:r>
              <a:rPr lang="cs-CZ" dirty="0"/>
              <a:t> k ovlivňování chování dětí a mládeže. </a:t>
            </a:r>
          </a:p>
          <a:p>
            <a:pPr marL="0" indent="0">
              <a:buNone/>
            </a:pPr>
            <a:r>
              <a:rPr lang="cs-CZ" dirty="0"/>
              <a:t>Cíleně je využívá k podpoře rozvoje osobnosti jedinců s </a:t>
            </a:r>
            <a:r>
              <a:rPr lang="cs-CZ" b="1" dirty="0"/>
              <a:t>rizikem poruch emocí</a:t>
            </a:r>
            <a:r>
              <a:rPr lang="cs-CZ" dirty="0"/>
              <a:t> </a:t>
            </a:r>
            <a:r>
              <a:rPr lang="cs-CZ" b="1" dirty="0"/>
              <a:t>a chování </a:t>
            </a:r>
            <a:r>
              <a:rPr lang="cs-CZ" dirty="0"/>
              <a:t>a s </a:t>
            </a:r>
            <a:r>
              <a:rPr lang="cs-CZ" b="1" dirty="0"/>
              <a:t>poruchami emocí a chování.</a:t>
            </a:r>
          </a:p>
          <a:p>
            <a:pPr marL="0" indent="0">
              <a:buNone/>
            </a:pPr>
            <a:r>
              <a:rPr lang="cs-CZ" dirty="0"/>
              <a:t>Zabývá se </a:t>
            </a:r>
            <a:r>
              <a:rPr lang="cs-CZ" b="1" dirty="0"/>
              <a:t>formami</a:t>
            </a:r>
            <a:r>
              <a:rPr lang="cs-CZ" dirty="0"/>
              <a:t>  a </a:t>
            </a:r>
            <a:r>
              <a:rPr lang="cs-CZ" b="1" dirty="0"/>
              <a:t>prostředky </a:t>
            </a:r>
            <a:r>
              <a:rPr lang="cs-CZ" dirty="0"/>
              <a:t>edukačních aktivit pro ovlivňování chování těchto jedinců, </a:t>
            </a:r>
            <a:r>
              <a:rPr lang="cs-CZ" b="1" dirty="0"/>
              <a:t>podmínkami</a:t>
            </a:r>
            <a:r>
              <a:rPr lang="cs-CZ" dirty="0"/>
              <a:t> edukačního prostředí ve </a:t>
            </a:r>
            <a:r>
              <a:rPr lang="cs-CZ" b="1" dirty="0"/>
              <a:t>školském </a:t>
            </a:r>
            <a:r>
              <a:rPr lang="cs-CZ" dirty="0"/>
              <a:t>prostředí a ve </a:t>
            </a:r>
            <a:r>
              <a:rPr lang="cs-CZ" b="1" dirty="0"/>
              <a:t>školských zařízeních </a:t>
            </a:r>
            <a:r>
              <a:rPr lang="cs-CZ" dirty="0"/>
              <a:t>pro výkon ústavní a ochranné výchovy a preventivně-výchovnou péči.</a:t>
            </a:r>
          </a:p>
        </p:txBody>
      </p:sp>
    </p:spTree>
    <p:extLst>
      <p:ext uri="{BB962C8B-B14F-4D97-AF65-F5344CB8AC3E}">
        <p14:creationId xmlns:p14="http://schemas.microsoft.com/office/powerpoint/2010/main" val="2530234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Etopedie</a:t>
            </a:r>
            <a:r>
              <a:rPr lang="cs-CZ" dirty="0"/>
              <a:t> je součástí vědního oboru speciální pedagogika.</a:t>
            </a:r>
          </a:p>
          <a:p>
            <a:r>
              <a:rPr lang="cs-CZ" dirty="0"/>
              <a:t>Historický náhled na pojmenování oboru:</a:t>
            </a:r>
          </a:p>
          <a:p>
            <a:pPr marL="0" indent="0">
              <a:buNone/>
            </a:pPr>
            <a:r>
              <a:rPr lang="cs-CZ" b="1" dirty="0"/>
              <a:t>Pedopatologie</a:t>
            </a:r>
            <a:r>
              <a:rPr lang="cs-CZ" dirty="0"/>
              <a:t> – první polovina 20. století, zabývala se otázkami výchovy mravně vadných.</a:t>
            </a:r>
          </a:p>
          <a:p>
            <a:pPr marL="0" indent="0">
              <a:buNone/>
            </a:pPr>
            <a:r>
              <a:rPr lang="cs-CZ" b="1" dirty="0"/>
              <a:t>Defektologie</a:t>
            </a:r>
            <a:r>
              <a:rPr lang="cs-CZ" dirty="0"/>
              <a:t> – od roku 1948, řešila problematiku vzdělávání dětí a mládeže obtížně vychovatelné.</a:t>
            </a:r>
          </a:p>
          <a:p>
            <a:pPr marL="0" indent="0">
              <a:buNone/>
            </a:pPr>
            <a:r>
              <a:rPr lang="cs-CZ" b="1" dirty="0"/>
              <a:t>Speciální pedagogika </a:t>
            </a:r>
            <a:r>
              <a:rPr lang="cs-CZ" dirty="0"/>
              <a:t>– od roku 1963, </a:t>
            </a:r>
            <a:r>
              <a:rPr lang="cs-CZ" dirty="0" err="1"/>
              <a:t>etopedie</a:t>
            </a:r>
            <a:r>
              <a:rPr lang="cs-CZ" dirty="0"/>
              <a:t> byla součástí </a:t>
            </a:r>
            <a:r>
              <a:rPr lang="cs-CZ" dirty="0" err="1"/>
              <a:t>psychopedie</a:t>
            </a:r>
            <a:r>
              <a:rPr lang="cs-CZ" dirty="0"/>
              <a:t>, z níž se vyčlenila v roce 1969.</a:t>
            </a:r>
          </a:p>
          <a:p>
            <a:r>
              <a:rPr lang="cs-CZ" dirty="0"/>
              <a:t>Předmětem oboru je cílená edukace ve </a:t>
            </a:r>
            <a:r>
              <a:rPr lang="cs-CZ" b="1" dirty="0"/>
              <a:t>vztahu k věku </a:t>
            </a:r>
            <a:r>
              <a:rPr lang="cs-CZ" dirty="0"/>
              <a:t>- na děti předškolního věku, žáky školního věku a žáky v období adolescence. </a:t>
            </a:r>
          </a:p>
        </p:txBody>
      </p:sp>
    </p:spTree>
    <p:extLst>
      <p:ext uri="{BB962C8B-B14F-4D97-AF65-F5344CB8AC3E}">
        <p14:creationId xmlns:p14="http://schemas.microsoft.com/office/powerpoint/2010/main" val="1272495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 ohledem </a:t>
            </a:r>
            <a:r>
              <a:rPr lang="cs-CZ" b="1" dirty="0"/>
              <a:t>na intenzitu problémového chování </a:t>
            </a:r>
            <a:r>
              <a:rPr lang="cs-CZ" dirty="0"/>
              <a:t>diferencujeme předmět </a:t>
            </a:r>
            <a:r>
              <a:rPr lang="cs-CZ" dirty="0" err="1"/>
              <a:t>etopedie</a:t>
            </a:r>
            <a:r>
              <a:rPr lang="cs-CZ" dirty="0"/>
              <a:t> vůči:</a:t>
            </a:r>
          </a:p>
          <a:p>
            <a:pPr marL="0" indent="0">
              <a:buNone/>
            </a:pPr>
            <a:r>
              <a:rPr lang="cs-CZ" dirty="0"/>
              <a:t> 1) </a:t>
            </a:r>
            <a:r>
              <a:rPr lang="cs-CZ" b="1" dirty="0"/>
              <a:t>celé populaci </a:t>
            </a:r>
            <a:r>
              <a:rPr lang="cs-CZ" dirty="0"/>
              <a:t>– jde o </a:t>
            </a:r>
            <a:r>
              <a:rPr lang="cs-CZ" b="1" dirty="0"/>
              <a:t>preventivní působení </a:t>
            </a:r>
            <a:r>
              <a:rPr lang="cs-CZ" dirty="0"/>
              <a:t>prostřednictvím </a:t>
            </a:r>
            <a:r>
              <a:rPr lang="cs-CZ" dirty="0" err="1"/>
              <a:t>speciálněpedagogických</a:t>
            </a:r>
            <a:r>
              <a:rPr lang="cs-CZ" dirty="0"/>
              <a:t> postupů, metod a forem s cílem zamezit vzniku rizikových aspektů v chování dědí a patologických podmínek jejich edukačního prostředí</a:t>
            </a:r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b="1" dirty="0"/>
              <a:t>rizikové populaci </a:t>
            </a:r>
            <a:r>
              <a:rPr lang="cs-CZ" dirty="0"/>
              <a:t>– riziková skupina dětí a mládeže se zvýšenou náchylností k nepřiměřenému chování, které mohou být způsobené faktory osobnostního i sociálního charakteru, u dětí s rizikem poruch chování jde o omezení rizikových aspektů v jejich chování a motivace k žádoucímu chování.</a:t>
            </a:r>
          </a:p>
        </p:txBody>
      </p:sp>
    </p:spTree>
    <p:extLst>
      <p:ext uri="{BB962C8B-B14F-4D97-AF65-F5344CB8AC3E}">
        <p14:creationId xmlns:p14="http://schemas.microsoft.com/office/powerpoint/2010/main" val="389880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3) </a:t>
            </a:r>
            <a:r>
              <a:rPr lang="cs-CZ" b="1" dirty="0"/>
              <a:t>populace s poruchami emocí a chování </a:t>
            </a:r>
            <a:r>
              <a:rPr lang="cs-CZ" dirty="0"/>
              <a:t>– jde o přerušení nežádoucího vývoje v jejich chování, stabilizace jejich osobní a sociální situace a navozování nových modelů chování (Vojtová 2004).</a:t>
            </a:r>
          </a:p>
        </p:txBody>
      </p:sp>
    </p:spTree>
    <p:extLst>
      <p:ext uri="{BB962C8B-B14F-4D97-AF65-F5344CB8AC3E}">
        <p14:creationId xmlns:p14="http://schemas.microsoft.com/office/powerpoint/2010/main" val="154203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 </a:t>
            </a:r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/>
              <a:t>Etopedie</a:t>
            </a:r>
            <a:r>
              <a:rPr lang="cs-CZ" dirty="0"/>
              <a:t> se zabývá </a:t>
            </a:r>
            <a:r>
              <a:rPr lang="cs-CZ" b="1" dirty="0"/>
              <a:t>edukací</a:t>
            </a:r>
            <a:r>
              <a:rPr lang="cs-CZ" dirty="0"/>
              <a:t> jedinců s poruchami chování a emocí, stejně jako prevencí těchto poruch.</a:t>
            </a:r>
          </a:p>
          <a:p>
            <a:pPr marL="0" indent="0">
              <a:buNone/>
            </a:pPr>
            <a:r>
              <a:rPr lang="cs-CZ" dirty="0"/>
              <a:t>Snaží se o </a:t>
            </a:r>
            <a:r>
              <a:rPr lang="cs-CZ" b="1" dirty="0"/>
              <a:t>cílené ovlivňování </a:t>
            </a:r>
            <a:r>
              <a:rPr lang="cs-CZ" dirty="0"/>
              <a:t>nežádoucích edukačních situací, vrozených, vývojových nebo získaných poruch emocí a chování pomocí reedukačních metod.</a:t>
            </a:r>
          </a:p>
          <a:p>
            <a:pPr marL="0" indent="0">
              <a:buNone/>
            </a:pPr>
            <a:r>
              <a:rPr lang="cs-CZ" b="1" dirty="0"/>
              <a:t>Směřuje</a:t>
            </a:r>
            <a:r>
              <a:rPr lang="cs-CZ" dirty="0"/>
              <a:t> ke společensky akceptovatelné (žádoucí) modifikaci tohoto chování.</a:t>
            </a:r>
          </a:p>
          <a:p>
            <a:pPr marL="0" indent="0">
              <a:buNone/>
            </a:pPr>
            <a:r>
              <a:rPr lang="cs-CZ" dirty="0"/>
              <a:t>Současně je zaměřena na </a:t>
            </a:r>
            <a:r>
              <a:rPr lang="cs-CZ" b="1" dirty="0"/>
              <a:t>zlepšení podmínek </a:t>
            </a:r>
            <a:r>
              <a:rPr lang="cs-CZ" dirty="0"/>
              <a:t>pro další celkový rozvoj jedince s poruchami emocí a chování a na odstranění ohrožujících a škodlivých vlivů z jeho okolí.</a:t>
            </a:r>
          </a:p>
          <a:p>
            <a:pPr marL="0" indent="0">
              <a:buNone/>
            </a:pPr>
            <a:r>
              <a:rPr lang="cs-CZ" dirty="0" err="1"/>
              <a:t>Speciálněpedagogické</a:t>
            </a:r>
            <a:r>
              <a:rPr lang="cs-CZ" dirty="0"/>
              <a:t> působení je úzce provázáno s </a:t>
            </a:r>
            <a:r>
              <a:rPr lang="cs-CZ" b="1" dirty="0"/>
              <a:t>diagnostikou</a:t>
            </a:r>
            <a:r>
              <a:rPr lang="cs-CZ" dirty="0"/>
              <a:t> jako podmínky pro jeho účinnost.</a:t>
            </a:r>
          </a:p>
        </p:txBody>
      </p:sp>
    </p:spTree>
    <p:extLst>
      <p:ext uri="{BB962C8B-B14F-4D97-AF65-F5344CB8AC3E}">
        <p14:creationId xmlns:p14="http://schemas.microsoft.com/office/powerpoint/2010/main" val="215944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 </a:t>
            </a:r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Praxe </a:t>
            </a:r>
            <a:r>
              <a:rPr lang="cs-CZ" dirty="0" err="1"/>
              <a:t>etopedie</a:t>
            </a:r>
            <a:r>
              <a:rPr lang="cs-CZ" dirty="0"/>
              <a:t> probíhá ve třech rámcových fázích:</a:t>
            </a:r>
          </a:p>
          <a:p>
            <a:pPr marL="514350" indent="-514350">
              <a:buAutoNum type="arabicPeriod"/>
            </a:pPr>
            <a:r>
              <a:rPr lang="cs-CZ" b="1" dirty="0"/>
              <a:t>Prevence</a:t>
            </a:r>
            <a:r>
              <a:rPr lang="cs-CZ" dirty="0"/>
              <a:t> – směřuje na skupiny dětí a žáků</a:t>
            </a:r>
          </a:p>
          <a:p>
            <a:pPr marL="514350" indent="-514350">
              <a:buAutoNum type="alphaUcParenR"/>
            </a:pPr>
            <a:r>
              <a:rPr lang="cs-CZ" dirty="0"/>
              <a:t>nemají výraznější problémy v chování – praxe spočívá v preventivních aktivitách a opatřeních</a:t>
            </a:r>
          </a:p>
          <a:p>
            <a:pPr marL="514350" indent="-514350">
              <a:buAutoNum type="alphaUcParenR"/>
            </a:pPr>
            <a:r>
              <a:rPr lang="cs-CZ" dirty="0"/>
              <a:t>mají rizikové chování – praxe spočívá v preventivních aktivitách a opatřeních, v diagnostice, v poradenské práci</a:t>
            </a:r>
          </a:p>
          <a:p>
            <a:pPr marL="514350" indent="-514350">
              <a:buAutoNum type="alphaUcParenR"/>
            </a:pPr>
            <a:r>
              <a:rPr lang="cs-CZ" dirty="0"/>
              <a:t>mají problémové chování, poruchy emocí a chování – praxe má těžiště v diagnostice a v poradenství</a:t>
            </a:r>
          </a:p>
          <a:p>
            <a:pPr marL="514350" indent="-514350">
              <a:buAutoNum type="alphaU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030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 </a:t>
            </a:r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2) </a:t>
            </a:r>
            <a:r>
              <a:rPr lang="cs-CZ" b="1" dirty="0"/>
              <a:t>Intervence</a:t>
            </a:r>
            <a:r>
              <a:rPr lang="cs-CZ" dirty="0"/>
              <a:t> – směřuje na dvě skupiny dětí a žáků</a:t>
            </a:r>
          </a:p>
          <a:p>
            <a:pPr marL="514350" indent="-514350">
              <a:buAutoNum type="alphaLcParenR"/>
            </a:pPr>
            <a:r>
              <a:rPr lang="cs-CZ" dirty="0"/>
              <a:t>mají rizikové chování</a:t>
            </a:r>
          </a:p>
          <a:p>
            <a:pPr marL="514350" indent="-514350">
              <a:buAutoNum type="alphaLcParenR"/>
            </a:pPr>
            <a:r>
              <a:rPr lang="cs-CZ" dirty="0"/>
              <a:t>mají problémové chování, poruchy emocí a chování</a:t>
            </a:r>
          </a:p>
          <a:p>
            <a:pPr marL="0" indent="0">
              <a:buNone/>
            </a:pPr>
            <a:r>
              <a:rPr lang="cs-CZ" b="1" dirty="0"/>
              <a:t>Těžiště práce </a:t>
            </a:r>
            <a:r>
              <a:rPr lang="cs-CZ" dirty="0"/>
              <a:t>je v diagnostice a v poradenství, v intervenci a v dlouhodobém vedení. Intervenční činnosti se vztahují k dětem žákům s poruchami emocí a chování, k jejich rodičům, vychovatelům atd. k jejich nejbližšímu sociálnímu prostředí.</a:t>
            </a:r>
          </a:p>
          <a:p>
            <a:pPr marL="0" indent="0">
              <a:buNone/>
            </a:pPr>
            <a:r>
              <a:rPr lang="cs-CZ" b="1" dirty="0"/>
              <a:t>Intervence v </a:t>
            </a:r>
            <a:r>
              <a:rPr lang="cs-CZ" b="1" dirty="0" err="1"/>
              <a:t>etopedii</a:t>
            </a:r>
            <a:r>
              <a:rPr lang="cs-CZ" b="1" dirty="0"/>
              <a:t> </a:t>
            </a:r>
            <a:r>
              <a:rPr lang="cs-CZ" dirty="0"/>
              <a:t>je zaměřená na podporu žádoucího způsobu chování, snížení deficitu v obsahu vzdělávání,  posílení motivace ke školní práci a k </a:t>
            </a:r>
            <a:r>
              <a:rPr lang="cs-CZ" dirty="0" err="1"/>
              <a:t>seberozvoji</a:t>
            </a:r>
            <a:r>
              <a:rPr lang="cs-CZ" dirty="0"/>
              <a:t> dítěte, žáka.</a:t>
            </a:r>
          </a:p>
        </p:txBody>
      </p:sp>
    </p:spTree>
    <p:extLst>
      <p:ext uri="{BB962C8B-B14F-4D97-AF65-F5344CB8AC3E}">
        <p14:creationId xmlns:p14="http://schemas.microsoft.com/office/powerpoint/2010/main" val="14377601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2622</TotalTime>
  <Words>1727</Words>
  <Application>Microsoft Office PowerPoint</Application>
  <PresentationFormat>Širokoúhlá obrazovka</PresentationFormat>
  <Paragraphs>91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Etopedie</vt:lpstr>
      <vt:lpstr>Literatura</vt:lpstr>
      <vt:lpstr>Etopedie</vt:lpstr>
      <vt:lpstr>Etopedie</vt:lpstr>
      <vt:lpstr>Etopedie</vt:lpstr>
      <vt:lpstr>Etopedie</vt:lpstr>
      <vt:lpstr>Praxe etopedie</vt:lpstr>
      <vt:lpstr>Praxe etopedie</vt:lpstr>
      <vt:lpstr>Praxe etopedie</vt:lpstr>
      <vt:lpstr>Praxe etopedie</vt:lpstr>
      <vt:lpstr>Současné pojetí poruchy emocí nebo chování</vt:lpstr>
      <vt:lpstr>Definice</vt:lpstr>
      <vt:lpstr>Prezentace aplikace PowerPoint</vt:lpstr>
      <vt:lpstr>Současná terminologie používaná v etopedii</vt:lpstr>
      <vt:lpstr>Systém školských zařízeních pro výkon ústavní a ochranné výchovy</vt:lpstr>
      <vt:lpstr>Diagnostický ústav</vt:lpstr>
      <vt:lpstr>Dětský domov, dětský domov se školou</vt:lpstr>
      <vt:lpstr>Výchovný ústav</vt:lpstr>
      <vt:lpstr>Střediska výchovné péče</vt:lpstr>
      <vt:lpstr>Střediska výchovné péče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Jarmila Pipeková</cp:lastModifiedBy>
  <cp:revision>172</cp:revision>
  <cp:lastPrinted>2020-08-31T14:09:29Z</cp:lastPrinted>
  <dcterms:created xsi:type="dcterms:W3CDTF">2019-03-18T12:19:29Z</dcterms:created>
  <dcterms:modified xsi:type="dcterms:W3CDTF">2022-11-13T09:42:17Z</dcterms:modified>
</cp:coreProperties>
</file>