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6" r:id="rId3"/>
    <p:sldId id="297" r:id="rId4"/>
    <p:sldId id="298" r:id="rId5"/>
    <p:sldId id="299" r:id="rId6"/>
    <p:sldId id="311" r:id="rId7"/>
    <p:sldId id="312" r:id="rId8"/>
    <p:sldId id="321" r:id="rId9"/>
    <p:sldId id="323" r:id="rId10"/>
    <p:sldId id="324" r:id="rId11"/>
    <p:sldId id="325" r:id="rId12"/>
    <p:sldId id="326" r:id="rId13"/>
    <p:sldId id="314" r:id="rId14"/>
    <p:sldId id="315" r:id="rId15"/>
    <p:sldId id="313" r:id="rId16"/>
    <p:sldId id="300" r:id="rId17"/>
    <p:sldId id="316" r:id="rId18"/>
    <p:sldId id="317" r:id="rId19"/>
    <p:sldId id="318" r:id="rId20"/>
    <p:sldId id="319" r:id="rId21"/>
    <p:sldId id="329" r:id="rId22"/>
    <p:sldId id="336" r:id="rId23"/>
    <p:sldId id="337" r:id="rId24"/>
    <p:sldId id="322" r:id="rId25"/>
    <p:sldId id="330" r:id="rId26"/>
    <p:sldId id="341" r:id="rId27"/>
    <p:sldId id="258" r:id="rId28"/>
    <p:sldId id="331" r:id="rId29"/>
    <p:sldId id="332" r:id="rId30"/>
    <p:sldId id="333" r:id="rId31"/>
    <p:sldId id="257" r:id="rId32"/>
    <p:sldId id="327" r:id="rId33"/>
    <p:sldId id="328" r:id="rId34"/>
    <p:sldId id="344" r:id="rId35"/>
    <p:sldId id="345" r:id="rId36"/>
    <p:sldId id="339" r:id="rId37"/>
    <p:sldId id="342" r:id="rId38"/>
    <p:sldId id="355" r:id="rId39"/>
    <p:sldId id="334" r:id="rId40"/>
    <p:sldId id="343" r:id="rId41"/>
    <p:sldId id="346" r:id="rId42"/>
    <p:sldId id="347" r:id="rId43"/>
    <p:sldId id="348" r:id="rId44"/>
    <p:sldId id="349" r:id="rId45"/>
    <p:sldId id="350" r:id="rId46"/>
    <p:sldId id="351" r:id="rId47"/>
    <p:sldId id="352" r:id="rId48"/>
    <p:sldId id="353" r:id="rId49"/>
    <p:sldId id="335" r:id="rId50"/>
    <p:sldId id="340" r:id="rId51"/>
    <p:sldId id="338" r:id="rId52"/>
    <p:sldId id="356" r:id="rId53"/>
    <p:sldId id="354" r:id="rId54"/>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67" d="100"/>
          <a:sy n="67" d="100"/>
        </p:scale>
        <p:origin x="64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861448-43E4-44D7-8170-D68487F3789D}"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D21AFA2F-6C8F-422E-AEEC-982AFF93D8B6}">
      <dgm:prSet/>
      <dgm:spPr/>
      <dgm:t>
        <a:bodyPr/>
        <a:lstStyle/>
        <a:p>
          <a:r>
            <a:rPr lang="cs-CZ"/>
            <a:t>Pomoc </a:t>
          </a:r>
          <a:endParaRPr lang="en-US"/>
        </a:p>
      </dgm:t>
    </dgm:pt>
    <dgm:pt modelId="{4A007DF7-7887-4D92-8F31-9B68DC8B61D5}" type="parTrans" cxnId="{5F2CE212-E9BB-4F15-BBD4-4C2FF8DDBE2B}">
      <dgm:prSet/>
      <dgm:spPr/>
      <dgm:t>
        <a:bodyPr/>
        <a:lstStyle/>
        <a:p>
          <a:endParaRPr lang="en-US"/>
        </a:p>
      </dgm:t>
    </dgm:pt>
    <dgm:pt modelId="{E91476DF-5382-4AF3-B376-AEE12A1DB575}" type="sibTrans" cxnId="{5F2CE212-E9BB-4F15-BBD4-4C2FF8DDBE2B}">
      <dgm:prSet/>
      <dgm:spPr/>
      <dgm:t>
        <a:bodyPr/>
        <a:lstStyle/>
        <a:p>
          <a:endParaRPr lang="en-US"/>
        </a:p>
      </dgm:t>
    </dgm:pt>
    <dgm:pt modelId="{CFCC8779-55FF-435E-A93A-72D748A96B98}">
      <dgm:prSet/>
      <dgm:spPr/>
      <dgm:t>
        <a:bodyPr/>
        <a:lstStyle/>
        <a:p>
          <a:r>
            <a:rPr lang="cs-CZ"/>
            <a:t>Ochrana</a:t>
          </a:r>
          <a:endParaRPr lang="en-US"/>
        </a:p>
      </dgm:t>
    </dgm:pt>
    <dgm:pt modelId="{27896E6F-722B-4234-B40B-E71D1D82E6A5}" type="parTrans" cxnId="{6E7F49DF-9417-4768-B379-D933A988CC47}">
      <dgm:prSet/>
      <dgm:spPr/>
      <dgm:t>
        <a:bodyPr/>
        <a:lstStyle/>
        <a:p>
          <a:endParaRPr lang="en-US"/>
        </a:p>
      </dgm:t>
    </dgm:pt>
    <dgm:pt modelId="{436017C7-B490-43DE-B15E-F21C4542403A}" type="sibTrans" cxnId="{6E7F49DF-9417-4768-B379-D933A988CC47}">
      <dgm:prSet/>
      <dgm:spPr/>
      <dgm:t>
        <a:bodyPr/>
        <a:lstStyle/>
        <a:p>
          <a:endParaRPr lang="en-US"/>
        </a:p>
      </dgm:t>
    </dgm:pt>
    <dgm:pt modelId="{4BC74D27-0068-4AE9-8E15-C3FAF7CA062B}">
      <dgm:prSet/>
      <dgm:spPr/>
      <dgm:t>
        <a:bodyPr/>
        <a:lstStyle/>
        <a:p>
          <a:r>
            <a:rPr lang="cs-CZ"/>
            <a:t>Záchrana </a:t>
          </a:r>
          <a:endParaRPr lang="en-US"/>
        </a:p>
      </dgm:t>
    </dgm:pt>
    <dgm:pt modelId="{F0D593C0-3FB2-42ED-8247-848101FA8406}" type="parTrans" cxnId="{F28D5E49-83D9-45F8-AEFC-E63DFBB44F05}">
      <dgm:prSet/>
      <dgm:spPr/>
      <dgm:t>
        <a:bodyPr/>
        <a:lstStyle/>
        <a:p>
          <a:endParaRPr lang="en-US"/>
        </a:p>
      </dgm:t>
    </dgm:pt>
    <dgm:pt modelId="{D53EF3E9-060C-4FD9-B620-A1819B993833}" type="sibTrans" cxnId="{F28D5E49-83D9-45F8-AEFC-E63DFBB44F05}">
      <dgm:prSet/>
      <dgm:spPr/>
      <dgm:t>
        <a:bodyPr/>
        <a:lstStyle/>
        <a:p>
          <a:endParaRPr lang="en-US"/>
        </a:p>
      </dgm:t>
    </dgm:pt>
    <dgm:pt modelId="{3CFA91E1-74E4-4C7D-88CF-15706CF8E8CB}">
      <dgm:prSet/>
      <dgm:spPr/>
      <dgm:t>
        <a:bodyPr/>
        <a:lstStyle/>
        <a:p>
          <a:r>
            <a:rPr lang="cs-CZ"/>
            <a:t>Podpora</a:t>
          </a:r>
          <a:endParaRPr lang="en-US"/>
        </a:p>
      </dgm:t>
    </dgm:pt>
    <dgm:pt modelId="{88B087B4-C795-473B-B618-D40C67BE2C77}" type="parTrans" cxnId="{9F82F4C2-CC0B-4D2A-B4D9-2882866EB0B1}">
      <dgm:prSet/>
      <dgm:spPr/>
      <dgm:t>
        <a:bodyPr/>
        <a:lstStyle/>
        <a:p>
          <a:endParaRPr lang="en-US"/>
        </a:p>
      </dgm:t>
    </dgm:pt>
    <dgm:pt modelId="{415F26AA-9884-41B8-9C21-4821E58DCE66}" type="sibTrans" cxnId="{9F82F4C2-CC0B-4D2A-B4D9-2882866EB0B1}">
      <dgm:prSet/>
      <dgm:spPr/>
      <dgm:t>
        <a:bodyPr/>
        <a:lstStyle/>
        <a:p>
          <a:endParaRPr lang="en-US"/>
        </a:p>
      </dgm:t>
    </dgm:pt>
    <dgm:pt modelId="{1FE83772-3A78-4820-8977-8BE3C7A1102D}">
      <dgm:prSet/>
      <dgm:spPr/>
      <dgm:t>
        <a:bodyPr/>
        <a:lstStyle/>
        <a:p>
          <a:r>
            <a:rPr lang="cs-CZ"/>
            <a:t>Spása  </a:t>
          </a:r>
          <a:endParaRPr lang="en-US"/>
        </a:p>
      </dgm:t>
    </dgm:pt>
    <dgm:pt modelId="{16A99FB3-31E6-48DB-8B6F-B66BDA739507}" type="parTrans" cxnId="{81CA4ABD-076F-452D-9A4D-60969F361245}">
      <dgm:prSet/>
      <dgm:spPr/>
      <dgm:t>
        <a:bodyPr/>
        <a:lstStyle/>
        <a:p>
          <a:endParaRPr lang="en-US"/>
        </a:p>
      </dgm:t>
    </dgm:pt>
    <dgm:pt modelId="{889C70C6-83CA-44B9-AF3E-058DCB6BFC28}" type="sibTrans" cxnId="{81CA4ABD-076F-452D-9A4D-60969F361245}">
      <dgm:prSet/>
      <dgm:spPr/>
      <dgm:t>
        <a:bodyPr/>
        <a:lstStyle/>
        <a:p>
          <a:endParaRPr lang="en-US"/>
        </a:p>
      </dgm:t>
    </dgm:pt>
    <dgm:pt modelId="{37AC55B2-34CF-4D1E-80F7-0A9DFAF11E08}">
      <dgm:prSet/>
      <dgm:spPr/>
      <dgm:t>
        <a:bodyPr/>
        <a:lstStyle/>
        <a:p>
          <a:r>
            <a:rPr lang="cs-CZ"/>
            <a:t>Doprovázení</a:t>
          </a:r>
          <a:endParaRPr lang="en-US"/>
        </a:p>
      </dgm:t>
    </dgm:pt>
    <dgm:pt modelId="{34E34719-0E22-457E-B80C-9C2441141707}" type="parTrans" cxnId="{BCA9EE56-E722-4326-B396-314413A838C4}">
      <dgm:prSet/>
      <dgm:spPr/>
      <dgm:t>
        <a:bodyPr/>
        <a:lstStyle/>
        <a:p>
          <a:endParaRPr lang="en-US"/>
        </a:p>
      </dgm:t>
    </dgm:pt>
    <dgm:pt modelId="{951B8864-E462-4E98-93D1-4097B2CD7DAB}" type="sibTrans" cxnId="{BCA9EE56-E722-4326-B396-314413A838C4}">
      <dgm:prSet/>
      <dgm:spPr/>
      <dgm:t>
        <a:bodyPr/>
        <a:lstStyle/>
        <a:p>
          <a:endParaRPr lang="en-US"/>
        </a:p>
      </dgm:t>
    </dgm:pt>
    <dgm:pt modelId="{6A8F75D5-B5F1-4C5C-BDD1-49E833B2E227}">
      <dgm:prSet/>
      <dgm:spPr/>
      <dgm:t>
        <a:bodyPr/>
        <a:lstStyle/>
        <a:p>
          <a:r>
            <a:rPr lang="cs-CZ"/>
            <a:t>Manipulace  </a:t>
          </a:r>
          <a:endParaRPr lang="en-US"/>
        </a:p>
      </dgm:t>
    </dgm:pt>
    <dgm:pt modelId="{46A57F6D-D5D6-447B-A392-7D06443323C5}" type="parTrans" cxnId="{508C2C62-485A-4B05-B42F-CD4320ECAA80}">
      <dgm:prSet/>
      <dgm:spPr/>
      <dgm:t>
        <a:bodyPr/>
        <a:lstStyle/>
        <a:p>
          <a:endParaRPr lang="en-US"/>
        </a:p>
      </dgm:t>
    </dgm:pt>
    <dgm:pt modelId="{F1E48BCE-6B5A-4814-A292-2F4B96FCAD1E}" type="sibTrans" cxnId="{508C2C62-485A-4B05-B42F-CD4320ECAA80}">
      <dgm:prSet/>
      <dgm:spPr/>
      <dgm:t>
        <a:bodyPr/>
        <a:lstStyle/>
        <a:p>
          <a:endParaRPr lang="en-US"/>
        </a:p>
      </dgm:t>
    </dgm:pt>
    <dgm:pt modelId="{41B345D3-7D9E-4638-8CAA-E7B16BCF377C}">
      <dgm:prSet/>
      <dgm:spPr/>
      <dgm:t>
        <a:bodyPr/>
        <a:lstStyle/>
        <a:p>
          <a:r>
            <a:rPr lang="cs-CZ"/>
            <a:t>Dítě, rodič, dospělý</a:t>
          </a:r>
          <a:endParaRPr lang="en-US"/>
        </a:p>
      </dgm:t>
    </dgm:pt>
    <dgm:pt modelId="{3816F005-1611-4CBF-98E8-80E292637FDA}" type="parTrans" cxnId="{73D6CFF8-AA1A-40DE-842A-B607C45195FE}">
      <dgm:prSet/>
      <dgm:spPr/>
      <dgm:t>
        <a:bodyPr/>
        <a:lstStyle/>
        <a:p>
          <a:endParaRPr lang="en-US"/>
        </a:p>
      </dgm:t>
    </dgm:pt>
    <dgm:pt modelId="{98BC4877-C0E7-41FC-B5D6-0B932515911B}" type="sibTrans" cxnId="{73D6CFF8-AA1A-40DE-842A-B607C45195FE}">
      <dgm:prSet/>
      <dgm:spPr/>
      <dgm:t>
        <a:bodyPr/>
        <a:lstStyle/>
        <a:p>
          <a:endParaRPr lang="en-US"/>
        </a:p>
      </dgm:t>
    </dgm:pt>
    <dgm:pt modelId="{A42A5C63-E031-6342-9105-49819E35446C}" type="pres">
      <dgm:prSet presAssocID="{CD861448-43E4-44D7-8170-D68487F3789D}" presName="diagram" presStyleCnt="0">
        <dgm:presLayoutVars>
          <dgm:dir/>
          <dgm:resizeHandles val="exact"/>
        </dgm:presLayoutVars>
      </dgm:prSet>
      <dgm:spPr/>
      <dgm:t>
        <a:bodyPr/>
        <a:lstStyle/>
        <a:p>
          <a:endParaRPr lang="cs-CZ"/>
        </a:p>
      </dgm:t>
    </dgm:pt>
    <dgm:pt modelId="{F0335AFA-9858-1F42-812E-225631CEEA0E}" type="pres">
      <dgm:prSet presAssocID="{D21AFA2F-6C8F-422E-AEEC-982AFF93D8B6}" presName="node" presStyleLbl="node1" presStyleIdx="0" presStyleCnt="8">
        <dgm:presLayoutVars>
          <dgm:bulletEnabled val="1"/>
        </dgm:presLayoutVars>
      </dgm:prSet>
      <dgm:spPr/>
      <dgm:t>
        <a:bodyPr/>
        <a:lstStyle/>
        <a:p>
          <a:endParaRPr lang="cs-CZ"/>
        </a:p>
      </dgm:t>
    </dgm:pt>
    <dgm:pt modelId="{0FF42D7D-2C2F-D447-A0CA-4D7606CB63DE}" type="pres">
      <dgm:prSet presAssocID="{E91476DF-5382-4AF3-B376-AEE12A1DB575}" presName="sibTrans" presStyleCnt="0"/>
      <dgm:spPr/>
    </dgm:pt>
    <dgm:pt modelId="{D6D122DF-25BF-5146-BD3A-A559B18AA830}" type="pres">
      <dgm:prSet presAssocID="{CFCC8779-55FF-435E-A93A-72D748A96B98}" presName="node" presStyleLbl="node1" presStyleIdx="1" presStyleCnt="8">
        <dgm:presLayoutVars>
          <dgm:bulletEnabled val="1"/>
        </dgm:presLayoutVars>
      </dgm:prSet>
      <dgm:spPr/>
      <dgm:t>
        <a:bodyPr/>
        <a:lstStyle/>
        <a:p>
          <a:endParaRPr lang="cs-CZ"/>
        </a:p>
      </dgm:t>
    </dgm:pt>
    <dgm:pt modelId="{F4ACCC3F-9282-2E40-8F9C-E3882E1581F6}" type="pres">
      <dgm:prSet presAssocID="{436017C7-B490-43DE-B15E-F21C4542403A}" presName="sibTrans" presStyleCnt="0"/>
      <dgm:spPr/>
    </dgm:pt>
    <dgm:pt modelId="{1FE4727B-F6CC-394D-BE34-E2BD989E682D}" type="pres">
      <dgm:prSet presAssocID="{4BC74D27-0068-4AE9-8E15-C3FAF7CA062B}" presName="node" presStyleLbl="node1" presStyleIdx="2" presStyleCnt="8">
        <dgm:presLayoutVars>
          <dgm:bulletEnabled val="1"/>
        </dgm:presLayoutVars>
      </dgm:prSet>
      <dgm:spPr/>
      <dgm:t>
        <a:bodyPr/>
        <a:lstStyle/>
        <a:p>
          <a:endParaRPr lang="cs-CZ"/>
        </a:p>
      </dgm:t>
    </dgm:pt>
    <dgm:pt modelId="{769ACDF3-B512-AC4C-8E3D-CA1191F5EB9B}" type="pres">
      <dgm:prSet presAssocID="{D53EF3E9-060C-4FD9-B620-A1819B993833}" presName="sibTrans" presStyleCnt="0"/>
      <dgm:spPr/>
    </dgm:pt>
    <dgm:pt modelId="{B55006CC-F5D1-2E4D-A183-96855F864404}" type="pres">
      <dgm:prSet presAssocID="{3CFA91E1-74E4-4C7D-88CF-15706CF8E8CB}" presName="node" presStyleLbl="node1" presStyleIdx="3" presStyleCnt="8">
        <dgm:presLayoutVars>
          <dgm:bulletEnabled val="1"/>
        </dgm:presLayoutVars>
      </dgm:prSet>
      <dgm:spPr/>
      <dgm:t>
        <a:bodyPr/>
        <a:lstStyle/>
        <a:p>
          <a:endParaRPr lang="cs-CZ"/>
        </a:p>
      </dgm:t>
    </dgm:pt>
    <dgm:pt modelId="{9870D12A-F3A7-B04E-96A1-9F762F220642}" type="pres">
      <dgm:prSet presAssocID="{415F26AA-9884-41B8-9C21-4821E58DCE66}" presName="sibTrans" presStyleCnt="0"/>
      <dgm:spPr/>
    </dgm:pt>
    <dgm:pt modelId="{6C4FD68F-3871-BF47-8F1C-B62E11ABF378}" type="pres">
      <dgm:prSet presAssocID="{1FE83772-3A78-4820-8977-8BE3C7A1102D}" presName="node" presStyleLbl="node1" presStyleIdx="4" presStyleCnt="8">
        <dgm:presLayoutVars>
          <dgm:bulletEnabled val="1"/>
        </dgm:presLayoutVars>
      </dgm:prSet>
      <dgm:spPr/>
      <dgm:t>
        <a:bodyPr/>
        <a:lstStyle/>
        <a:p>
          <a:endParaRPr lang="cs-CZ"/>
        </a:p>
      </dgm:t>
    </dgm:pt>
    <dgm:pt modelId="{E99ED336-93AD-E94C-870A-F4B93447BE8B}" type="pres">
      <dgm:prSet presAssocID="{889C70C6-83CA-44B9-AF3E-058DCB6BFC28}" presName="sibTrans" presStyleCnt="0"/>
      <dgm:spPr/>
    </dgm:pt>
    <dgm:pt modelId="{448B4644-0280-0D43-B06F-5EB3360CCAA8}" type="pres">
      <dgm:prSet presAssocID="{37AC55B2-34CF-4D1E-80F7-0A9DFAF11E08}" presName="node" presStyleLbl="node1" presStyleIdx="5" presStyleCnt="8">
        <dgm:presLayoutVars>
          <dgm:bulletEnabled val="1"/>
        </dgm:presLayoutVars>
      </dgm:prSet>
      <dgm:spPr/>
      <dgm:t>
        <a:bodyPr/>
        <a:lstStyle/>
        <a:p>
          <a:endParaRPr lang="cs-CZ"/>
        </a:p>
      </dgm:t>
    </dgm:pt>
    <dgm:pt modelId="{7E062FF9-6123-A847-8ECF-076433BCAD9A}" type="pres">
      <dgm:prSet presAssocID="{951B8864-E462-4E98-93D1-4097B2CD7DAB}" presName="sibTrans" presStyleCnt="0"/>
      <dgm:spPr/>
    </dgm:pt>
    <dgm:pt modelId="{0CAC851F-39CA-F34E-85D7-EE726BDBBFB0}" type="pres">
      <dgm:prSet presAssocID="{6A8F75D5-B5F1-4C5C-BDD1-49E833B2E227}" presName="node" presStyleLbl="node1" presStyleIdx="6" presStyleCnt="8">
        <dgm:presLayoutVars>
          <dgm:bulletEnabled val="1"/>
        </dgm:presLayoutVars>
      </dgm:prSet>
      <dgm:spPr/>
      <dgm:t>
        <a:bodyPr/>
        <a:lstStyle/>
        <a:p>
          <a:endParaRPr lang="cs-CZ"/>
        </a:p>
      </dgm:t>
    </dgm:pt>
    <dgm:pt modelId="{BB441F53-CE3D-E94B-AA6F-0FD86C9FC182}" type="pres">
      <dgm:prSet presAssocID="{F1E48BCE-6B5A-4814-A292-2F4B96FCAD1E}" presName="sibTrans" presStyleCnt="0"/>
      <dgm:spPr/>
    </dgm:pt>
    <dgm:pt modelId="{53C7CCDE-882D-0B46-9806-93A4277A0412}" type="pres">
      <dgm:prSet presAssocID="{41B345D3-7D9E-4638-8CAA-E7B16BCF377C}" presName="node" presStyleLbl="node1" presStyleIdx="7" presStyleCnt="8">
        <dgm:presLayoutVars>
          <dgm:bulletEnabled val="1"/>
        </dgm:presLayoutVars>
      </dgm:prSet>
      <dgm:spPr/>
      <dgm:t>
        <a:bodyPr/>
        <a:lstStyle/>
        <a:p>
          <a:endParaRPr lang="cs-CZ"/>
        </a:p>
      </dgm:t>
    </dgm:pt>
  </dgm:ptLst>
  <dgm:cxnLst>
    <dgm:cxn modelId="{6E7F49DF-9417-4768-B379-D933A988CC47}" srcId="{CD861448-43E4-44D7-8170-D68487F3789D}" destId="{CFCC8779-55FF-435E-A93A-72D748A96B98}" srcOrd="1" destOrd="0" parTransId="{27896E6F-722B-4234-B40B-E71D1D82E6A5}" sibTransId="{436017C7-B490-43DE-B15E-F21C4542403A}"/>
    <dgm:cxn modelId="{32F87FB9-FA65-D348-BAD4-1BB66FDB6C0A}" type="presOf" srcId="{3CFA91E1-74E4-4C7D-88CF-15706CF8E8CB}" destId="{B55006CC-F5D1-2E4D-A183-96855F864404}" srcOrd="0" destOrd="0" presId="urn:microsoft.com/office/officeart/2005/8/layout/default"/>
    <dgm:cxn modelId="{F8715728-320B-C946-9D5A-E1484503E988}" type="presOf" srcId="{1FE83772-3A78-4820-8977-8BE3C7A1102D}" destId="{6C4FD68F-3871-BF47-8F1C-B62E11ABF378}" srcOrd="0" destOrd="0" presId="urn:microsoft.com/office/officeart/2005/8/layout/default"/>
    <dgm:cxn modelId="{AEC52707-80A5-E242-A8C2-AE1E1BF4E942}" type="presOf" srcId="{41B345D3-7D9E-4638-8CAA-E7B16BCF377C}" destId="{53C7CCDE-882D-0B46-9806-93A4277A0412}" srcOrd="0" destOrd="0" presId="urn:microsoft.com/office/officeart/2005/8/layout/default"/>
    <dgm:cxn modelId="{FB5DF54B-B44A-EC44-9087-ACBE0B7AD3FA}" type="presOf" srcId="{4BC74D27-0068-4AE9-8E15-C3FAF7CA062B}" destId="{1FE4727B-F6CC-394D-BE34-E2BD989E682D}" srcOrd="0" destOrd="0" presId="urn:microsoft.com/office/officeart/2005/8/layout/default"/>
    <dgm:cxn modelId="{5F2CE212-E9BB-4F15-BBD4-4C2FF8DDBE2B}" srcId="{CD861448-43E4-44D7-8170-D68487F3789D}" destId="{D21AFA2F-6C8F-422E-AEEC-982AFF93D8B6}" srcOrd="0" destOrd="0" parTransId="{4A007DF7-7887-4D92-8F31-9B68DC8B61D5}" sibTransId="{E91476DF-5382-4AF3-B376-AEE12A1DB575}"/>
    <dgm:cxn modelId="{086C86D8-00A0-EF40-94A8-F84C10481D3B}" type="presOf" srcId="{37AC55B2-34CF-4D1E-80F7-0A9DFAF11E08}" destId="{448B4644-0280-0D43-B06F-5EB3360CCAA8}" srcOrd="0" destOrd="0" presId="urn:microsoft.com/office/officeart/2005/8/layout/default"/>
    <dgm:cxn modelId="{508C2C62-485A-4B05-B42F-CD4320ECAA80}" srcId="{CD861448-43E4-44D7-8170-D68487F3789D}" destId="{6A8F75D5-B5F1-4C5C-BDD1-49E833B2E227}" srcOrd="6" destOrd="0" parTransId="{46A57F6D-D5D6-447B-A392-7D06443323C5}" sibTransId="{F1E48BCE-6B5A-4814-A292-2F4B96FCAD1E}"/>
    <dgm:cxn modelId="{F28D5E49-83D9-45F8-AEFC-E63DFBB44F05}" srcId="{CD861448-43E4-44D7-8170-D68487F3789D}" destId="{4BC74D27-0068-4AE9-8E15-C3FAF7CA062B}" srcOrd="2" destOrd="0" parTransId="{F0D593C0-3FB2-42ED-8247-848101FA8406}" sibTransId="{D53EF3E9-060C-4FD9-B620-A1819B993833}"/>
    <dgm:cxn modelId="{0CDA645E-B63F-A74C-87C7-1C924D7FBA48}" type="presOf" srcId="{CD861448-43E4-44D7-8170-D68487F3789D}" destId="{A42A5C63-E031-6342-9105-49819E35446C}" srcOrd="0" destOrd="0" presId="urn:microsoft.com/office/officeart/2005/8/layout/default"/>
    <dgm:cxn modelId="{73D6CFF8-AA1A-40DE-842A-B607C45195FE}" srcId="{CD861448-43E4-44D7-8170-D68487F3789D}" destId="{41B345D3-7D9E-4638-8CAA-E7B16BCF377C}" srcOrd="7" destOrd="0" parTransId="{3816F005-1611-4CBF-98E8-80E292637FDA}" sibTransId="{98BC4877-C0E7-41FC-B5D6-0B932515911B}"/>
    <dgm:cxn modelId="{BCA9EE56-E722-4326-B396-314413A838C4}" srcId="{CD861448-43E4-44D7-8170-D68487F3789D}" destId="{37AC55B2-34CF-4D1E-80F7-0A9DFAF11E08}" srcOrd="5" destOrd="0" parTransId="{34E34719-0E22-457E-B80C-9C2441141707}" sibTransId="{951B8864-E462-4E98-93D1-4097B2CD7DAB}"/>
    <dgm:cxn modelId="{9F82F4C2-CC0B-4D2A-B4D9-2882866EB0B1}" srcId="{CD861448-43E4-44D7-8170-D68487F3789D}" destId="{3CFA91E1-74E4-4C7D-88CF-15706CF8E8CB}" srcOrd="3" destOrd="0" parTransId="{88B087B4-C795-473B-B618-D40C67BE2C77}" sibTransId="{415F26AA-9884-41B8-9C21-4821E58DCE66}"/>
    <dgm:cxn modelId="{81CA4ABD-076F-452D-9A4D-60969F361245}" srcId="{CD861448-43E4-44D7-8170-D68487F3789D}" destId="{1FE83772-3A78-4820-8977-8BE3C7A1102D}" srcOrd="4" destOrd="0" parTransId="{16A99FB3-31E6-48DB-8B6F-B66BDA739507}" sibTransId="{889C70C6-83CA-44B9-AF3E-058DCB6BFC28}"/>
    <dgm:cxn modelId="{0A9D51AA-8E5A-1240-AB4E-E9C9111CF832}" type="presOf" srcId="{6A8F75D5-B5F1-4C5C-BDD1-49E833B2E227}" destId="{0CAC851F-39CA-F34E-85D7-EE726BDBBFB0}" srcOrd="0" destOrd="0" presId="urn:microsoft.com/office/officeart/2005/8/layout/default"/>
    <dgm:cxn modelId="{5672DB16-D5FF-EE45-BEB5-8D0F64203872}" type="presOf" srcId="{D21AFA2F-6C8F-422E-AEEC-982AFF93D8B6}" destId="{F0335AFA-9858-1F42-812E-225631CEEA0E}" srcOrd="0" destOrd="0" presId="urn:microsoft.com/office/officeart/2005/8/layout/default"/>
    <dgm:cxn modelId="{E98769F3-3C07-A442-A0D6-AEF58E0553BE}" type="presOf" srcId="{CFCC8779-55FF-435E-A93A-72D748A96B98}" destId="{D6D122DF-25BF-5146-BD3A-A559B18AA830}" srcOrd="0" destOrd="0" presId="urn:microsoft.com/office/officeart/2005/8/layout/default"/>
    <dgm:cxn modelId="{7619DB29-9982-2242-B139-CCCB1FA83324}" type="presParOf" srcId="{A42A5C63-E031-6342-9105-49819E35446C}" destId="{F0335AFA-9858-1F42-812E-225631CEEA0E}" srcOrd="0" destOrd="0" presId="urn:microsoft.com/office/officeart/2005/8/layout/default"/>
    <dgm:cxn modelId="{54F907CD-D26A-2C47-A453-FA9CD3802FCE}" type="presParOf" srcId="{A42A5C63-E031-6342-9105-49819E35446C}" destId="{0FF42D7D-2C2F-D447-A0CA-4D7606CB63DE}" srcOrd="1" destOrd="0" presId="urn:microsoft.com/office/officeart/2005/8/layout/default"/>
    <dgm:cxn modelId="{6F229E0F-4AD0-E44A-8E83-D4E008818F6F}" type="presParOf" srcId="{A42A5C63-E031-6342-9105-49819E35446C}" destId="{D6D122DF-25BF-5146-BD3A-A559B18AA830}" srcOrd="2" destOrd="0" presId="urn:microsoft.com/office/officeart/2005/8/layout/default"/>
    <dgm:cxn modelId="{2483F106-1E36-E145-83C5-96D51B10A790}" type="presParOf" srcId="{A42A5C63-E031-6342-9105-49819E35446C}" destId="{F4ACCC3F-9282-2E40-8F9C-E3882E1581F6}" srcOrd="3" destOrd="0" presId="urn:microsoft.com/office/officeart/2005/8/layout/default"/>
    <dgm:cxn modelId="{E0E9EF48-281E-3442-8F51-CF2AE6F4E437}" type="presParOf" srcId="{A42A5C63-E031-6342-9105-49819E35446C}" destId="{1FE4727B-F6CC-394D-BE34-E2BD989E682D}" srcOrd="4" destOrd="0" presId="urn:microsoft.com/office/officeart/2005/8/layout/default"/>
    <dgm:cxn modelId="{A9841947-3A2B-D745-AD0D-F8579E5D19D6}" type="presParOf" srcId="{A42A5C63-E031-6342-9105-49819E35446C}" destId="{769ACDF3-B512-AC4C-8E3D-CA1191F5EB9B}" srcOrd="5" destOrd="0" presId="urn:microsoft.com/office/officeart/2005/8/layout/default"/>
    <dgm:cxn modelId="{E5963BD1-9203-D241-9DAA-44FACB26F2D4}" type="presParOf" srcId="{A42A5C63-E031-6342-9105-49819E35446C}" destId="{B55006CC-F5D1-2E4D-A183-96855F864404}" srcOrd="6" destOrd="0" presId="urn:microsoft.com/office/officeart/2005/8/layout/default"/>
    <dgm:cxn modelId="{698E6B90-F189-1443-8779-4D6754767E5E}" type="presParOf" srcId="{A42A5C63-E031-6342-9105-49819E35446C}" destId="{9870D12A-F3A7-B04E-96A1-9F762F220642}" srcOrd="7" destOrd="0" presId="urn:microsoft.com/office/officeart/2005/8/layout/default"/>
    <dgm:cxn modelId="{06F111B5-E296-B349-929F-B410D48802FC}" type="presParOf" srcId="{A42A5C63-E031-6342-9105-49819E35446C}" destId="{6C4FD68F-3871-BF47-8F1C-B62E11ABF378}" srcOrd="8" destOrd="0" presId="urn:microsoft.com/office/officeart/2005/8/layout/default"/>
    <dgm:cxn modelId="{78A75E76-1F59-9A4D-9404-FEC45DD29622}" type="presParOf" srcId="{A42A5C63-E031-6342-9105-49819E35446C}" destId="{E99ED336-93AD-E94C-870A-F4B93447BE8B}" srcOrd="9" destOrd="0" presId="urn:microsoft.com/office/officeart/2005/8/layout/default"/>
    <dgm:cxn modelId="{C3299444-14D8-A44E-96C9-26539770E56E}" type="presParOf" srcId="{A42A5C63-E031-6342-9105-49819E35446C}" destId="{448B4644-0280-0D43-B06F-5EB3360CCAA8}" srcOrd="10" destOrd="0" presId="urn:microsoft.com/office/officeart/2005/8/layout/default"/>
    <dgm:cxn modelId="{F280899A-DB4F-F84E-A839-54008D7AEDA4}" type="presParOf" srcId="{A42A5C63-E031-6342-9105-49819E35446C}" destId="{7E062FF9-6123-A847-8ECF-076433BCAD9A}" srcOrd="11" destOrd="0" presId="urn:microsoft.com/office/officeart/2005/8/layout/default"/>
    <dgm:cxn modelId="{65B231AD-E102-0048-A2FC-C57E1D917FAD}" type="presParOf" srcId="{A42A5C63-E031-6342-9105-49819E35446C}" destId="{0CAC851F-39CA-F34E-85D7-EE726BDBBFB0}" srcOrd="12" destOrd="0" presId="urn:microsoft.com/office/officeart/2005/8/layout/default"/>
    <dgm:cxn modelId="{47EBA78C-4495-124B-A502-3ADB7AA11FFD}" type="presParOf" srcId="{A42A5C63-E031-6342-9105-49819E35446C}" destId="{BB441F53-CE3D-E94B-AA6F-0FD86C9FC182}" srcOrd="13" destOrd="0" presId="urn:microsoft.com/office/officeart/2005/8/layout/default"/>
    <dgm:cxn modelId="{33D52538-67A1-5442-800C-72DE0F3DD6AC}" type="presParOf" srcId="{A42A5C63-E031-6342-9105-49819E35446C}" destId="{53C7CCDE-882D-0B46-9806-93A4277A0412}"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335AFA-9858-1F42-812E-225631CEEA0E}">
      <dsp:nvSpPr>
        <dsp:cNvPr id="0" name=""/>
        <dsp:cNvSpPr/>
      </dsp:nvSpPr>
      <dsp:spPr>
        <a:xfrm>
          <a:off x="2957" y="491097"/>
          <a:ext cx="2346482" cy="140788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cs-CZ" sz="3200" kern="1200"/>
            <a:t>Pomoc </a:t>
          </a:r>
          <a:endParaRPr lang="en-US" sz="3200" kern="1200"/>
        </a:p>
      </dsp:txBody>
      <dsp:txXfrm>
        <a:off x="2957" y="491097"/>
        <a:ext cx="2346482" cy="1407889"/>
      </dsp:txXfrm>
    </dsp:sp>
    <dsp:sp modelId="{D6D122DF-25BF-5146-BD3A-A559B18AA830}">
      <dsp:nvSpPr>
        <dsp:cNvPr id="0" name=""/>
        <dsp:cNvSpPr/>
      </dsp:nvSpPr>
      <dsp:spPr>
        <a:xfrm>
          <a:off x="2584088" y="491097"/>
          <a:ext cx="2346482" cy="140788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cs-CZ" sz="3200" kern="1200"/>
            <a:t>Ochrana</a:t>
          </a:r>
          <a:endParaRPr lang="en-US" sz="3200" kern="1200"/>
        </a:p>
      </dsp:txBody>
      <dsp:txXfrm>
        <a:off x="2584088" y="491097"/>
        <a:ext cx="2346482" cy="1407889"/>
      </dsp:txXfrm>
    </dsp:sp>
    <dsp:sp modelId="{1FE4727B-F6CC-394D-BE34-E2BD989E682D}">
      <dsp:nvSpPr>
        <dsp:cNvPr id="0" name=""/>
        <dsp:cNvSpPr/>
      </dsp:nvSpPr>
      <dsp:spPr>
        <a:xfrm>
          <a:off x="5165218" y="491097"/>
          <a:ext cx="2346482" cy="140788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cs-CZ" sz="3200" kern="1200"/>
            <a:t>Záchrana </a:t>
          </a:r>
          <a:endParaRPr lang="en-US" sz="3200" kern="1200"/>
        </a:p>
      </dsp:txBody>
      <dsp:txXfrm>
        <a:off x="5165218" y="491097"/>
        <a:ext cx="2346482" cy="1407889"/>
      </dsp:txXfrm>
    </dsp:sp>
    <dsp:sp modelId="{B55006CC-F5D1-2E4D-A183-96855F864404}">
      <dsp:nvSpPr>
        <dsp:cNvPr id="0" name=""/>
        <dsp:cNvSpPr/>
      </dsp:nvSpPr>
      <dsp:spPr>
        <a:xfrm>
          <a:off x="7746349" y="491097"/>
          <a:ext cx="2346482" cy="140788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cs-CZ" sz="3200" kern="1200"/>
            <a:t>Podpora</a:t>
          </a:r>
          <a:endParaRPr lang="en-US" sz="3200" kern="1200"/>
        </a:p>
      </dsp:txBody>
      <dsp:txXfrm>
        <a:off x="7746349" y="491097"/>
        <a:ext cx="2346482" cy="1407889"/>
      </dsp:txXfrm>
    </dsp:sp>
    <dsp:sp modelId="{6C4FD68F-3871-BF47-8F1C-B62E11ABF378}">
      <dsp:nvSpPr>
        <dsp:cNvPr id="0" name=""/>
        <dsp:cNvSpPr/>
      </dsp:nvSpPr>
      <dsp:spPr>
        <a:xfrm>
          <a:off x="2957" y="2133634"/>
          <a:ext cx="2346482" cy="140788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cs-CZ" sz="3200" kern="1200"/>
            <a:t>Spása  </a:t>
          </a:r>
          <a:endParaRPr lang="en-US" sz="3200" kern="1200"/>
        </a:p>
      </dsp:txBody>
      <dsp:txXfrm>
        <a:off x="2957" y="2133634"/>
        <a:ext cx="2346482" cy="1407889"/>
      </dsp:txXfrm>
    </dsp:sp>
    <dsp:sp modelId="{448B4644-0280-0D43-B06F-5EB3360CCAA8}">
      <dsp:nvSpPr>
        <dsp:cNvPr id="0" name=""/>
        <dsp:cNvSpPr/>
      </dsp:nvSpPr>
      <dsp:spPr>
        <a:xfrm>
          <a:off x="2584088" y="2133634"/>
          <a:ext cx="2346482" cy="140788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cs-CZ" sz="3200" kern="1200"/>
            <a:t>Doprovázení</a:t>
          </a:r>
          <a:endParaRPr lang="en-US" sz="3200" kern="1200"/>
        </a:p>
      </dsp:txBody>
      <dsp:txXfrm>
        <a:off x="2584088" y="2133634"/>
        <a:ext cx="2346482" cy="1407889"/>
      </dsp:txXfrm>
    </dsp:sp>
    <dsp:sp modelId="{0CAC851F-39CA-F34E-85D7-EE726BDBBFB0}">
      <dsp:nvSpPr>
        <dsp:cNvPr id="0" name=""/>
        <dsp:cNvSpPr/>
      </dsp:nvSpPr>
      <dsp:spPr>
        <a:xfrm>
          <a:off x="5165218" y="2133634"/>
          <a:ext cx="2346482" cy="140788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cs-CZ" sz="3200" kern="1200"/>
            <a:t>Manipulace  </a:t>
          </a:r>
          <a:endParaRPr lang="en-US" sz="3200" kern="1200"/>
        </a:p>
      </dsp:txBody>
      <dsp:txXfrm>
        <a:off x="5165218" y="2133634"/>
        <a:ext cx="2346482" cy="1407889"/>
      </dsp:txXfrm>
    </dsp:sp>
    <dsp:sp modelId="{53C7CCDE-882D-0B46-9806-93A4277A0412}">
      <dsp:nvSpPr>
        <dsp:cNvPr id="0" name=""/>
        <dsp:cNvSpPr/>
      </dsp:nvSpPr>
      <dsp:spPr>
        <a:xfrm>
          <a:off x="7746349" y="2133634"/>
          <a:ext cx="2346482" cy="140788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cs-CZ" sz="3200" kern="1200"/>
            <a:t>Dítě, rodič, dospělý</a:t>
          </a:r>
          <a:endParaRPr lang="en-US" sz="3200" kern="1200"/>
        </a:p>
      </dsp:txBody>
      <dsp:txXfrm>
        <a:off x="7746349" y="2133634"/>
        <a:ext cx="2346482" cy="140788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A36FEC-FB30-49FD-8E54-87AFBCB76251}"/>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EADE5600-9949-4F29-8ADD-DF737D1C07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2169AA68-353A-46BC-A81A-B7E3B3E9A259}"/>
              </a:ext>
            </a:extLst>
          </p:cNvPr>
          <p:cNvSpPr>
            <a:spLocks noGrp="1"/>
          </p:cNvSpPr>
          <p:nvPr>
            <p:ph type="dt" sz="half" idx="10"/>
          </p:nvPr>
        </p:nvSpPr>
        <p:spPr/>
        <p:txBody>
          <a:bodyPr/>
          <a:lstStyle/>
          <a:p>
            <a:fld id="{C1997CD2-5E4A-42CF-8F09-78055B97403B}" type="datetimeFigureOut">
              <a:rPr lang="cs-CZ" smtClean="0"/>
              <a:t>25.03.2022</a:t>
            </a:fld>
            <a:endParaRPr lang="cs-CZ"/>
          </a:p>
        </p:txBody>
      </p:sp>
      <p:sp>
        <p:nvSpPr>
          <p:cNvPr id="5" name="Zástupný symbol pro zápatí 4">
            <a:extLst>
              <a:ext uri="{FF2B5EF4-FFF2-40B4-BE49-F238E27FC236}">
                <a16:creationId xmlns:a16="http://schemas.microsoft.com/office/drawing/2014/main" id="{93661380-106B-48D2-BA26-BBBDB5738E80}"/>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231D732-A445-46A5-AEE4-4A1F13E4673A}"/>
              </a:ext>
            </a:extLst>
          </p:cNvPr>
          <p:cNvSpPr>
            <a:spLocks noGrp="1"/>
          </p:cNvSpPr>
          <p:nvPr>
            <p:ph type="sldNum" sz="quarter" idx="12"/>
          </p:nvPr>
        </p:nvSpPr>
        <p:spPr/>
        <p:txBody>
          <a:bodyPr/>
          <a:lstStyle/>
          <a:p>
            <a:fld id="{B6DF709D-47A8-475A-B6A8-063F9FB6893F}" type="slidenum">
              <a:rPr lang="cs-CZ" smtClean="0"/>
              <a:t>‹#›</a:t>
            </a:fld>
            <a:endParaRPr lang="cs-CZ"/>
          </a:p>
        </p:txBody>
      </p:sp>
    </p:spTree>
    <p:extLst>
      <p:ext uri="{BB962C8B-B14F-4D97-AF65-F5344CB8AC3E}">
        <p14:creationId xmlns:p14="http://schemas.microsoft.com/office/powerpoint/2010/main" val="2322668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A374B9-8450-4FEE-A24E-545E0BB5E1DD}"/>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BA19C246-8F36-4E26-B819-4644B6746EE1}"/>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B888EA48-67A1-4E67-BF93-4E59425D6BA0}"/>
              </a:ext>
            </a:extLst>
          </p:cNvPr>
          <p:cNvSpPr>
            <a:spLocks noGrp="1"/>
          </p:cNvSpPr>
          <p:nvPr>
            <p:ph type="dt" sz="half" idx="10"/>
          </p:nvPr>
        </p:nvSpPr>
        <p:spPr/>
        <p:txBody>
          <a:bodyPr/>
          <a:lstStyle/>
          <a:p>
            <a:fld id="{C1997CD2-5E4A-42CF-8F09-78055B97403B}" type="datetimeFigureOut">
              <a:rPr lang="cs-CZ" smtClean="0"/>
              <a:t>25.03.2022</a:t>
            </a:fld>
            <a:endParaRPr lang="cs-CZ"/>
          </a:p>
        </p:txBody>
      </p:sp>
      <p:sp>
        <p:nvSpPr>
          <p:cNvPr id="5" name="Zástupný symbol pro zápatí 4">
            <a:extLst>
              <a:ext uri="{FF2B5EF4-FFF2-40B4-BE49-F238E27FC236}">
                <a16:creationId xmlns:a16="http://schemas.microsoft.com/office/drawing/2014/main" id="{D1709826-5E63-4FF0-866D-4F0C6A5E7F4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525A3970-8E8F-4906-8104-840470561D8F}"/>
              </a:ext>
            </a:extLst>
          </p:cNvPr>
          <p:cNvSpPr>
            <a:spLocks noGrp="1"/>
          </p:cNvSpPr>
          <p:nvPr>
            <p:ph type="sldNum" sz="quarter" idx="12"/>
          </p:nvPr>
        </p:nvSpPr>
        <p:spPr/>
        <p:txBody>
          <a:bodyPr/>
          <a:lstStyle/>
          <a:p>
            <a:fld id="{B6DF709D-47A8-475A-B6A8-063F9FB6893F}" type="slidenum">
              <a:rPr lang="cs-CZ" smtClean="0"/>
              <a:t>‹#›</a:t>
            </a:fld>
            <a:endParaRPr lang="cs-CZ"/>
          </a:p>
        </p:txBody>
      </p:sp>
    </p:spTree>
    <p:extLst>
      <p:ext uri="{BB962C8B-B14F-4D97-AF65-F5344CB8AC3E}">
        <p14:creationId xmlns:p14="http://schemas.microsoft.com/office/powerpoint/2010/main" val="3564280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43A2B59C-2608-4359-84E6-27A35A4275C7}"/>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04F9BB07-8EFB-47C8-926E-E40D9CFEA690}"/>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E105AE86-191B-4F9C-823E-FADD8708F8B1}"/>
              </a:ext>
            </a:extLst>
          </p:cNvPr>
          <p:cNvSpPr>
            <a:spLocks noGrp="1"/>
          </p:cNvSpPr>
          <p:nvPr>
            <p:ph type="dt" sz="half" idx="10"/>
          </p:nvPr>
        </p:nvSpPr>
        <p:spPr/>
        <p:txBody>
          <a:bodyPr/>
          <a:lstStyle/>
          <a:p>
            <a:fld id="{C1997CD2-5E4A-42CF-8F09-78055B97403B}" type="datetimeFigureOut">
              <a:rPr lang="cs-CZ" smtClean="0"/>
              <a:t>25.03.2022</a:t>
            </a:fld>
            <a:endParaRPr lang="cs-CZ"/>
          </a:p>
        </p:txBody>
      </p:sp>
      <p:sp>
        <p:nvSpPr>
          <p:cNvPr id="5" name="Zástupný symbol pro zápatí 4">
            <a:extLst>
              <a:ext uri="{FF2B5EF4-FFF2-40B4-BE49-F238E27FC236}">
                <a16:creationId xmlns:a16="http://schemas.microsoft.com/office/drawing/2014/main" id="{A594BADF-9D8C-4352-950A-BEDDF3F34CB0}"/>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6065E16-497B-4A23-A16E-41B3D5ADE281}"/>
              </a:ext>
            </a:extLst>
          </p:cNvPr>
          <p:cNvSpPr>
            <a:spLocks noGrp="1"/>
          </p:cNvSpPr>
          <p:nvPr>
            <p:ph type="sldNum" sz="quarter" idx="12"/>
          </p:nvPr>
        </p:nvSpPr>
        <p:spPr/>
        <p:txBody>
          <a:bodyPr/>
          <a:lstStyle/>
          <a:p>
            <a:fld id="{B6DF709D-47A8-475A-B6A8-063F9FB6893F}" type="slidenum">
              <a:rPr lang="cs-CZ" smtClean="0"/>
              <a:t>‹#›</a:t>
            </a:fld>
            <a:endParaRPr lang="cs-CZ"/>
          </a:p>
        </p:txBody>
      </p:sp>
    </p:spTree>
    <p:extLst>
      <p:ext uri="{BB962C8B-B14F-4D97-AF65-F5344CB8AC3E}">
        <p14:creationId xmlns:p14="http://schemas.microsoft.com/office/powerpoint/2010/main" val="652090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A1F2652-A18E-4C25-8D84-3674DF2B9F74}"/>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FDBE9862-E8BB-4429-9C63-62395F80112D}"/>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E6D6D155-5034-46F5-A4C4-7C63D498721F}"/>
              </a:ext>
            </a:extLst>
          </p:cNvPr>
          <p:cNvSpPr>
            <a:spLocks noGrp="1"/>
          </p:cNvSpPr>
          <p:nvPr>
            <p:ph type="dt" sz="half" idx="10"/>
          </p:nvPr>
        </p:nvSpPr>
        <p:spPr/>
        <p:txBody>
          <a:bodyPr/>
          <a:lstStyle/>
          <a:p>
            <a:fld id="{C1997CD2-5E4A-42CF-8F09-78055B97403B}" type="datetimeFigureOut">
              <a:rPr lang="cs-CZ" smtClean="0"/>
              <a:t>25.03.2022</a:t>
            </a:fld>
            <a:endParaRPr lang="cs-CZ"/>
          </a:p>
        </p:txBody>
      </p:sp>
      <p:sp>
        <p:nvSpPr>
          <p:cNvPr id="5" name="Zástupný symbol pro zápatí 4">
            <a:extLst>
              <a:ext uri="{FF2B5EF4-FFF2-40B4-BE49-F238E27FC236}">
                <a16:creationId xmlns:a16="http://schemas.microsoft.com/office/drawing/2014/main" id="{4A342827-0C69-4377-BC02-7C0305F622A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5715BBD-5509-4AB2-9199-405AE0AC8C0B}"/>
              </a:ext>
            </a:extLst>
          </p:cNvPr>
          <p:cNvSpPr>
            <a:spLocks noGrp="1"/>
          </p:cNvSpPr>
          <p:nvPr>
            <p:ph type="sldNum" sz="quarter" idx="12"/>
          </p:nvPr>
        </p:nvSpPr>
        <p:spPr/>
        <p:txBody>
          <a:bodyPr/>
          <a:lstStyle/>
          <a:p>
            <a:fld id="{B6DF709D-47A8-475A-B6A8-063F9FB6893F}" type="slidenum">
              <a:rPr lang="cs-CZ" smtClean="0"/>
              <a:t>‹#›</a:t>
            </a:fld>
            <a:endParaRPr lang="cs-CZ"/>
          </a:p>
        </p:txBody>
      </p:sp>
    </p:spTree>
    <p:extLst>
      <p:ext uri="{BB962C8B-B14F-4D97-AF65-F5344CB8AC3E}">
        <p14:creationId xmlns:p14="http://schemas.microsoft.com/office/powerpoint/2010/main" val="3150365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68EEB5-39D5-4D5C-A302-32139D40D27A}"/>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290CCDFB-6DF4-49A7-9229-0E4CD5F331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6DF28F9C-DD07-421E-96A9-DA28C7E1714D}"/>
              </a:ext>
            </a:extLst>
          </p:cNvPr>
          <p:cNvSpPr>
            <a:spLocks noGrp="1"/>
          </p:cNvSpPr>
          <p:nvPr>
            <p:ph type="dt" sz="half" idx="10"/>
          </p:nvPr>
        </p:nvSpPr>
        <p:spPr/>
        <p:txBody>
          <a:bodyPr/>
          <a:lstStyle/>
          <a:p>
            <a:fld id="{C1997CD2-5E4A-42CF-8F09-78055B97403B}" type="datetimeFigureOut">
              <a:rPr lang="cs-CZ" smtClean="0"/>
              <a:t>25.03.2022</a:t>
            </a:fld>
            <a:endParaRPr lang="cs-CZ"/>
          </a:p>
        </p:txBody>
      </p:sp>
      <p:sp>
        <p:nvSpPr>
          <p:cNvPr id="5" name="Zástupný symbol pro zápatí 4">
            <a:extLst>
              <a:ext uri="{FF2B5EF4-FFF2-40B4-BE49-F238E27FC236}">
                <a16:creationId xmlns:a16="http://schemas.microsoft.com/office/drawing/2014/main" id="{2CED870C-16C0-426E-A72B-C827D18B2A2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E735BDE-8EED-4F5D-A039-B148A9024B20}"/>
              </a:ext>
            </a:extLst>
          </p:cNvPr>
          <p:cNvSpPr>
            <a:spLocks noGrp="1"/>
          </p:cNvSpPr>
          <p:nvPr>
            <p:ph type="sldNum" sz="quarter" idx="12"/>
          </p:nvPr>
        </p:nvSpPr>
        <p:spPr/>
        <p:txBody>
          <a:bodyPr/>
          <a:lstStyle/>
          <a:p>
            <a:fld id="{B6DF709D-47A8-475A-B6A8-063F9FB6893F}" type="slidenum">
              <a:rPr lang="cs-CZ" smtClean="0"/>
              <a:t>‹#›</a:t>
            </a:fld>
            <a:endParaRPr lang="cs-CZ"/>
          </a:p>
        </p:txBody>
      </p:sp>
    </p:spTree>
    <p:extLst>
      <p:ext uri="{BB962C8B-B14F-4D97-AF65-F5344CB8AC3E}">
        <p14:creationId xmlns:p14="http://schemas.microsoft.com/office/powerpoint/2010/main" val="1034344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D7D8619-DA4D-4028-ACE8-7999F37243AA}"/>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EE90D263-890F-4F62-8DD9-3B2467809F41}"/>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045C239E-BCBA-4E82-830B-4F03383AC84F}"/>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703C9300-5A27-4CAD-ABE4-E717B3B564DE}"/>
              </a:ext>
            </a:extLst>
          </p:cNvPr>
          <p:cNvSpPr>
            <a:spLocks noGrp="1"/>
          </p:cNvSpPr>
          <p:nvPr>
            <p:ph type="dt" sz="half" idx="10"/>
          </p:nvPr>
        </p:nvSpPr>
        <p:spPr/>
        <p:txBody>
          <a:bodyPr/>
          <a:lstStyle/>
          <a:p>
            <a:fld id="{C1997CD2-5E4A-42CF-8F09-78055B97403B}" type="datetimeFigureOut">
              <a:rPr lang="cs-CZ" smtClean="0"/>
              <a:t>25.03.2022</a:t>
            </a:fld>
            <a:endParaRPr lang="cs-CZ"/>
          </a:p>
        </p:txBody>
      </p:sp>
      <p:sp>
        <p:nvSpPr>
          <p:cNvPr id="6" name="Zástupný symbol pro zápatí 5">
            <a:extLst>
              <a:ext uri="{FF2B5EF4-FFF2-40B4-BE49-F238E27FC236}">
                <a16:creationId xmlns:a16="http://schemas.microsoft.com/office/drawing/2014/main" id="{B1B6390F-A3A7-4194-9465-6622C79B1E12}"/>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5386D8EE-5F7B-421E-B468-6B886BAA25B9}"/>
              </a:ext>
            </a:extLst>
          </p:cNvPr>
          <p:cNvSpPr>
            <a:spLocks noGrp="1"/>
          </p:cNvSpPr>
          <p:nvPr>
            <p:ph type="sldNum" sz="quarter" idx="12"/>
          </p:nvPr>
        </p:nvSpPr>
        <p:spPr/>
        <p:txBody>
          <a:bodyPr/>
          <a:lstStyle/>
          <a:p>
            <a:fld id="{B6DF709D-47A8-475A-B6A8-063F9FB6893F}" type="slidenum">
              <a:rPr lang="cs-CZ" smtClean="0"/>
              <a:t>‹#›</a:t>
            </a:fld>
            <a:endParaRPr lang="cs-CZ"/>
          </a:p>
        </p:txBody>
      </p:sp>
    </p:spTree>
    <p:extLst>
      <p:ext uri="{BB962C8B-B14F-4D97-AF65-F5344CB8AC3E}">
        <p14:creationId xmlns:p14="http://schemas.microsoft.com/office/powerpoint/2010/main" val="3886331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EB33790-60E2-4F17-B41C-2F5379BE628A}"/>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12140E57-8957-4AE1-915C-374FBD074A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2FEC035C-31C2-4AF9-B779-373934D3061F}"/>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3A30D56A-6A47-455E-BA37-E21FDCE428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FB1531C9-CDAD-4212-93CE-7405A47BDEB8}"/>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D08B309F-8496-482E-84A5-BC47B43E5688}"/>
              </a:ext>
            </a:extLst>
          </p:cNvPr>
          <p:cNvSpPr>
            <a:spLocks noGrp="1"/>
          </p:cNvSpPr>
          <p:nvPr>
            <p:ph type="dt" sz="half" idx="10"/>
          </p:nvPr>
        </p:nvSpPr>
        <p:spPr/>
        <p:txBody>
          <a:bodyPr/>
          <a:lstStyle/>
          <a:p>
            <a:fld id="{C1997CD2-5E4A-42CF-8F09-78055B97403B}" type="datetimeFigureOut">
              <a:rPr lang="cs-CZ" smtClean="0"/>
              <a:t>25.03.2022</a:t>
            </a:fld>
            <a:endParaRPr lang="cs-CZ"/>
          </a:p>
        </p:txBody>
      </p:sp>
      <p:sp>
        <p:nvSpPr>
          <p:cNvPr id="8" name="Zástupný symbol pro zápatí 7">
            <a:extLst>
              <a:ext uri="{FF2B5EF4-FFF2-40B4-BE49-F238E27FC236}">
                <a16:creationId xmlns:a16="http://schemas.microsoft.com/office/drawing/2014/main" id="{D134608C-B04F-440A-890A-D9C71402D883}"/>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7B1B600E-A57D-4A9F-AAB6-B02F260462C4}"/>
              </a:ext>
            </a:extLst>
          </p:cNvPr>
          <p:cNvSpPr>
            <a:spLocks noGrp="1"/>
          </p:cNvSpPr>
          <p:nvPr>
            <p:ph type="sldNum" sz="quarter" idx="12"/>
          </p:nvPr>
        </p:nvSpPr>
        <p:spPr/>
        <p:txBody>
          <a:bodyPr/>
          <a:lstStyle/>
          <a:p>
            <a:fld id="{B6DF709D-47A8-475A-B6A8-063F9FB6893F}" type="slidenum">
              <a:rPr lang="cs-CZ" smtClean="0"/>
              <a:t>‹#›</a:t>
            </a:fld>
            <a:endParaRPr lang="cs-CZ"/>
          </a:p>
        </p:txBody>
      </p:sp>
    </p:spTree>
    <p:extLst>
      <p:ext uri="{BB962C8B-B14F-4D97-AF65-F5344CB8AC3E}">
        <p14:creationId xmlns:p14="http://schemas.microsoft.com/office/powerpoint/2010/main" val="1651738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38993A-130D-4878-8645-950C97952371}"/>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45A4ED0C-96E7-4983-9358-EE002672E7C0}"/>
              </a:ext>
            </a:extLst>
          </p:cNvPr>
          <p:cNvSpPr>
            <a:spLocks noGrp="1"/>
          </p:cNvSpPr>
          <p:nvPr>
            <p:ph type="dt" sz="half" idx="10"/>
          </p:nvPr>
        </p:nvSpPr>
        <p:spPr/>
        <p:txBody>
          <a:bodyPr/>
          <a:lstStyle/>
          <a:p>
            <a:fld id="{C1997CD2-5E4A-42CF-8F09-78055B97403B}" type="datetimeFigureOut">
              <a:rPr lang="cs-CZ" smtClean="0"/>
              <a:t>25.03.2022</a:t>
            </a:fld>
            <a:endParaRPr lang="cs-CZ"/>
          </a:p>
        </p:txBody>
      </p:sp>
      <p:sp>
        <p:nvSpPr>
          <p:cNvPr id="4" name="Zástupný symbol pro zápatí 3">
            <a:extLst>
              <a:ext uri="{FF2B5EF4-FFF2-40B4-BE49-F238E27FC236}">
                <a16:creationId xmlns:a16="http://schemas.microsoft.com/office/drawing/2014/main" id="{CCD93241-9733-43B4-8619-AE15B87C9949}"/>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DD8086A7-AF0D-4C88-90CF-06C82157C890}"/>
              </a:ext>
            </a:extLst>
          </p:cNvPr>
          <p:cNvSpPr>
            <a:spLocks noGrp="1"/>
          </p:cNvSpPr>
          <p:nvPr>
            <p:ph type="sldNum" sz="quarter" idx="12"/>
          </p:nvPr>
        </p:nvSpPr>
        <p:spPr/>
        <p:txBody>
          <a:bodyPr/>
          <a:lstStyle/>
          <a:p>
            <a:fld id="{B6DF709D-47A8-475A-B6A8-063F9FB6893F}" type="slidenum">
              <a:rPr lang="cs-CZ" smtClean="0"/>
              <a:t>‹#›</a:t>
            </a:fld>
            <a:endParaRPr lang="cs-CZ"/>
          </a:p>
        </p:txBody>
      </p:sp>
    </p:spTree>
    <p:extLst>
      <p:ext uri="{BB962C8B-B14F-4D97-AF65-F5344CB8AC3E}">
        <p14:creationId xmlns:p14="http://schemas.microsoft.com/office/powerpoint/2010/main" val="3487572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23925D4F-23D8-4440-B71E-61975F957D88}"/>
              </a:ext>
            </a:extLst>
          </p:cNvPr>
          <p:cNvSpPr>
            <a:spLocks noGrp="1"/>
          </p:cNvSpPr>
          <p:nvPr>
            <p:ph type="dt" sz="half" idx="10"/>
          </p:nvPr>
        </p:nvSpPr>
        <p:spPr/>
        <p:txBody>
          <a:bodyPr/>
          <a:lstStyle/>
          <a:p>
            <a:fld id="{C1997CD2-5E4A-42CF-8F09-78055B97403B}" type="datetimeFigureOut">
              <a:rPr lang="cs-CZ" smtClean="0"/>
              <a:t>25.03.2022</a:t>
            </a:fld>
            <a:endParaRPr lang="cs-CZ"/>
          </a:p>
        </p:txBody>
      </p:sp>
      <p:sp>
        <p:nvSpPr>
          <p:cNvPr id="3" name="Zástupný symbol pro zápatí 2">
            <a:extLst>
              <a:ext uri="{FF2B5EF4-FFF2-40B4-BE49-F238E27FC236}">
                <a16:creationId xmlns:a16="http://schemas.microsoft.com/office/drawing/2014/main" id="{3FD4104E-5549-49AB-85DB-B1E5C580EE87}"/>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B7CCB616-AB68-4768-9F42-C37DC84B42BC}"/>
              </a:ext>
            </a:extLst>
          </p:cNvPr>
          <p:cNvSpPr>
            <a:spLocks noGrp="1"/>
          </p:cNvSpPr>
          <p:nvPr>
            <p:ph type="sldNum" sz="quarter" idx="12"/>
          </p:nvPr>
        </p:nvSpPr>
        <p:spPr/>
        <p:txBody>
          <a:bodyPr/>
          <a:lstStyle/>
          <a:p>
            <a:fld id="{B6DF709D-47A8-475A-B6A8-063F9FB6893F}" type="slidenum">
              <a:rPr lang="cs-CZ" smtClean="0"/>
              <a:t>‹#›</a:t>
            </a:fld>
            <a:endParaRPr lang="cs-CZ"/>
          </a:p>
        </p:txBody>
      </p:sp>
    </p:spTree>
    <p:extLst>
      <p:ext uri="{BB962C8B-B14F-4D97-AF65-F5344CB8AC3E}">
        <p14:creationId xmlns:p14="http://schemas.microsoft.com/office/powerpoint/2010/main" val="776317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002DFC3-8265-40A1-8400-31E97117187C}"/>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E1506E07-1EEC-4A8F-B124-76948C1C54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00CAB2DF-8A2B-4519-99BB-CCE2FE5444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A998F01C-D487-4BCE-A887-C7EAAEE77B73}"/>
              </a:ext>
            </a:extLst>
          </p:cNvPr>
          <p:cNvSpPr>
            <a:spLocks noGrp="1"/>
          </p:cNvSpPr>
          <p:nvPr>
            <p:ph type="dt" sz="half" idx="10"/>
          </p:nvPr>
        </p:nvSpPr>
        <p:spPr/>
        <p:txBody>
          <a:bodyPr/>
          <a:lstStyle/>
          <a:p>
            <a:fld id="{C1997CD2-5E4A-42CF-8F09-78055B97403B}" type="datetimeFigureOut">
              <a:rPr lang="cs-CZ" smtClean="0"/>
              <a:t>25.03.2022</a:t>
            </a:fld>
            <a:endParaRPr lang="cs-CZ"/>
          </a:p>
        </p:txBody>
      </p:sp>
      <p:sp>
        <p:nvSpPr>
          <p:cNvPr id="6" name="Zástupný symbol pro zápatí 5">
            <a:extLst>
              <a:ext uri="{FF2B5EF4-FFF2-40B4-BE49-F238E27FC236}">
                <a16:creationId xmlns:a16="http://schemas.microsoft.com/office/drawing/2014/main" id="{E5BFBA7D-22C3-4043-9000-F049FC4CE24D}"/>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DB056378-5BD2-4899-8FB9-A1E6D115BB32}"/>
              </a:ext>
            </a:extLst>
          </p:cNvPr>
          <p:cNvSpPr>
            <a:spLocks noGrp="1"/>
          </p:cNvSpPr>
          <p:nvPr>
            <p:ph type="sldNum" sz="quarter" idx="12"/>
          </p:nvPr>
        </p:nvSpPr>
        <p:spPr/>
        <p:txBody>
          <a:bodyPr/>
          <a:lstStyle/>
          <a:p>
            <a:fld id="{B6DF709D-47A8-475A-B6A8-063F9FB6893F}" type="slidenum">
              <a:rPr lang="cs-CZ" smtClean="0"/>
              <a:t>‹#›</a:t>
            </a:fld>
            <a:endParaRPr lang="cs-CZ"/>
          </a:p>
        </p:txBody>
      </p:sp>
    </p:spTree>
    <p:extLst>
      <p:ext uri="{BB962C8B-B14F-4D97-AF65-F5344CB8AC3E}">
        <p14:creationId xmlns:p14="http://schemas.microsoft.com/office/powerpoint/2010/main" val="282341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B94D11B-6316-4B25-A156-6EE37B3A248D}"/>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D49B9FF8-8323-4B21-B24E-71A6865249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03A8524B-02B5-4367-AE8F-A6F4ACC4B5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410E2746-F0D8-404D-A8FE-E0AA7F34DBF6}"/>
              </a:ext>
            </a:extLst>
          </p:cNvPr>
          <p:cNvSpPr>
            <a:spLocks noGrp="1"/>
          </p:cNvSpPr>
          <p:nvPr>
            <p:ph type="dt" sz="half" idx="10"/>
          </p:nvPr>
        </p:nvSpPr>
        <p:spPr/>
        <p:txBody>
          <a:bodyPr/>
          <a:lstStyle/>
          <a:p>
            <a:fld id="{C1997CD2-5E4A-42CF-8F09-78055B97403B}" type="datetimeFigureOut">
              <a:rPr lang="cs-CZ" smtClean="0"/>
              <a:t>25.03.2022</a:t>
            </a:fld>
            <a:endParaRPr lang="cs-CZ"/>
          </a:p>
        </p:txBody>
      </p:sp>
      <p:sp>
        <p:nvSpPr>
          <p:cNvPr id="6" name="Zástupný symbol pro zápatí 5">
            <a:extLst>
              <a:ext uri="{FF2B5EF4-FFF2-40B4-BE49-F238E27FC236}">
                <a16:creationId xmlns:a16="http://schemas.microsoft.com/office/drawing/2014/main" id="{81381E50-1EC3-4CA2-B7C7-4B9FA7CE3FEA}"/>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357A1817-91BB-4882-B4C6-DDE3F4884CC5}"/>
              </a:ext>
            </a:extLst>
          </p:cNvPr>
          <p:cNvSpPr>
            <a:spLocks noGrp="1"/>
          </p:cNvSpPr>
          <p:nvPr>
            <p:ph type="sldNum" sz="quarter" idx="12"/>
          </p:nvPr>
        </p:nvSpPr>
        <p:spPr/>
        <p:txBody>
          <a:bodyPr/>
          <a:lstStyle/>
          <a:p>
            <a:fld id="{B6DF709D-47A8-475A-B6A8-063F9FB6893F}" type="slidenum">
              <a:rPr lang="cs-CZ" smtClean="0"/>
              <a:t>‹#›</a:t>
            </a:fld>
            <a:endParaRPr lang="cs-CZ"/>
          </a:p>
        </p:txBody>
      </p:sp>
    </p:spTree>
    <p:extLst>
      <p:ext uri="{BB962C8B-B14F-4D97-AF65-F5344CB8AC3E}">
        <p14:creationId xmlns:p14="http://schemas.microsoft.com/office/powerpoint/2010/main" val="93567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FF010449-FB11-4149-AA32-4E4641C3C0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D513AB3B-0EDB-42E7-A17D-75BE5DC573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73F0D020-97DB-4201-9207-8C3A3DC04A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997CD2-5E4A-42CF-8F09-78055B97403B}" type="datetimeFigureOut">
              <a:rPr lang="cs-CZ" smtClean="0"/>
              <a:t>25.03.2022</a:t>
            </a:fld>
            <a:endParaRPr lang="cs-CZ"/>
          </a:p>
        </p:txBody>
      </p:sp>
      <p:sp>
        <p:nvSpPr>
          <p:cNvPr id="5" name="Zástupný symbol pro zápatí 4">
            <a:extLst>
              <a:ext uri="{FF2B5EF4-FFF2-40B4-BE49-F238E27FC236}">
                <a16:creationId xmlns:a16="http://schemas.microsoft.com/office/drawing/2014/main" id="{7E54D34F-5D46-4898-A920-B4924D9079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1B4269CC-D5EC-4DFB-B60B-15B5229151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DF709D-47A8-475A-B6A8-063F9FB6893F}" type="slidenum">
              <a:rPr lang="cs-CZ" smtClean="0"/>
              <a:t>‹#›</a:t>
            </a:fld>
            <a:endParaRPr lang="cs-CZ"/>
          </a:p>
        </p:txBody>
      </p:sp>
    </p:spTree>
    <p:extLst>
      <p:ext uri="{BB962C8B-B14F-4D97-AF65-F5344CB8AC3E}">
        <p14:creationId xmlns:p14="http://schemas.microsoft.com/office/powerpoint/2010/main" val="2895782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cs.wikipedia.org/wiki/Sourozeneck%C3%A1_konstelace#cite_note-4"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cs.wikipedia.org/wiki/Odpu%C5%A1t%C4%9Bn%C3%AD"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Video 4">
            <a:extLst>
              <a:ext uri="{FF2B5EF4-FFF2-40B4-BE49-F238E27FC236}">
                <a16:creationId xmlns:a16="http://schemas.microsoft.com/office/drawing/2014/main" id="{48CA706B-5690-2C73-BE6C-2D42D2C7731D}"/>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284" r="1" b="1"/>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34BFE4F-BE75-4EFF-B220-D2156AB9D2C6}"/>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cs-CZ" sz="5200" dirty="0">
                <a:solidFill>
                  <a:srgbClr val="FFFFFF"/>
                </a:solidFill>
              </a:rPr>
              <a:t>Psychoanalytické směry</a:t>
            </a:r>
            <a:br>
              <a:rPr lang="cs-CZ" sz="5200" dirty="0">
                <a:solidFill>
                  <a:srgbClr val="FFFFFF"/>
                </a:solidFill>
              </a:rPr>
            </a:br>
            <a:r>
              <a:rPr lang="cs-CZ" sz="5200" dirty="0">
                <a:solidFill>
                  <a:srgbClr val="FFFFFF"/>
                </a:solidFill>
              </a:rPr>
              <a:t>humanistické teorie</a:t>
            </a:r>
          </a:p>
        </p:txBody>
      </p:sp>
      <p:sp>
        <p:nvSpPr>
          <p:cNvPr id="3" name="Podnadpis 2">
            <a:extLst>
              <a:ext uri="{FF2B5EF4-FFF2-40B4-BE49-F238E27FC236}">
                <a16:creationId xmlns:a16="http://schemas.microsoft.com/office/drawing/2014/main" id="{7D162788-E925-46DC-ADCC-CACA9C0F18ED}"/>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cs-CZ">
                <a:solidFill>
                  <a:srgbClr val="FFFFFF"/>
                </a:solidFill>
              </a:rPr>
              <a:t>Rychle si názory vytváříme,</a:t>
            </a:r>
          </a:p>
          <a:p>
            <a:r>
              <a:rPr lang="cs-CZ">
                <a:solidFill>
                  <a:srgbClr val="FFFFFF"/>
                </a:solidFill>
              </a:rPr>
              <a:t>Pomalu je měníme</a:t>
            </a:r>
          </a:p>
        </p:txBody>
      </p:sp>
      <p:sp>
        <p:nvSpPr>
          <p:cNvPr id="4" name="TextovéPole 3">
            <a:extLst>
              <a:ext uri="{FF2B5EF4-FFF2-40B4-BE49-F238E27FC236}">
                <a16:creationId xmlns:a16="http://schemas.microsoft.com/office/drawing/2014/main" id="{265F1289-2F12-8546-88C2-D6AD3E2A48AB}"/>
              </a:ext>
            </a:extLst>
          </p:cNvPr>
          <p:cNvSpPr txBox="1"/>
          <p:nvPr/>
        </p:nvSpPr>
        <p:spPr>
          <a:xfrm>
            <a:off x="9568543" y="-669471"/>
            <a:ext cx="184731" cy="369332"/>
          </a:xfrm>
          <a:prstGeom prst="rect">
            <a:avLst/>
          </a:prstGeom>
          <a:noFill/>
        </p:spPr>
        <p:txBody>
          <a:bodyPr wrap="none" rtlCol="0">
            <a:spAutoFit/>
          </a:bodyPr>
          <a:lstStyle/>
          <a:p>
            <a:endParaRPr lang="cs-CZ" dirty="0"/>
          </a:p>
        </p:txBody>
      </p:sp>
    </p:spTree>
    <p:extLst>
      <p:ext uri="{BB962C8B-B14F-4D97-AF65-F5344CB8AC3E}">
        <p14:creationId xmlns:p14="http://schemas.microsoft.com/office/powerpoint/2010/main" val="1585622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04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mute="1">
                <p:cTn id="12" repeatCount="indefinite" fill="hold" display="0">
                  <p:stCondLst>
                    <p:cond delay="indefinite"/>
                  </p:stCondLst>
                </p:cTn>
                <p:tgtEl>
                  <p:spTgt spid="5"/>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B4CAB7-EE85-0247-81AD-C2874CD5EB3B}"/>
              </a:ext>
            </a:extLst>
          </p:cNvPr>
          <p:cNvSpPr>
            <a:spLocks noGrp="1"/>
          </p:cNvSpPr>
          <p:nvPr>
            <p:ph type="title"/>
          </p:nvPr>
        </p:nvSpPr>
        <p:spPr/>
        <p:txBody>
          <a:bodyPr/>
          <a:lstStyle/>
          <a:p>
            <a:r>
              <a:rPr lang="cs-CZ" dirty="0"/>
              <a:t>Regrese </a:t>
            </a:r>
          </a:p>
        </p:txBody>
      </p:sp>
      <p:sp>
        <p:nvSpPr>
          <p:cNvPr id="3" name="Zástupný obsah 2">
            <a:extLst>
              <a:ext uri="{FF2B5EF4-FFF2-40B4-BE49-F238E27FC236}">
                <a16:creationId xmlns:a16="http://schemas.microsoft.com/office/drawing/2014/main" id="{DC5848E8-5EFE-F946-8D39-5509216F4A77}"/>
              </a:ext>
            </a:extLst>
          </p:cNvPr>
          <p:cNvSpPr>
            <a:spLocks noGrp="1"/>
          </p:cNvSpPr>
          <p:nvPr>
            <p:ph idx="1"/>
          </p:nvPr>
        </p:nvSpPr>
        <p:spPr/>
        <p:txBody>
          <a:bodyPr/>
          <a:lstStyle/>
          <a:p>
            <a:r>
              <a:rPr lang="cs-CZ" dirty="0"/>
              <a:t>Navrácení se k nižšímu vývojovému stádiu, které působí méně stresově (útěky do nemoci, do pláče, potřeba být opatrován)</a:t>
            </a:r>
          </a:p>
          <a:p>
            <a:r>
              <a:rPr lang="cs-CZ" dirty="0"/>
              <a:t>Stresová situace – začne se chovat jako dítě a hledá pomoc u partnera, pracovníka, dítěte – v traumatických situacích je přirozená</a:t>
            </a:r>
          </a:p>
        </p:txBody>
      </p:sp>
    </p:spTree>
    <p:extLst>
      <p:ext uri="{BB962C8B-B14F-4D97-AF65-F5344CB8AC3E}">
        <p14:creationId xmlns:p14="http://schemas.microsoft.com/office/powerpoint/2010/main" val="8009316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4EF1E71-B4FD-D64A-94EE-4C4BD56F54E9}"/>
              </a:ext>
            </a:extLst>
          </p:cNvPr>
          <p:cNvSpPr>
            <a:spLocks noGrp="1"/>
          </p:cNvSpPr>
          <p:nvPr>
            <p:ph type="title"/>
          </p:nvPr>
        </p:nvSpPr>
        <p:spPr/>
        <p:txBody>
          <a:bodyPr/>
          <a:lstStyle/>
          <a:p>
            <a:r>
              <a:rPr lang="cs-CZ" b="1" i="1" dirty="0"/>
              <a:t>Fixace</a:t>
            </a:r>
            <a:endParaRPr lang="cs-CZ" dirty="0"/>
          </a:p>
        </p:txBody>
      </p:sp>
      <p:sp>
        <p:nvSpPr>
          <p:cNvPr id="3" name="Zástupný obsah 2">
            <a:extLst>
              <a:ext uri="{FF2B5EF4-FFF2-40B4-BE49-F238E27FC236}">
                <a16:creationId xmlns:a16="http://schemas.microsoft.com/office/drawing/2014/main" id="{DE6989AC-BB23-614D-8C53-AE49721D45B7}"/>
              </a:ext>
            </a:extLst>
          </p:cNvPr>
          <p:cNvSpPr>
            <a:spLocks noGrp="1"/>
          </p:cNvSpPr>
          <p:nvPr>
            <p:ph idx="1"/>
          </p:nvPr>
        </p:nvSpPr>
        <p:spPr/>
        <p:txBody>
          <a:bodyPr>
            <a:normAutofit/>
          </a:bodyPr>
          <a:lstStyle/>
          <a:p>
            <a:r>
              <a:rPr lang="cs-CZ" dirty="0"/>
              <a:t>Liší se od regrese tím, že je poměrně dlouhodobá – fixace na pracovníka, učitele, vychovatele ..</a:t>
            </a:r>
          </a:p>
          <a:p>
            <a:r>
              <a:rPr lang="cs-CZ" dirty="0"/>
              <a:t>Další obranné mechanismy rozpracovala Freudova dcera </a:t>
            </a:r>
            <a:r>
              <a:rPr lang="cs-CZ" u="sng" dirty="0"/>
              <a:t>Anna </a:t>
            </a:r>
            <a:r>
              <a:rPr lang="cs-CZ" u="sng" dirty="0" err="1"/>
              <a:t>Freudová</a:t>
            </a:r>
            <a:r>
              <a:rPr lang="cs-CZ" dirty="0"/>
              <a:t>, jedná se např. o identifikaci, projekci či izolaci.</a:t>
            </a:r>
          </a:p>
          <a:p>
            <a:endParaRPr lang="cs-CZ" dirty="0"/>
          </a:p>
        </p:txBody>
      </p:sp>
    </p:spTree>
    <p:extLst>
      <p:ext uri="{BB962C8B-B14F-4D97-AF65-F5344CB8AC3E}">
        <p14:creationId xmlns:p14="http://schemas.microsoft.com/office/powerpoint/2010/main" val="12669247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812F980-41FF-5345-812B-6A8201956D34}"/>
              </a:ext>
            </a:extLst>
          </p:cNvPr>
          <p:cNvSpPr>
            <a:spLocks noGrp="1"/>
          </p:cNvSpPr>
          <p:nvPr>
            <p:ph type="title"/>
          </p:nvPr>
        </p:nvSpPr>
        <p:spPr/>
        <p:txBody>
          <a:bodyPr/>
          <a:lstStyle/>
          <a:p>
            <a:r>
              <a:rPr lang="cs-CZ" dirty="0"/>
              <a:t>Projekce</a:t>
            </a:r>
          </a:p>
        </p:txBody>
      </p:sp>
      <p:sp>
        <p:nvSpPr>
          <p:cNvPr id="3" name="Zástupný obsah 2">
            <a:extLst>
              <a:ext uri="{FF2B5EF4-FFF2-40B4-BE49-F238E27FC236}">
                <a16:creationId xmlns:a16="http://schemas.microsoft.com/office/drawing/2014/main" id="{AF805EFE-35B0-3E44-AD91-D956FD43CA08}"/>
              </a:ext>
            </a:extLst>
          </p:cNvPr>
          <p:cNvSpPr>
            <a:spLocks noGrp="1"/>
          </p:cNvSpPr>
          <p:nvPr>
            <p:ph idx="1"/>
          </p:nvPr>
        </p:nvSpPr>
        <p:spPr/>
        <p:txBody>
          <a:bodyPr/>
          <a:lstStyle/>
          <a:p>
            <a:r>
              <a:rPr lang="cs-CZ" dirty="0"/>
              <a:t>Rodiče do dítěte – splnit jeho sny</a:t>
            </a:r>
          </a:p>
          <a:p>
            <a:r>
              <a:rPr lang="cs-CZ" dirty="0"/>
              <a:t>Partnerů mezi sebou – připadám si špatný, začnu špatně přemýšlet o partnerovi, cokoliv co udělá má chyby</a:t>
            </a:r>
          </a:p>
          <a:p>
            <a:endParaRPr lang="cs-CZ" dirty="0"/>
          </a:p>
          <a:p>
            <a:r>
              <a:rPr lang="cs-CZ" dirty="0"/>
              <a:t>Přenos negativa – má spirálovitý průběh, nikoliv lineární</a:t>
            </a:r>
          </a:p>
          <a:p>
            <a:endParaRPr lang="cs-CZ" dirty="0"/>
          </a:p>
        </p:txBody>
      </p:sp>
    </p:spTree>
    <p:extLst>
      <p:ext uri="{BB962C8B-B14F-4D97-AF65-F5344CB8AC3E}">
        <p14:creationId xmlns:p14="http://schemas.microsoft.com/office/powerpoint/2010/main" val="32072678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A6488A5-362F-BB43-984B-10E3F937599E}"/>
              </a:ext>
            </a:extLst>
          </p:cNvPr>
          <p:cNvSpPr>
            <a:spLocks noGrp="1"/>
          </p:cNvSpPr>
          <p:nvPr>
            <p:ph type="title"/>
          </p:nvPr>
        </p:nvSpPr>
        <p:spPr/>
        <p:txBody>
          <a:bodyPr/>
          <a:lstStyle/>
          <a:p>
            <a:r>
              <a:rPr lang="cs-CZ" dirty="0"/>
              <a:t>Vnitřní teorie osobnosti</a:t>
            </a:r>
          </a:p>
        </p:txBody>
      </p:sp>
      <p:sp>
        <p:nvSpPr>
          <p:cNvPr id="3" name="Zástupný obsah 2">
            <a:extLst>
              <a:ext uri="{FF2B5EF4-FFF2-40B4-BE49-F238E27FC236}">
                <a16:creationId xmlns:a16="http://schemas.microsoft.com/office/drawing/2014/main" id="{1A840C42-1D87-0843-BD41-5607A935EF08}"/>
              </a:ext>
            </a:extLst>
          </p:cNvPr>
          <p:cNvSpPr>
            <a:spLocks noGrp="1"/>
          </p:cNvSpPr>
          <p:nvPr>
            <p:ph idx="1"/>
          </p:nvPr>
        </p:nvSpPr>
        <p:spPr/>
        <p:txBody>
          <a:bodyPr>
            <a:normAutofit fontScale="62500" lnSpcReduction="20000"/>
          </a:bodyPr>
          <a:lstStyle/>
          <a:p>
            <a:r>
              <a:rPr lang="cs-CZ" b="1" dirty="0"/>
              <a:t>5 stádií libida (nemusíme projít všemi stádii, můžeme ustrnout)</a:t>
            </a:r>
            <a:endParaRPr lang="cs-CZ" dirty="0"/>
          </a:p>
          <a:p>
            <a:r>
              <a:rPr lang="cs-CZ" b="1" dirty="0"/>
              <a:t>orální stádium</a:t>
            </a:r>
            <a:r>
              <a:rPr lang="cs-CZ" dirty="0"/>
              <a:t> (0–1,5 roku) – spojeno </a:t>
            </a:r>
            <a:r>
              <a:rPr lang="cs-CZ" b="1" dirty="0"/>
              <a:t>s ústy</a:t>
            </a:r>
            <a:endParaRPr lang="cs-CZ" dirty="0"/>
          </a:p>
          <a:p>
            <a:pPr lvl="1"/>
            <a:r>
              <a:rPr lang="cs-CZ" dirty="0"/>
              <a:t>libido se vybíjí sáním a kousáním</a:t>
            </a:r>
          </a:p>
          <a:p>
            <a:pPr lvl="1"/>
            <a:r>
              <a:rPr lang="cs-CZ" dirty="0"/>
              <a:t>slast spojená s příjmem potravy</a:t>
            </a:r>
          </a:p>
          <a:p>
            <a:r>
              <a:rPr lang="cs-CZ" b="1" dirty="0"/>
              <a:t>anální stádium</a:t>
            </a:r>
            <a:r>
              <a:rPr lang="cs-CZ" dirty="0"/>
              <a:t> (2–3 roky) – spojeno </a:t>
            </a:r>
            <a:r>
              <a:rPr lang="cs-CZ" b="1" dirty="0"/>
              <a:t>s konečníkem</a:t>
            </a:r>
            <a:endParaRPr lang="cs-CZ" dirty="0"/>
          </a:p>
          <a:p>
            <a:pPr lvl="1"/>
            <a:r>
              <a:rPr lang="cs-CZ" dirty="0"/>
              <a:t>uspokojování z vyprazdňování a zadržování</a:t>
            </a:r>
          </a:p>
          <a:p>
            <a:r>
              <a:rPr lang="cs-CZ" b="1" dirty="0"/>
              <a:t>falické stádium</a:t>
            </a:r>
            <a:r>
              <a:rPr lang="cs-CZ" dirty="0"/>
              <a:t> (4–5 let) – spojeno </a:t>
            </a:r>
            <a:r>
              <a:rPr lang="cs-CZ" b="1" dirty="0"/>
              <a:t>s genitáliemi</a:t>
            </a:r>
            <a:endParaRPr lang="cs-CZ" dirty="0"/>
          </a:p>
          <a:p>
            <a:pPr lvl="1"/>
            <a:r>
              <a:rPr lang="cs-CZ" dirty="0"/>
              <a:t>libido se vybíjí masturbací</a:t>
            </a:r>
          </a:p>
          <a:p>
            <a:pPr lvl="1"/>
            <a:r>
              <a:rPr lang="cs-CZ" dirty="0"/>
              <a:t>v tomto období vznik komplexů</a:t>
            </a:r>
          </a:p>
          <a:p>
            <a:pPr lvl="1"/>
            <a:r>
              <a:rPr lang="cs-CZ" dirty="0"/>
              <a:t>končí procesem identifikace s rodičem</a:t>
            </a:r>
          </a:p>
          <a:p>
            <a:r>
              <a:rPr lang="cs-CZ" b="1" dirty="0"/>
              <a:t>stádium latence </a:t>
            </a:r>
            <a:r>
              <a:rPr lang="cs-CZ" dirty="0"/>
              <a:t>(6–11 let)</a:t>
            </a:r>
          </a:p>
          <a:p>
            <a:pPr lvl="1"/>
            <a:r>
              <a:rPr lang="cs-CZ" dirty="0"/>
              <a:t>přechodné</a:t>
            </a:r>
            <a:r>
              <a:rPr lang="cs-CZ" b="1" dirty="0"/>
              <a:t> </a:t>
            </a:r>
            <a:r>
              <a:rPr lang="cs-CZ" dirty="0"/>
              <a:t>stádium, </a:t>
            </a:r>
            <a:r>
              <a:rPr lang="cs-CZ" b="1" dirty="0"/>
              <a:t>období stability</a:t>
            </a:r>
            <a:endParaRPr lang="cs-CZ" dirty="0"/>
          </a:p>
          <a:p>
            <a:r>
              <a:rPr lang="cs-CZ" b="1" dirty="0"/>
              <a:t>genitální stádium </a:t>
            </a:r>
            <a:r>
              <a:rPr lang="cs-CZ" dirty="0"/>
              <a:t>(11–12 let)</a:t>
            </a:r>
          </a:p>
          <a:p>
            <a:pPr lvl="1"/>
            <a:r>
              <a:rPr lang="cs-CZ" dirty="0"/>
              <a:t>od puberty do smrti, </a:t>
            </a:r>
            <a:r>
              <a:rPr lang="cs-CZ" b="1" dirty="0"/>
              <a:t>jedinec začíná prožívat sexuální život</a:t>
            </a:r>
            <a:endParaRPr lang="cs-CZ" dirty="0"/>
          </a:p>
          <a:p>
            <a:pPr lvl="1"/>
            <a:r>
              <a:rPr lang="cs-CZ" dirty="0"/>
              <a:t>navazuje na falické období, hl. genitálie</a:t>
            </a:r>
          </a:p>
          <a:p>
            <a:pPr lvl="1"/>
            <a:r>
              <a:rPr lang="cs-CZ" dirty="0"/>
              <a:t>končí proces identifikace s rodičem</a:t>
            </a:r>
          </a:p>
          <a:p>
            <a:pPr lvl="1"/>
            <a:r>
              <a:rPr lang="cs-CZ" b="1" dirty="0"/>
              <a:t>podle Freuda je člověk biologicky a psychosociálně zralou osobností</a:t>
            </a:r>
            <a:endParaRPr lang="cs-CZ" dirty="0"/>
          </a:p>
          <a:p>
            <a:endParaRPr lang="cs-CZ" dirty="0"/>
          </a:p>
        </p:txBody>
      </p:sp>
    </p:spTree>
    <p:extLst>
      <p:ext uri="{BB962C8B-B14F-4D97-AF65-F5344CB8AC3E}">
        <p14:creationId xmlns:p14="http://schemas.microsoft.com/office/powerpoint/2010/main" val="29272544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D2AFB91-DECF-E945-BE5D-A6977106B53C}"/>
              </a:ext>
            </a:extLst>
          </p:cNvPr>
          <p:cNvSpPr>
            <a:spLocks noGrp="1"/>
          </p:cNvSpPr>
          <p:nvPr>
            <p:ph type="title"/>
          </p:nvPr>
        </p:nvSpPr>
        <p:spPr/>
        <p:txBody>
          <a:bodyPr/>
          <a:lstStyle/>
          <a:p>
            <a:r>
              <a:rPr lang="cs-CZ" dirty="0"/>
              <a:t>C.G Jung - archetypy</a:t>
            </a:r>
          </a:p>
        </p:txBody>
      </p:sp>
      <p:sp>
        <p:nvSpPr>
          <p:cNvPr id="3" name="Zástupný obsah 2">
            <a:extLst>
              <a:ext uri="{FF2B5EF4-FFF2-40B4-BE49-F238E27FC236}">
                <a16:creationId xmlns:a16="http://schemas.microsoft.com/office/drawing/2014/main" id="{9579F16E-DD48-4043-BC85-B0D5FCA1C0C9}"/>
              </a:ext>
            </a:extLst>
          </p:cNvPr>
          <p:cNvSpPr>
            <a:spLocks noGrp="1"/>
          </p:cNvSpPr>
          <p:nvPr>
            <p:ph idx="1"/>
          </p:nvPr>
        </p:nvSpPr>
        <p:spPr>
          <a:xfrm>
            <a:off x="838200" y="1348740"/>
            <a:ext cx="10515600" cy="4828223"/>
          </a:xfrm>
        </p:spPr>
        <p:txBody>
          <a:bodyPr>
            <a:normAutofit fontScale="70000" lnSpcReduction="20000"/>
          </a:bodyPr>
          <a:lstStyle/>
          <a:p>
            <a:pPr marL="0" indent="0">
              <a:buNone/>
            </a:pPr>
            <a:endParaRPr lang="cs-CZ" dirty="0"/>
          </a:p>
          <a:p>
            <a:r>
              <a:rPr lang="cs-CZ" b="1" dirty="0"/>
              <a:t>stín, vina, dluh</a:t>
            </a:r>
            <a:r>
              <a:rPr lang="cs-CZ" dirty="0"/>
              <a:t> – úspěšné setkání se stínem tvoří celostní osobnost, přijme své nedostatky, viny a nepromítáme své chyby do ostatních – lidé nevyrovnaní se stínem nejsou schopni říct, za to mohu já</a:t>
            </a:r>
          </a:p>
          <a:p>
            <a:r>
              <a:rPr lang="cs-CZ" b="1" dirty="0" err="1"/>
              <a:t>animus</a:t>
            </a:r>
            <a:r>
              <a:rPr lang="cs-CZ" b="1" dirty="0"/>
              <a:t> / anima</a:t>
            </a:r>
            <a:r>
              <a:rPr lang="cs-CZ" dirty="0"/>
              <a:t> – přijmout v sobě opačné pohlaví</a:t>
            </a:r>
          </a:p>
          <a:p>
            <a:pPr lvl="1"/>
            <a:r>
              <a:rPr lang="cs-CZ" dirty="0"/>
              <a:t>rozměr ženský u mužů, u žen mužský</a:t>
            </a:r>
          </a:p>
          <a:p>
            <a:pPr lvl="1"/>
            <a:r>
              <a:rPr lang="cs-CZ" b="1" dirty="0" err="1"/>
              <a:t>animus</a:t>
            </a:r>
            <a:r>
              <a:rPr lang="cs-CZ" dirty="0"/>
              <a:t> = muž v nevědomí ženy</a:t>
            </a:r>
          </a:p>
          <a:p>
            <a:pPr lvl="1"/>
            <a:r>
              <a:rPr lang="cs-CZ" b="1" dirty="0"/>
              <a:t>anima</a:t>
            </a:r>
            <a:r>
              <a:rPr lang="cs-CZ" dirty="0"/>
              <a:t> = žena v nevědomí muže</a:t>
            </a:r>
          </a:p>
          <a:p>
            <a:pPr lvl="1"/>
            <a:r>
              <a:rPr lang="cs-CZ" dirty="0"/>
              <a:t>potkat a přijmout toho druhého v sobě</a:t>
            </a:r>
          </a:p>
          <a:p>
            <a:r>
              <a:rPr lang="cs-CZ" b="1" dirty="0"/>
              <a:t>stařec</a:t>
            </a:r>
            <a:r>
              <a:rPr lang="cs-CZ" dirty="0"/>
              <a:t> – muž by měl zduchovnit, do materiálního života přijmout životní moudrost</a:t>
            </a:r>
          </a:p>
          <a:p>
            <a:r>
              <a:rPr lang="cs-CZ" b="1" dirty="0"/>
              <a:t>žena</a:t>
            </a:r>
            <a:r>
              <a:rPr lang="cs-CZ" dirty="0"/>
              <a:t> – přijmout mateřství a zároveň si zachovat odstup, ženskost, svou osobnost, vnitřní bohatství</a:t>
            </a:r>
          </a:p>
          <a:p>
            <a:pPr lvl="1"/>
            <a:r>
              <a:rPr lang="cs-CZ" dirty="0"/>
              <a:t>femme </a:t>
            </a:r>
            <a:r>
              <a:rPr lang="cs-CZ" dirty="0" err="1"/>
              <a:t>fatal</a:t>
            </a:r>
            <a:r>
              <a:rPr lang="cs-CZ" dirty="0"/>
              <a:t> = osudová žena</a:t>
            </a:r>
          </a:p>
          <a:p>
            <a:r>
              <a:rPr lang="cs-CZ" b="1" dirty="0"/>
              <a:t>persona</a:t>
            </a:r>
            <a:r>
              <a:rPr lang="cs-CZ" dirty="0"/>
              <a:t> – uchování vlastní identity za tzv. maskou, se kterou přistupujeme k sociálním interakcím</a:t>
            </a:r>
          </a:p>
          <a:p>
            <a:pPr lvl="1"/>
            <a:r>
              <a:rPr lang="cs-CZ" dirty="0"/>
              <a:t>vyvoláme nějaký dojem u druhých, ale pod maskou si zachováváme osobní nezávislost</a:t>
            </a:r>
          </a:p>
          <a:p>
            <a:pPr lvl="1"/>
            <a:r>
              <a:rPr lang="cs-CZ" b="1" dirty="0"/>
              <a:t>souvisí s principem společenského přijetí a osobní nezávislosti</a:t>
            </a:r>
            <a:endParaRPr lang="cs-CZ" dirty="0"/>
          </a:p>
          <a:p>
            <a:endParaRPr lang="cs-CZ" dirty="0"/>
          </a:p>
        </p:txBody>
      </p:sp>
    </p:spTree>
    <p:extLst>
      <p:ext uri="{BB962C8B-B14F-4D97-AF65-F5344CB8AC3E}">
        <p14:creationId xmlns:p14="http://schemas.microsoft.com/office/powerpoint/2010/main" val="42148368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8CE8FC-51A3-1543-A6D9-6433A3AF4662}"/>
              </a:ext>
            </a:extLst>
          </p:cNvPr>
          <p:cNvSpPr>
            <a:spLocks noGrp="1"/>
          </p:cNvSpPr>
          <p:nvPr>
            <p:ph type="title"/>
          </p:nvPr>
        </p:nvSpPr>
        <p:spPr/>
        <p:txBody>
          <a:bodyPr/>
          <a:lstStyle/>
          <a:p>
            <a:r>
              <a:rPr lang="cs-CZ" dirty="0"/>
              <a:t>Cíle psychoanalytické teorie</a:t>
            </a:r>
          </a:p>
        </p:txBody>
      </p:sp>
      <p:sp>
        <p:nvSpPr>
          <p:cNvPr id="3" name="Zástupný obsah 2">
            <a:extLst>
              <a:ext uri="{FF2B5EF4-FFF2-40B4-BE49-F238E27FC236}">
                <a16:creationId xmlns:a16="http://schemas.microsoft.com/office/drawing/2014/main" id="{87007D3F-DFC6-174D-9975-C547B71D1D21}"/>
              </a:ext>
            </a:extLst>
          </p:cNvPr>
          <p:cNvSpPr>
            <a:spLocks noGrp="1"/>
          </p:cNvSpPr>
          <p:nvPr>
            <p:ph idx="1"/>
          </p:nvPr>
        </p:nvSpPr>
        <p:spPr/>
        <p:txBody>
          <a:bodyPr/>
          <a:lstStyle/>
          <a:p>
            <a:r>
              <a:rPr lang="cs-CZ" dirty="0"/>
              <a:t>Nevědomé učinit vědomým</a:t>
            </a:r>
          </a:p>
          <a:p>
            <a:r>
              <a:rPr lang="cs-CZ" dirty="0"/>
              <a:t>Uzavřít dosud neuzavřená stádia</a:t>
            </a:r>
          </a:p>
          <a:p>
            <a:r>
              <a:rPr lang="cs-CZ" dirty="0"/>
              <a:t>Posílit schopnost vyrovnat s požadavky společnosti</a:t>
            </a:r>
          </a:p>
        </p:txBody>
      </p:sp>
    </p:spTree>
    <p:extLst>
      <p:ext uri="{BB962C8B-B14F-4D97-AF65-F5344CB8AC3E}">
        <p14:creationId xmlns:p14="http://schemas.microsoft.com/office/powerpoint/2010/main" val="13135592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2CCFCB-1368-4732-ABD8-A558EF4C30B3}"/>
              </a:ext>
            </a:extLst>
          </p:cNvPr>
          <p:cNvSpPr>
            <a:spLocks noGrp="1"/>
          </p:cNvSpPr>
          <p:nvPr>
            <p:ph type="title"/>
          </p:nvPr>
        </p:nvSpPr>
        <p:spPr/>
        <p:txBody>
          <a:bodyPr/>
          <a:lstStyle/>
          <a:p>
            <a:r>
              <a:rPr lang="cs-CZ" dirty="0"/>
              <a:t>A. Adler – touha po moci</a:t>
            </a:r>
          </a:p>
        </p:txBody>
      </p:sp>
      <p:sp>
        <p:nvSpPr>
          <p:cNvPr id="3" name="Zástupný obsah 2">
            <a:extLst>
              <a:ext uri="{FF2B5EF4-FFF2-40B4-BE49-F238E27FC236}">
                <a16:creationId xmlns:a16="http://schemas.microsoft.com/office/drawing/2014/main" id="{57E63240-6CFD-4E44-A5FE-E128FDC57D72}"/>
              </a:ext>
            </a:extLst>
          </p:cNvPr>
          <p:cNvSpPr>
            <a:spLocks noGrp="1"/>
          </p:cNvSpPr>
          <p:nvPr>
            <p:ph idx="1"/>
          </p:nvPr>
        </p:nvSpPr>
        <p:spPr/>
        <p:txBody>
          <a:bodyPr/>
          <a:lstStyle/>
          <a:p>
            <a:r>
              <a:rPr lang="cs-CZ" dirty="0"/>
              <a:t>Alfred Adler – individuální psychologie (1870 – 1937) </a:t>
            </a:r>
          </a:p>
          <a:p>
            <a:r>
              <a:rPr lang="cs-CZ" dirty="0"/>
              <a:t>Člověk je bytost sociální určená sociálními potřebami </a:t>
            </a:r>
          </a:p>
          <a:p>
            <a:r>
              <a:rPr lang="cs-CZ" dirty="0"/>
              <a:t>Člověk je obrácený do budoucnosti, více ho motivuje předvídání budoucího než to, co prožil. </a:t>
            </a:r>
          </a:p>
          <a:p>
            <a:r>
              <a:rPr lang="cs-CZ" dirty="0"/>
              <a:t>Pro vývoj člověka je důležitý životní cíl - potřeba začlenit se - potřeba uplatnit se</a:t>
            </a:r>
          </a:p>
        </p:txBody>
      </p:sp>
    </p:spTree>
    <p:extLst>
      <p:ext uri="{BB962C8B-B14F-4D97-AF65-F5344CB8AC3E}">
        <p14:creationId xmlns:p14="http://schemas.microsoft.com/office/powerpoint/2010/main" val="12809870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A37DCA-81F5-814D-8CCE-7829D3676AD8}"/>
              </a:ext>
            </a:extLst>
          </p:cNvPr>
          <p:cNvSpPr>
            <a:spLocks noGrp="1"/>
          </p:cNvSpPr>
          <p:nvPr>
            <p:ph type="title"/>
          </p:nvPr>
        </p:nvSpPr>
        <p:spPr/>
        <p:txBody>
          <a:bodyPr/>
          <a:lstStyle/>
          <a:p>
            <a:r>
              <a:rPr lang="cs-CZ" dirty="0"/>
              <a:t>Sourozenecké konstelace</a:t>
            </a:r>
          </a:p>
        </p:txBody>
      </p:sp>
      <p:sp>
        <p:nvSpPr>
          <p:cNvPr id="3" name="Zástupný obsah 2">
            <a:extLst>
              <a:ext uri="{FF2B5EF4-FFF2-40B4-BE49-F238E27FC236}">
                <a16:creationId xmlns:a16="http://schemas.microsoft.com/office/drawing/2014/main" id="{4AC7F9D3-5F95-A34F-B8EB-682893E8FBE2}"/>
              </a:ext>
            </a:extLst>
          </p:cNvPr>
          <p:cNvSpPr>
            <a:spLocks noGrp="1"/>
          </p:cNvSpPr>
          <p:nvPr>
            <p:ph idx="1"/>
          </p:nvPr>
        </p:nvSpPr>
        <p:spPr/>
        <p:txBody>
          <a:bodyPr>
            <a:normAutofit fontScale="85000" lnSpcReduction="20000"/>
          </a:bodyPr>
          <a:lstStyle/>
          <a:p>
            <a:r>
              <a:rPr lang="cs-CZ" dirty="0"/>
              <a:t>Adler odděluje jedináčky a prvorozené na jednu stranu, každý prvorozený se rodí jako jedináček, tuto pozici ale časem ztratí. Osobnosti dalších dětí jsou dány naopak tím, že se nenarodily jako první.</a:t>
            </a:r>
          </a:p>
          <a:p>
            <a:r>
              <a:rPr lang="cs-CZ" b="1" dirty="0"/>
              <a:t>Nejstarší dítě</a:t>
            </a:r>
            <a:r>
              <a:rPr lang="cs-CZ" dirty="0"/>
              <a:t> – přišlo během dětství o pomyslnou moc (bylo sesazeno z trůnu mladším sourozencem). A tak zastává konzervativní názor, že mocní lidé by měli zůstat u moci.</a:t>
            </a:r>
          </a:p>
          <a:p>
            <a:r>
              <a:rPr lang="cs-CZ" b="1" dirty="0"/>
              <a:t>Druhé dítě</a:t>
            </a:r>
            <a:r>
              <a:rPr lang="cs-CZ" dirty="0"/>
              <a:t> neboli </a:t>
            </a:r>
            <a:r>
              <a:rPr lang="cs-CZ" b="1" dirty="0"/>
              <a:t>prostřední</a:t>
            </a:r>
            <a:r>
              <a:rPr lang="cs-CZ" dirty="0"/>
              <a:t> – má jinou pozici. Nikdy nebude samo a vždy bude mít před sebou někoho, kdo udává laťku, může být vzorem ale také konkurencí. Není tolik zvyklé být středem pozornosti jako nejstarší dítě a podle jeho názoru by se mocní lidé (autority) měli ve vedení střídat.</a:t>
            </a:r>
          </a:p>
          <a:p>
            <a:r>
              <a:rPr lang="cs-CZ" b="1" dirty="0"/>
              <a:t>Nejmladší dítě</a:t>
            </a:r>
            <a:r>
              <a:rPr lang="cs-CZ" dirty="0"/>
              <a:t> – je to, které zůstane navždy nejmladší, nenarodí se mu další sourozenec. Podobně jako druhý narozený má hodně energie, nicméně půjde vždy zcela jinou cestou. Je snadnější dosáhnout něčeho v nové oblasti, než tam kde by byla konkurence starších sourozenců.</a:t>
            </a:r>
            <a:r>
              <a:rPr lang="cs-CZ" baseline="30000" dirty="0">
                <a:hlinkClick r:id="rId2"/>
              </a:rPr>
              <a:t>[4]</a:t>
            </a:r>
            <a:endParaRPr lang="cs-CZ" dirty="0"/>
          </a:p>
          <a:p>
            <a:endParaRPr lang="cs-CZ" dirty="0"/>
          </a:p>
        </p:txBody>
      </p:sp>
    </p:spTree>
    <p:extLst>
      <p:ext uri="{BB962C8B-B14F-4D97-AF65-F5344CB8AC3E}">
        <p14:creationId xmlns:p14="http://schemas.microsoft.com/office/powerpoint/2010/main" val="14981881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BBBBAA-8001-F244-A811-82F69B287EE0}"/>
              </a:ext>
            </a:extLst>
          </p:cNvPr>
          <p:cNvSpPr>
            <a:spLocks noGrp="1"/>
          </p:cNvSpPr>
          <p:nvPr>
            <p:ph type="title"/>
          </p:nvPr>
        </p:nvSpPr>
        <p:spPr/>
        <p:txBody>
          <a:bodyPr/>
          <a:lstStyle/>
          <a:p>
            <a:r>
              <a:rPr lang="cs-CZ" dirty="0"/>
              <a:t>Kevin </a:t>
            </a:r>
            <a:r>
              <a:rPr lang="cs-CZ" dirty="0" err="1"/>
              <a:t>Lemann</a:t>
            </a:r>
            <a:r>
              <a:rPr lang="cs-CZ" dirty="0"/>
              <a:t> </a:t>
            </a:r>
          </a:p>
        </p:txBody>
      </p:sp>
      <p:sp>
        <p:nvSpPr>
          <p:cNvPr id="3" name="Zástupný obsah 2">
            <a:extLst>
              <a:ext uri="{FF2B5EF4-FFF2-40B4-BE49-F238E27FC236}">
                <a16:creationId xmlns:a16="http://schemas.microsoft.com/office/drawing/2014/main" id="{B90F98A2-C89D-6A40-8C31-BF9F0DD6E5BB}"/>
              </a:ext>
            </a:extLst>
          </p:cNvPr>
          <p:cNvSpPr>
            <a:spLocks noGrp="1"/>
          </p:cNvSpPr>
          <p:nvPr>
            <p:ph idx="1"/>
          </p:nvPr>
        </p:nvSpPr>
        <p:spPr>
          <a:xfrm>
            <a:off x="838200" y="1394460"/>
            <a:ext cx="10515600" cy="5098415"/>
          </a:xfrm>
        </p:spPr>
        <p:txBody>
          <a:bodyPr>
            <a:normAutofit fontScale="77500" lnSpcReduction="20000"/>
          </a:bodyPr>
          <a:lstStyle/>
          <a:p>
            <a:r>
              <a:rPr lang="cs-CZ" b="1" dirty="0"/>
              <a:t>Jedináček</a:t>
            </a:r>
            <a:r>
              <a:rPr lang="cs-CZ" dirty="0"/>
              <a:t> neboli </a:t>
            </a:r>
            <a:r>
              <a:rPr lang="cs-CZ" b="1" i="1" dirty="0" err="1"/>
              <a:t>superprvorozený</a:t>
            </a:r>
            <a:r>
              <a:rPr lang="cs-CZ" dirty="0"/>
              <a:t> – </a:t>
            </a:r>
            <a:r>
              <a:rPr lang="cs-CZ" i="1" dirty="0"/>
              <a:t>Jedinečná perla</a:t>
            </a:r>
            <a:r>
              <a:rPr lang="cs-CZ" dirty="0"/>
              <a:t> jsou jedináčci v rodinách, kde rodiče chtěli více dětí, ale nemohli je mít. Takoví jsou opečovávaní a chránění před realitou. To vede k pocitu, že jsou nadměrně důležití a sebestřední. Pokud rodiče plánovali mít pouze jedno dítě drží se svých plánů a bývají přísní, vytváří malého dospělého, který musí být brzo zodpovědný a chovat se přiměřeně. V obou případech ale jedináčci touží po dokonalosti.</a:t>
            </a:r>
          </a:p>
          <a:p>
            <a:r>
              <a:rPr lang="cs-CZ" b="1" dirty="0"/>
              <a:t>Prvorození</a:t>
            </a:r>
            <a:r>
              <a:rPr lang="cs-CZ" dirty="0"/>
              <a:t> – Narodí se do rodiny jako první, nemusí se o pozornost s nikým dělit. Pro rodiče je všechno poprvé, a proto to náležitě oceňují a obdivují. Rodiče nemají tolik zkušeností a bývají trpělivější. Vyšlapávají cestu pro další sourozence, ale zároveň nasazují i pomyslnou laťku. Tato konstelace obnáší i negativa – ať už velká očekávání a ambice rodičů nebo nároky na zodpovědnost či potřeba rychleji dospět. Rychleji dospět se vyžaduje většinou s narozením druhého dítěte.</a:t>
            </a:r>
          </a:p>
          <a:p>
            <a:r>
              <a:rPr lang="cs-CZ" b="1" dirty="0"/>
              <a:t>Prostřední</a:t>
            </a:r>
            <a:r>
              <a:rPr lang="cs-CZ" dirty="0"/>
              <a:t> – Jsou opakem staršího sourozence. Tvrdí se, že „trpí“ nedostatkem pozornosti, pocitem odstrčení. Bývají největší tajnůstkáři a zároveň nejvíc věrní, myšleno v manželství, ze všech konstelací.</a:t>
            </a:r>
          </a:p>
          <a:p>
            <a:r>
              <a:rPr lang="cs-CZ" b="1" dirty="0"/>
              <a:t>Nejmladší</a:t>
            </a:r>
            <a:r>
              <a:rPr lang="cs-CZ" dirty="0"/>
              <a:t> – V rodině bývají typičtí extroverti, co rádi někoho baví a rádi se předvádí. Jsou srdeční, dobří manipulátoři a obviňují druhé. Mají pocit, jakoby všechen talent a schopnosti vybrali starší sourozenci, a že je ostatní neberou dost vážně. Proto se snaží zaujmout něčím jiným (např. zlobením či roztomilostí).</a:t>
            </a:r>
          </a:p>
          <a:p>
            <a:endParaRPr lang="cs-CZ" dirty="0"/>
          </a:p>
        </p:txBody>
      </p:sp>
    </p:spTree>
    <p:extLst>
      <p:ext uri="{BB962C8B-B14F-4D97-AF65-F5344CB8AC3E}">
        <p14:creationId xmlns:p14="http://schemas.microsoft.com/office/powerpoint/2010/main" val="12796901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55D209D-281B-BF43-8565-2739698F357E}"/>
              </a:ext>
            </a:extLst>
          </p:cNvPr>
          <p:cNvSpPr>
            <a:spLocks noGrp="1"/>
          </p:cNvSpPr>
          <p:nvPr>
            <p:ph type="title"/>
          </p:nvPr>
        </p:nvSpPr>
        <p:spPr/>
        <p:txBody>
          <a:bodyPr/>
          <a:lstStyle/>
          <a:p>
            <a:r>
              <a:rPr lang="cs-CZ" dirty="0" err="1"/>
              <a:t>Clifford</a:t>
            </a:r>
            <a:r>
              <a:rPr lang="cs-CZ" dirty="0"/>
              <a:t> </a:t>
            </a:r>
            <a:r>
              <a:rPr lang="cs-CZ" dirty="0" err="1"/>
              <a:t>Isaacson</a:t>
            </a:r>
            <a:endParaRPr lang="cs-CZ" dirty="0"/>
          </a:p>
        </p:txBody>
      </p:sp>
      <p:sp>
        <p:nvSpPr>
          <p:cNvPr id="3" name="Zástupný obsah 2">
            <a:extLst>
              <a:ext uri="{FF2B5EF4-FFF2-40B4-BE49-F238E27FC236}">
                <a16:creationId xmlns:a16="http://schemas.microsoft.com/office/drawing/2014/main" id="{C00154E6-B194-B64A-B29F-DA3E829D2AB1}"/>
              </a:ext>
            </a:extLst>
          </p:cNvPr>
          <p:cNvSpPr>
            <a:spLocks noGrp="1"/>
          </p:cNvSpPr>
          <p:nvPr>
            <p:ph idx="1"/>
          </p:nvPr>
        </p:nvSpPr>
        <p:spPr>
          <a:xfrm>
            <a:off x="838200" y="1825625"/>
            <a:ext cx="10515600" cy="4667250"/>
          </a:xfrm>
        </p:spPr>
        <p:txBody>
          <a:bodyPr>
            <a:normAutofit fontScale="70000" lnSpcReduction="20000"/>
          </a:bodyPr>
          <a:lstStyle/>
          <a:p>
            <a:r>
              <a:rPr lang="cs-CZ" b="1" dirty="0"/>
              <a:t>Jedináček</a:t>
            </a:r>
            <a:r>
              <a:rPr lang="cs-CZ" dirty="0"/>
              <a:t> – Charakteristické vlastnosti pro jedináčka jsou tyto: "plánuje si život, dělá si starosti, cítí se pod tlakem, dělá si seznamy a musí je splnit, očekává čestné jednání". Údajně tyto rysy ale splňuje každý čtvrtý člověk, protože pokud má matka v domácnosti výpomoc (služku či chůvu) netrpí první narození ztrátou pozornosti a nestane se prvorozeným, ale zůstane jedináčkem.</a:t>
            </a:r>
          </a:p>
          <a:p>
            <a:r>
              <a:rPr lang="cs-CZ" b="1" dirty="0"/>
              <a:t>Prvorozený</a:t>
            </a:r>
            <a:r>
              <a:rPr lang="cs-CZ" dirty="0"/>
              <a:t> – Osobnost prvorozeného je zaměřená na cíl, nicméně je pro ni důležité, co si myslí ostatní a nechce nikoho urazit. Také se cítí nadřazená, ale chce působit skromně a pouze sní o tom, čeho chce dosáhnout.</a:t>
            </a:r>
          </a:p>
          <a:p>
            <a:r>
              <a:rPr lang="cs-CZ" b="1" dirty="0"/>
              <a:t>Druhý v pořadí</a:t>
            </a:r>
            <a:r>
              <a:rPr lang="cs-CZ" dirty="0"/>
              <a:t> – To, co charakterizuje druhorozené, je dokonalost, smysl pro detail, zároveň ale pocit, že ostatní dělají věci lépe, jsou umělecky založení a usilují o smír. Prvorozený usiluje o to, aby předčil druhorozeného, což může u druhorozeného způsobit pocit méněcennosti.</a:t>
            </a:r>
          </a:p>
          <a:p>
            <a:r>
              <a:rPr lang="cs-CZ" b="1" dirty="0"/>
              <a:t>Třetí narozený</a:t>
            </a:r>
            <a:r>
              <a:rPr lang="cs-CZ" dirty="0"/>
              <a:t> – Těmto třetím se druhorození snaží předat svůj pocit méněcennosti, ale také například své povinnosti v domácnosti . Tím, že neusilují o dokonalost mají výhodu v tom, že se učí žít ve světě, kde ostatní představují jakousi hrozbu. Nenechají se jen tak vyvést z míry a při případném konfliktu raději ustoupí.</a:t>
            </a:r>
          </a:p>
          <a:p>
            <a:r>
              <a:rPr lang="cs-CZ" b="1" dirty="0"/>
              <a:t>Čtvrtý narozený</a:t>
            </a:r>
            <a:r>
              <a:rPr lang="cs-CZ" dirty="0"/>
              <a:t> – Čtvrtá a poslední konstelace je charakteristická pocitem odstrčení a při rodinných sešlostech se raději uzavírá do sebe. Čtvrtému opět něco chce předat třetí narozený, tentokrát se jedná o pocit ohrožení. Jsou ale pracovití, protože se snaží dosáhnou toho, co umí či dělají starší sourozenci a mají pocit, že potom budou taky považováni za dospělé</a:t>
            </a:r>
          </a:p>
          <a:p>
            <a:endParaRPr lang="cs-CZ" dirty="0"/>
          </a:p>
        </p:txBody>
      </p:sp>
    </p:spTree>
    <p:extLst>
      <p:ext uri="{BB962C8B-B14F-4D97-AF65-F5344CB8AC3E}">
        <p14:creationId xmlns:p14="http://schemas.microsoft.com/office/powerpoint/2010/main" val="16251586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47280" y="788894"/>
            <a:ext cx="10306520" cy="880730"/>
          </a:xfrm>
        </p:spPr>
        <p:txBody>
          <a:bodyPr>
            <a:normAutofit/>
          </a:bodyPr>
          <a:lstStyle/>
          <a:p>
            <a:r>
              <a:rPr lang="cs-CZ" sz="4000" dirty="0">
                <a:solidFill>
                  <a:srgbClr val="FF0000"/>
                </a:solidFill>
              </a:rPr>
              <a:t>Etika – způsoby pomoci -  motivace k profesi</a:t>
            </a:r>
          </a:p>
        </p:txBody>
      </p:sp>
      <p:graphicFrame>
        <p:nvGraphicFramePr>
          <p:cNvPr id="5" name="Zástupný symbol pro obsah 2">
            <a:extLst>
              <a:ext uri="{FF2B5EF4-FFF2-40B4-BE49-F238E27FC236}">
                <a16:creationId xmlns:a16="http://schemas.microsoft.com/office/drawing/2014/main" id="{AF2C6726-BBFF-4110-A2BA-3E1FFE96FFEF}"/>
              </a:ext>
            </a:extLst>
          </p:cNvPr>
          <p:cNvGraphicFramePr>
            <a:graphicFrameLocks noGrp="1"/>
          </p:cNvGraphicFramePr>
          <p:nvPr>
            <p:ph sz="quarter" idx="1"/>
          </p:nvPr>
        </p:nvGraphicFramePr>
        <p:xfrm>
          <a:off x="1047280" y="2189664"/>
          <a:ext cx="10095789" cy="40326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85409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11541EA-90E8-AF4C-8C83-325487A87AAD}"/>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FCAC1DE5-4249-BC44-A92C-F2A4B722EF76}"/>
              </a:ext>
            </a:extLst>
          </p:cNvPr>
          <p:cNvSpPr>
            <a:spLocks noGrp="1"/>
          </p:cNvSpPr>
          <p:nvPr>
            <p:ph idx="1"/>
          </p:nvPr>
        </p:nvSpPr>
        <p:spPr/>
        <p:txBody>
          <a:bodyPr>
            <a:normAutofit lnSpcReduction="10000"/>
          </a:bodyPr>
          <a:lstStyle/>
          <a:p>
            <a:r>
              <a:rPr lang="cs-CZ" dirty="0"/>
              <a:t>Sourozenecké vztahy se přenášejí do manželství (do vztahu mezi partnery) podle pravidla duplikačního teorému. Záleží jednak na pořadí narození ale také na pohlaví. Na základě toho dokážou vztahy být komplementární, částečně komplementární a nekomplementární.</a:t>
            </a:r>
          </a:p>
          <a:p>
            <a:r>
              <a:rPr lang="cs-CZ" dirty="0"/>
              <a:t>Dle tohoto pravidla by optimální měl být vztah, který odpovídá tomu se sourozencem (příp. sourozenci). Tedy jakési doplnění, například starší sestra bratra společně s mladším bratrem sestry. Částečně komplementární nastává, „když každý z partnerů prožívá několik sourozeneckých vztahů a alespoň jeden z nich odpovídá alespoň jednomu ze vztahů druhého partnera“. A nekomplementárním se stává takový vztah, kde se tzv. nedoplňují v pořadí či pohlaví.</a:t>
            </a:r>
          </a:p>
          <a:p>
            <a:endParaRPr lang="cs-CZ" dirty="0"/>
          </a:p>
        </p:txBody>
      </p:sp>
    </p:spTree>
    <p:extLst>
      <p:ext uri="{BB962C8B-B14F-4D97-AF65-F5344CB8AC3E}">
        <p14:creationId xmlns:p14="http://schemas.microsoft.com/office/powerpoint/2010/main" val="12213239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3FDF5B-3B6C-394D-86BD-E67CFEBC94D2}"/>
              </a:ext>
            </a:extLst>
          </p:cNvPr>
          <p:cNvSpPr>
            <a:spLocks noGrp="1"/>
          </p:cNvSpPr>
          <p:nvPr>
            <p:ph type="title"/>
          </p:nvPr>
        </p:nvSpPr>
        <p:spPr/>
        <p:txBody>
          <a:bodyPr/>
          <a:lstStyle/>
          <a:p>
            <a:r>
              <a:rPr lang="cs-CZ"/>
              <a:t>Erik Erikson </a:t>
            </a:r>
            <a:endParaRPr lang="cs-CZ" dirty="0"/>
          </a:p>
        </p:txBody>
      </p:sp>
      <p:sp>
        <p:nvSpPr>
          <p:cNvPr id="3" name="Zástupný obsah 2">
            <a:extLst>
              <a:ext uri="{FF2B5EF4-FFF2-40B4-BE49-F238E27FC236}">
                <a16:creationId xmlns:a16="http://schemas.microsoft.com/office/drawing/2014/main" id="{DC7A0EA7-D102-6E42-BF8A-258CA0B1751D}"/>
              </a:ext>
            </a:extLst>
          </p:cNvPr>
          <p:cNvSpPr>
            <a:spLocks noGrp="1"/>
          </p:cNvSpPr>
          <p:nvPr>
            <p:ph idx="1"/>
          </p:nvPr>
        </p:nvSpPr>
        <p:spPr/>
        <p:txBody>
          <a:bodyPr/>
          <a:lstStyle/>
          <a:p>
            <a:r>
              <a:rPr lang="cs-CZ"/>
              <a:t>neufreudismus</a:t>
            </a:r>
            <a:endParaRPr lang="cs-CZ" dirty="0"/>
          </a:p>
        </p:txBody>
      </p:sp>
      <p:pic>
        <p:nvPicPr>
          <p:cNvPr id="5" name="Obrázek 4">
            <a:extLst>
              <a:ext uri="{FF2B5EF4-FFF2-40B4-BE49-F238E27FC236}">
                <a16:creationId xmlns:a16="http://schemas.microsoft.com/office/drawing/2014/main" id="{6D0BB021-821C-0A4E-98EA-A8CDE73EAC09}"/>
              </a:ext>
            </a:extLst>
          </p:cNvPr>
          <p:cNvPicPr>
            <a:picLocks noChangeAspect="1"/>
          </p:cNvPicPr>
          <p:nvPr/>
        </p:nvPicPr>
        <p:blipFill>
          <a:blip r:embed="rId2"/>
          <a:stretch>
            <a:fillRect/>
          </a:stretch>
        </p:blipFill>
        <p:spPr>
          <a:xfrm>
            <a:off x="2186609" y="2378075"/>
            <a:ext cx="5486400" cy="4114800"/>
          </a:xfrm>
          <a:prstGeom prst="rect">
            <a:avLst/>
          </a:prstGeom>
        </p:spPr>
      </p:pic>
    </p:spTree>
    <p:extLst>
      <p:ext uri="{BB962C8B-B14F-4D97-AF65-F5344CB8AC3E}">
        <p14:creationId xmlns:p14="http://schemas.microsoft.com/office/powerpoint/2010/main" val="35713233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C3C94436-C24F-4346-9795-57E2B088BECF}"/>
              </a:ext>
            </a:extLst>
          </p:cNvPr>
          <p:cNvSpPr>
            <a:spLocks noGrp="1"/>
          </p:cNvSpPr>
          <p:nvPr>
            <p:ph idx="1"/>
          </p:nvPr>
        </p:nvSpPr>
        <p:spPr>
          <a:xfrm>
            <a:off x="838200" y="487017"/>
            <a:ext cx="10515600" cy="5689946"/>
          </a:xfrm>
        </p:spPr>
        <p:txBody>
          <a:bodyPr>
            <a:normAutofit fontScale="62500" lnSpcReduction="20000"/>
          </a:bodyPr>
          <a:lstStyle/>
          <a:p>
            <a:pPr marL="0" indent="0">
              <a:buNone/>
            </a:pPr>
            <a:r>
              <a:rPr lang="cs-CZ" b="1" dirty="0"/>
              <a:t>Kojenec: </a:t>
            </a:r>
          </a:p>
          <a:p>
            <a:pPr marL="0" indent="0">
              <a:buNone/>
            </a:pPr>
            <a:r>
              <a:rPr lang="cs-CZ" b="1" dirty="0"/>
              <a:t>+ důvěřuji, že dostávám, co potřebuji, a proto vracím a dávám druhým ve stejné míře</a:t>
            </a:r>
            <a:r>
              <a:rPr lang="cs-CZ" dirty="0"/>
              <a:t/>
            </a:r>
            <a:br>
              <a:rPr lang="cs-CZ" dirty="0"/>
            </a:br>
            <a:r>
              <a:rPr lang="cs-CZ" b="1" dirty="0"/>
              <a:t>– nevěřím druhým lidem, snažím se z nich přímo nebo oklikou (manipulací) „dostat“ co potřebuji</a:t>
            </a:r>
          </a:p>
          <a:p>
            <a:pPr marL="0" indent="0">
              <a:buNone/>
            </a:pPr>
            <a:endParaRPr lang="cs-CZ" b="1" dirty="0"/>
          </a:p>
          <a:p>
            <a:pPr marL="0" indent="0">
              <a:buNone/>
            </a:pPr>
            <a:r>
              <a:rPr lang="cs-CZ" b="1" dirty="0"/>
              <a:t>Batole:</a:t>
            </a:r>
            <a:r>
              <a:rPr lang="cs-CZ" dirty="0"/>
              <a:t> </a:t>
            </a:r>
          </a:p>
          <a:p>
            <a:pPr marL="0" indent="0">
              <a:buNone/>
            </a:pPr>
            <a:r>
              <a:rPr lang="cs-CZ" b="1" dirty="0"/>
              <a:t>+ vím, kdy zabrat a vydržet – a kdy nechat věci volně plynout (vzdát se kontroly)</a:t>
            </a:r>
            <a:r>
              <a:rPr lang="cs-CZ" dirty="0"/>
              <a:t/>
            </a:r>
            <a:br>
              <a:rPr lang="cs-CZ" dirty="0"/>
            </a:br>
            <a:r>
              <a:rPr lang="cs-CZ" b="1" dirty="0"/>
              <a:t>– mám tendenci k přílišné (nutkavé) kontrole (sebe, druhých) – anebo mi naopak chybí schopnost dotahovat věci do konce (chybí mi vůle a samostatnost)</a:t>
            </a:r>
          </a:p>
          <a:p>
            <a:pPr marL="0" indent="0">
              <a:buNone/>
            </a:pPr>
            <a:endParaRPr lang="cs-CZ" b="1" dirty="0"/>
          </a:p>
          <a:p>
            <a:pPr marL="0" indent="0">
              <a:buNone/>
            </a:pPr>
            <a:r>
              <a:rPr lang="cs-CZ" b="1" dirty="0"/>
              <a:t>Předškolák: </a:t>
            </a:r>
          </a:p>
          <a:p>
            <a:pPr marL="0" indent="0">
              <a:buNone/>
            </a:pPr>
            <a:r>
              <a:rPr lang="cs-CZ" b="1" dirty="0"/>
              <a:t>+ v životě za něčím jdu, nevyhýbám se hravému experimentování a objevování terénu, nebojím se rizika, dovedu spolupracovat s ostatními; udělat chybu je </a:t>
            </a:r>
            <a:r>
              <a:rPr lang="cs-CZ" b="1" dirty="0" err="1"/>
              <a:t>o.k.</a:t>
            </a:r>
            <a:r>
              <a:rPr lang="cs-CZ" dirty="0"/>
              <a:t/>
            </a:r>
            <a:br>
              <a:rPr lang="cs-CZ" dirty="0"/>
            </a:br>
            <a:r>
              <a:rPr lang="cs-CZ" b="1" dirty="0"/>
              <a:t>– trpím už dopředu pocity, že nic nedokážu, raději neudělám nic, abych nic nepokazil a vyhnul se pocitům viny a zahanbení, bojím se dělat chyby, zůstávám v koutě, spoléhám na známé a prověřené</a:t>
            </a:r>
          </a:p>
          <a:p>
            <a:pPr marL="0" indent="0">
              <a:buNone/>
            </a:pPr>
            <a:endParaRPr lang="cs-CZ" b="1" dirty="0"/>
          </a:p>
          <a:p>
            <a:pPr marL="0" indent="0">
              <a:buNone/>
            </a:pPr>
            <a:r>
              <a:rPr lang="cs-CZ" b="1" dirty="0"/>
              <a:t>Školák: </a:t>
            </a:r>
          </a:p>
          <a:p>
            <a:pPr marL="0" indent="0">
              <a:buNone/>
            </a:pPr>
            <a:r>
              <a:rPr lang="cs-CZ" b="1" dirty="0"/>
              <a:t>+ jsem šikovný, něco umím, něco mi jde a baví mě to, rád věci dělám a dokončuji, jsem na to hrdý; vím, že jsem něčím výjimečný</a:t>
            </a:r>
            <a:r>
              <a:rPr lang="cs-CZ" dirty="0"/>
              <a:t/>
            </a:r>
            <a:br>
              <a:rPr lang="cs-CZ" dirty="0"/>
            </a:br>
            <a:r>
              <a:rPr lang="cs-CZ" b="1" dirty="0"/>
              <a:t>– připadám si neschopný a neužitečný, nejsem ničím zajímavý ani </a:t>
            </a:r>
            <a:r>
              <a:rPr lang="cs-CZ" b="1" dirty="0" err="1"/>
              <a:t>výjmečný</a:t>
            </a:r>
            <a:r>
              <a:rPr lang="cs-CZ" b="1" dirty="0"/>
              <a:t>, trpím pocity méněcennosti; neumím přijít na to, v čem jsem vlastně dobrý, a proto si nemohu vážit sám sebe</a:t>
            </a:r>
          </a:p>
          <a:p>
            <a:pPr marL="0" indent="0">
              <a:buNone/>
            </a:pPr>
            <a:endParaRPr lang="cs-CZ" b="1" dirty="0"/>
          </a:p>
          <a:p>
            <a:pPr marL="0" indent="0">
              <a:buNone/>
            </a:pPr>
            <a:endParaRPr lang="cs-CZ" dirty="0"/>
          </a:p>
        </p:txBody>
      </p:sp>
    </p:spTree>
    <p:extLst>
      <p:ext uri="{BB962C8B-B14F-4D97-AF65-F5344CB8AC3E}">
        <p14:creationId xmlns:p14="http://schemas.microsoft.com/office/powerpoint/2010/main" val="22454648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1C354CBF-7F6D-D746-B51E-DCCBFE74112E}"/>
              </a:ext>
            </a:extLst>
          </p:cNvPr>
          <p:cNvSpPr>
            <a:spLocks noGrp="1"/>
          </p:cNvSpPr>
          <p:nvPr>
            <p:ph idx="1"/>
          </p:nvPr>
        </p:nvSpPr>
        <p:spPr>
          <a:xfrm>
            <a:off x="838200" y="566530"/>
            <a:ext cx="10515600" cy="5610433"/>
          </a:xfrm>
        </p:spPr>
        <p:txBody>
          <a:bodyPr>
            <a:normAutofit fontScale="55000" lnSpcReduction="20000"/>
          </a:bodyPr>
          <a:lstStyle/>
          <a:p>
            <a:pPr marL="0" indent="0">
              <a:buNone/>
            </a:pPr>
            <a:r>
              <a:rPr lang="cs-CZ" b="1" dirty="0"/>
              <a:t>Puberta: </a:t>
            </a:r>
          </a:p>
          <a:p>
            <a:pPr marL="0" indent="0">
              <a:buNone/>
            </a:pPr>
            <a:r>
              <a:rPr lang="cs-CZ" b="1" dirty="0"/>
              <a:t>+ cítím se sám sebou, </a:t>
            </a:r>
            <a:r>
              <a:rPr lang="cs-CZ" b="1" dirty="0" err="1"/>
              <a:t>příjmám</a:t>
            </a:r>
            <a:r>
              <a:rPr lang="cs-CZ" b="1" dirty="0"/>
              <a:t> se takový jaký jsem, dovedu s druhými sdílet sebe sama, znám své místo ve světě a ve vztahu ke své budoucnosti, mám životní perspektivu (vizi)</a:t>
            </a:r>
            <a:r>
              <a:rPr lang="cs-CZ" dirty="0"/>
              <a:t/>
            </a:r>
            <a:br>
              <a:rPr lang="cs-CZ" dirty="0"/>
            </a:br>
            <a:r>
              <a:rPr lang="cs-CZ" b="1" dirty="0"/>
              <a:t>– uvnitř se necítím spojený se svým skutečným „já“, mám strach sdílet své pocity a pochybnosti, používám masky a hry, abych se druhým zalíbil (aby mě přijali) anebo se vůči nim vymezil (abych dal najevo, jak jsem výjimečný), neustále se s někým srovnávám; mám zmatky v partnerských vztazích, protože se skrze ně snažím marně nalézt sám sebe</a:t>
            </a:r>
            <a:endParaRPr lang="cs-CZ" dirty="0"/>
          </a:p>
          <a:p>
            <a:pPr marL="0" indent="0">
              <a:buNone/>
            </a:pPr>
            <a:r>
              <a:rPr lang="cs-CZ" b="1" dirty="0"/>
              <a:t>Ranná dospělost:</a:t>
            </a:r>
          </a:p>
          <a:p>
            <a:pPr marL="0" indent="0">
              <a:buNone/>
            </a:pPr>
            <a:r>
              <a:rPr lang="cs-CZ" b="1" dirty="0"/>
              <a:t>+ nebojím se otevřít v hloubce druhému člověku a jsem ochoten učinit se zranitelným, </a:t>
            </a:r>
            <a:r>
              <a:rPr lang="cs-CZ" b="1" dirty="0" err="1"/>
              <a:t>příjímám</a:t>
            </a:r>
            <a:r>
              <a:rPr lang="cs-CZ" b="1" dirty="0"/>
              <a:t> nejistotu a riziko lásky, jsem ve vztazích schopen ve vyvážené míře dávat i </a:t>
            </a:r>
            <a:r>
              <a:rPr lang="cs-CZ" b="1" dirty="0" err="1"/>
              <a:t>příjímat</a:t>
            </a:r>
            <a:r>
              <a:rPr lang="cs-CZ" b="1" dirty="0"/>
              <a:t> (podporu, sexualitu, emoce, důvěru)</a:t>
            </a:r>
            <a:r>
              <a:rPr lang="cs-CZ" dirty="0"/>
              <a:t/>
            </a:r>
            <a:br>
              <a:rPr lang="cs-CZ" dirty="0"/>
            </a:br>
            <a:r>
              <a:rPr lang="cs-CZ" b="1" dirty="0"/>
              <a:t>– vyhýbám se intimním vztahům, uzavírám se, připadám si prázdný a odcizený, </a:t>
            </a:r>
            <a:r>
              <a:rPr lang="cs-CZ" b="1" dirty="0" err="1"/>
              <a:t>jakobych</a:t>
            </a:r>
            <a:r>
              <a:rPr lang="cs-CZ" b="1" dirty="0"/>
              <a:t> nezapadal mezi ostatní lidi; pokud jsem s někým ve vztahu, bedlivě si střežím své hranice a chráním svou intimní zónu, nedůvěřuji lidem, své emoce si raději nechávám pro sebe, neumím se sladit s životním rytmem partnera</a:t>
            </a:r>
          </a:p>
          <a:p>
            <a:pPr marL="0" indent="0">
              <a:buNone/>
            </a:pPr>
            <a:r>
              <a:rPr lang="cs-CZ" b="1" dirty="0"/>
              <a:t>Dospělost:</a:t>
            </a:r>
          </a:p>
          <a:p>
            <a:pPr fontAlgn="base"/>
            <a:r>
              <a:rPr lang="cs-CZ" b="1" dirty="0"/>
              <a:t>+ v životě je něco mimo mě, o co pečuji a k čemu chovám bezpodmínečnou lásku, jsem schopen jednat altruisticky a cítím se tak naplněn něčím, co mě přesahuje; žiji tvůrčí, produktivní život a tím překračuji sebe sama</a:t>
            </a:r>
            <a:endParaRPr lang="cs-CZ" dirty="0"/>
          </a:p>
          <a:p>
            <a:pPr fontAlgn="base"/>
            <a:r>
              <a:rPr lang="cs-CZ" b="1" dirty="0"/>
              <a:t>– jsem příliš zaujat sám sebou, jsem uzavřen ve svém sobectví, nepřejícnosti, závisti; druzí lidé, kromě mých vrstevníků, mě příliš nezajímají, nepřemýšlím o tom, co tu po mě zůstane, mám pocit stagnace a pohlcení sebou samým – jsem uzavřený ve své bublině</a:t>
            </a:r>
            <a:endParaRPr lang="cs-CZ" dirty="0"/>
          </a:p>
          <a:p>
            <a:pPr marL="0" indent="0">
              <a:buNone/>
            </a:pPr>
            <a:r>
              <a:rPr lang="cs-CZ" b="1" dirty="0"/>
              <a:t>Stáří:</a:t>
            </a:r>
          </a:p>
          <a:p>
            <a:pPr fontAlgn="base"/>
            <a:r>
              <a:rPr lang="cs-CZ" b="1" dirty="0"/>
              <a:t>+ jsem naplněn, protože jsem již mnohým byl; snesu pohled do prázdna ne-bytí; ničeho nelituji, přijímám život, jaký je a byl; přijímám konečnost života, jsem spokojen se svou dosavadní snahou a výsledky</a:t>
            </a:r>
            <a:endParaRPr lang="cs-CZ" dirty="0"/>
          </a:p>
          <a:p>
            <a:pPr fontAlgn="base"/>
            <a:r>
              <a:rPr lang="cs-CZ" b="1" dirty="0"/>
              <a:t>– mám pocit promarněných příležitostí, trpím lítostí, snahou vrátit čas zpět a dostat ještě jednu šanci, cítím zoufalství</a:t>
            </a:r>
            <a:endParaRPr lang="cs-CZ" dirty="0"/>
          </a:p>
          <a:p>
            <a:pPr marL="0" indent="0">
              <a:buNone/>
            </a:pPr>
            <a:endParaRPr lang="cs-CZ" dirty="0"/>
          </a:p>
        </p:txBody>
      </p:sp>
    </p:spTree>
    <p:extLst>
      <p:ext uri="{BB962C8B-B14F-4D97-AF65-F5344CB8AC3E}">
        <p14:creationId xmlns:p14="http://schemas.microsoft.com/office/powerpoint/2010/main" val="31953620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3CB7DD-FF74-D74E-B2EB-25EE1A08CE47}"/>
              </a:ext>
            </a:extLst>
          </p:cNvPr>
          <p:cNvSpPr>
            <a:spLocks noGrp="1"/>
          </p:cNvSpPr>
          <p:nvPr>
            <p:ph type="title"/>
          </p:nvPr>
        </p:nvSpPr>
        <p:spPr/>
        <p:txBody>
          <a:bodyPr/>
          <a:lstStyle/>
          <a:p>
            <a:r>
              <a:rPr lang="cs-CZ" dirty="0"/>
              <a:t>Reflektující týmy</a:t>
            </a:r>
          </a:p>
        </p:txBody>
      </p:sp>
      <p:sp>
        <p:nvSpPr>
          <p:cNvPr id="3" name="Zástupný obsah 2">
            <a:extLst>
              <a:ext uri="{FF2B5EF4-FFF2-40B4-BE49-F238E27FC236}">
                <a16:creationId xmlns:a16="http://schemas.microsoft.com/office/drawing/2014/main" id="{90DCD859-13E2-F54E-8E71-46211015EAB8}"/>
              </a:ext>
            </a:extLst>
          </p:cNvPr>
          <p:cNvSpPr>
            <a:spLocks noGrp="1"/>
          </p:cNvSpPr>
          <p:nvPr>
            <p:ph idx="1"/>
          </p:nvPr>
        </p:nvSpPr>
        <p:spPr/>
        <p:txBody>
          <a:bodyPr/>
          <a:lstStyle/>
          <a:p>
            <a:r>
              <a:rPr lang="cs-CZ" dirty="0"/>
              <a:t>Která stadia a u koho, je podle vás potřeba uzavřít</a:t>
            </a:r>
          </a:p>
        </p:txBody>
      </p:sp>
    </p:spTree>
    <p:extLst>
      <p:ext uri="{BB962C8B-B14F-4D97-AF65-F5344CB8AC3E}">
        <p14:creationId xmlns:p14="http://schemas.microsoft.com/office/powerpoint/2010/main" val="12291290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CB9A07D-2AAB-4EB5-B547-93B76122D77D}"/>
              </a:ext>
            </a:extLst>
          </p:cNvPr>
          <p:cNvSpPr>
            <a:spLocks noGrp="1"/>
          </p:cNvSpPr>
          <p:nvPr>
            <p:ph type="ctrTitle"/>
          </p:nvPr>
        </p:nvSpPr>
        <p:spPr/>
        <p:txBody>
          <a:bodyPr/>
          <a:lstStyle/>
          <a:p>
            <a:r>
              <a:rPr lang="cs-CZ" dirty="0"/>
              <a:t>Humanistické teorie</a:t>
            </a:r>
          </a:p>
        </p:txBody>
      </p:sp>
      <p:sp>
        <p:nvSpPr>
          <p:cNvPr id="3" name="Podnadpis 2">
            <a:extLst>
              <a:ext uri="{FF2B5EF4-FFF2-40B4-BE49-F238E27FC236}">
                <a16:creationId xmlns:a16="http://schemas.microsoft.com/office/drawing/2014/main" id="{2B52DCC7-0383-4FCA-AD5C-97A919CC9A33}"/>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20564925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BD834B1-E26B-3C4A-9893-ABF22B60194F}"/>
              </a:ext>
            </a:extLst>
          </p:cNvPr>
          <p:cNvSpPr>
            <a:spLocks noGrp="1"/>
          </p:cNvSpPr>
          <p:nvPr>
            <p:ph type="title"/>
          </p:nvPr>
        </p:nvSpPr>
        <p:spPr/>
        <p:txBody>
          <a:bodyPr/>
          <a:lstStyle/>
          <a:p>
            <a:r>
              <a:rPr lang="cs-CZ" dirty="0"/>
              <a:t>Východiska </a:t>
            </a:r>
          </a:p>
        </p:txBody>
      </p:sp>
      <p:sp>
        <p:nvSpPr>
          <p:cNvPr id="3" name="Zástupný obsah 2">
            <a:extLst>
              <a:ext uri="{FF2B5EF4-FFF2-40B4-BE49-F238E27FC236}">
                <a16:creationId xmlns:a16="http://schemas.microsoft.com/office/drawing/2014/main" id="{8B399579-169E-5A4F-A81A-5499B431339D}"/>
              </a:ext>
            </a:extLst>
          </p:cNvPr>
          <p:cNvSpPr>
            <a:spLocks noGrp="1"/>
          </p:cNvSpPr>
          <p:nvPr>
            <p:ph idx="1"/>
          </p:nvPr>
        </p:nvSpPr>
        <p:spPr/>
        <p:txBody>
          <a:bodyPr/>
          <a:lstStyle/>
          <a:p>
            <a:r>
              <a:rPr lang="cs-CZ" dirty="0"/>
              <a:t>Člověk je jedinečná svobodná bytost</a:t>
            </a:r>
          </a:p>
          <a:p>
            <a:r>
              <a:rPr lang="cs-CZ" dirty="0"/>
              <a:t>Člověk je vnímán v celostním přístupu – tělo, psyché, duše – výzva pro zdravotní sociální práci</a:t>
            </a:r>
          </a:p>
          <a:p>
            <a:r>
              <a:rPr lang="cs-CZ" dirty="0"/>
              <a:t>Přítomnost – tady a teď</a:t>
            </a:r>
          </a:p>
          <a:p>
            <a:r>
              <a:rPr lang="cs-CZ" dirty="0"/>
              <a:t>Vůle ke smyslu – základní otázky jsou spjaty s hodnotami – duševní rozměr</a:t>
            </a:r>
          </a:p>
        </p:txBody>
      </p:sp>
    </p:spTree>
    <p:extLst>
      <p:ext uri="{BB962C8B-B14F-4D97-AF65-F5344CB8AC3E}">
        <p14:creationId xmlns:p14="http://schemas.microsoft.com/office/powerpoint/2010/main" val="39476388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FCDDB9-6934-448D-B1AE-5E3E71DCC828}"/>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A334CE5F-D435-4C49-9633-8EF39122B288}"/>
              </a:ext>
            </a:extLst>
          </p:cNvPr>
          <p:cNvSpPr>
            <a:spLocks noGrp="1"/>
          </p:cNvSpPr>
          <p:nvPr>
            <p:ph idx="1"/>
          </p:nvPr>
        </p:nvSpPr>
        <p:spPr/>
        <p:txBody>
          <a:bodyPr>
            <a:normAutofit fontScale="85000" lnSpcReduction="20000"/>
          </a:bodyPr>
          <a:lstStyle/>
          <a:p>
            <a:r>
              <a:rPr lang="cs-CZ" dirty="0"/>
              <a:t>Cílem sociálního pracovníka je: </a:t>
            </a:r>
          </a:p>
          <a:p>
            <a:pPr marL="514350" indent="-514350">
              <a:buAutoNum type="arabicParenR"/>
            </a:pPr>
            <a:r>
              <a:rPr lang="cs-CZ" dirty="0"/>
              <a:t>pomoci klientům v reflexi sebe samých </a:t>
            </a:r>
          </a:p>
          <a:p>
            <a:pPr marL="514350" indent="-514350">
              <a:buAutoNum type="arabicParenR"/>
            </a:pPr>
            <a:r>
              <a:rPr lang="cs-CZ" dirty="0"/>
              <a:t>odhalit význam, který pro ně může daná situace mít </a:t>
            </a:r>
          </a:p>
          <a:p>
            <a:pPr marL="514350" indent="-514350">
              <a:buAutoNum type="arabicParenR"/>
            </a:pPr>
            <a:r>
              <a:rPr lang="cs-CZ" dirty="0"/>
              <a:t>pochopit, jak na ně jejich interpretace světa a zkušeností na ně zpětně působí. </a:t>
            </a:r>
          </a:p>
          <a:p>
            <a:pPr marL="514350" indent="-514350">
              <a:buAutoNum type="arabicParenR"/>
            </a:pPr>
            <a:r>
              <a:rPr lang="cs-CZ" dirty="0"/>
              <a:t>Tyto teorie předpokládají, že názory, postoje a interpretace každého jednotlivce jsou platné a cenné. Je zde spíše prosazován pohled </a:t>
            </a:r>
            <a:r>
              <a:rPr lang="cs-CZ" b="1" dirty="0"/>
              <a:t>subjektivního</a:t>
            </a:r>
            <a:r>
              <a:rPr lang="cs-CZ" dirty="0"/>
              <a:t> chápání situace než snaha o objektivizaci problému či situace. </a:t>
            </a:r>
          </a:p>
          <a:p>
            <a:pPr marL="514350" indent="-514350">
              <a:buAutoNum type="arabicParenR"/>
            </a:pPr>
            <a:r>
              <a:rPr lang="cs-CZ" dirty="0"/>
              <a:t>Další charakteristikou těchto teorií je, že postoje a situace, které klient nechápe jako problém, svědčí o zdravém potenciálu stejně tak jako o možnosti žádoucí změny. </a:t>
            </a:r>
          </a:p>
          <a:p>
            <a:pPr marL="514350" indent="-514350">
              <a:buAutoNum type="arabicParenR"/>
            </a:pPr>
            <a:r>
              <a:rPr lang="cs-CZ" dirty="0"/>
              <a:t>Klient je chápán jako partner spíš než jako pacient. Pracovník vychází z toho, že klient je nejlepším expertem na svůj život.</a:t>
            </a:r>
          </a:p>
        </p:txBody>
      </p:sp>
    </p:spTree>
    <p:extLst>
      <p:ext uri="{BB962C8B-B14F-4D97-AF65-F5344CB8AC3E}">
        <p14:creationId xmlns:p14="http://schemas.microsoft.com/office/powerpoint/2010/main" val="15832320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258EA0-566A-6142-B679-F6D551A1FB0C}"/>
              </a:ext>
            </a:extLst>
          </p:cNvPr>
          <p:cNvSpPr>
            <a:spLocks noGrp="1"/>
          </p:cNvSpPr>
          <p:nvPr>
            <p:ph type="title"/>
          </p:nvPr>
        </p:nvSpPr>
        <p:spPr/>
        <p:txBody>
          <a:bodyPr/>
          <a:lstStyle/>
          <a:p>
            <a:r>
              <a:rPr lang="cs-CZ" dirty="0"/>
              <a:t>Transakční analýza</a:t>
            </a:r>
          </a:p>
        </p:txBody>
      </p:sp>
      <p:sp>
        <p:nvSpPr>
          <p:cNvPr id="3" name="Zástupný obsah 2">
            <a:extLst>
              <a:ext uri="{FF2B5EF4-FFF2-40B4-BE49-F238E27FC236}">
                <a16:creationId xmlns:a16="http://schemas.microsoft.com/office/drawing/2014/main" id="{E849FB1D-DC87-8647-9FE6-57E3F327FDFF}"/>
              </a:ext>
            </a:extLst>
          </p:cNvPr>
          <p:cNvSpPr>
            <a:spLocks noGrp="1"/>
          </p:cNvSpPr>
          <p:nvPr>
            <p:ph idx="1"/>
          </p:nvPr>
        </p:nvSpPr>
        <p:spPr/>
        <p:txBody>
          <a:bodyPr>
            <a:normAutofit fontScale="92500" lnSpcReduction="10000"/>
          </a:bodyPr>
          <a:lstStyle/>
          <a:p>
            <a:r>
              <a:rPr lang="cs-CZ" dirty="0"/>
              <a:t>Disponuje vlastní, jasně danou terminologií, která by měla být všem dobře pochopitelná a nezaměnitelná. </a:t>
            </a:r>
          </a:p>
          <a:p>
            <a:r>
              <a:rPr lang="cs-CZ" dirty="0"/>
              <a:t>Rozvíjí rozlišení tří základních komunikačních a osobnostních rovin (ego-stavů): </a:t>
            </a:r>
            <a:r>
              <a:rPr lang="cs-CZ" b="1" dirty="0"/>
              <a:t>Rodič</a:t>
            </a:r>
            <a:r>
              <a:rPr lang="cs-CZ" dirty="0"/>
              <a:t>, </a:t>
            </a:r>
            <a:r>
              <a:rPr lang="cs-CZ" b="1" dirty="0"/>
              <a:t>Dospělý</a:t>
            </a:r>
            <a:r>
              <a:rPr lang="cs-CZ" dirty="0"/>
              <a:t> a </a:t>
            </a:r>
            <a:r>
              <a:rPr lang="cs-CZ" b="1" dirty="0"/>
              <a:t>Dítě</a:t>
            </a:r>
            <a:r>
              <a:rPr lang="cs-CZ" dirty="0"/>
              <a:t>. </a:t>
            </a:r>
          </a:p>
          <a:p>
            <a:r>
              <a:rPr lang="cs-CZ" dirty="0"/>
              <a:t>Vychází z Freudovy teorie osobnosti</a:t>
            </a:r>
          </a:p>
          <a:p>
            <a:r>
              <a:rPr lang="cs-CZ" dirty="0"/>
              <a:t>Utvářejí se v raných fázích života jedince a ovlivňují celý jeho zbytek. V každém jedinci jsou tyto tři typy v nějakém poměru zkombinovány a záleží na tom, který převládá.</a:t>
            </a:r>
          </a:p>
          <a:p>
            <a:r>
              <a:rPr lang="cs-CZ" dirty="0"/>
              <a:t>Transakční analýza se zabývá rozborem komunikace (transakcemi) mezi jednotlivými osobami a vnitřní dynamikou intelektuální a emocionální složky osobnosti, nacházejících se v jednom z výše uvedených ego-stavů. </a:t>
            </a:r>
          </a:p>
        </p:txBody>
      </p:sp>
    </p:spTree>
    <p:extLst>
      <p:ext uri="{BB962C8B-B14F-4D97-AF65-F5344CB8AC3E}">
        <p14:creationId xmlns:p14="http://schemas.microsoft.com/office/powerpoint/2010/main" val="33541471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FE2BB6-4FBA-7B47-B39F-6A860D500C24}"/>
              </a:ext>
            </a:extLst>
          </p:cNvPr>
          <p:cNvSpPr>
            <a:spLocks noGrp="1"/>
          </p:cNvSpPr>
          <p:nvPr>
            <p:ph type="title"/>
          </p:nvPr>
        </p:nvSpPr>
        <p:spPr/>
        <p:txBody>
          <a:bodyPr/>
          <a:lstStyle/>
          <a:p>
            <a:r>
              <a:rPr lang="cs-CZ" dirty="0"/>
              <a:t>Motivace </a:t>
            </a:r>
          </a:p>
        </p:txBody>
      </p:sp>
      <p:sp>
        <p:nvSpPr>
          <p:cNvPr id="3" name="Zástupný obsah 2">
            <a:extLst>
              <a:ext uri="{FF2B5EF4-FFF2-40B4-BE49-F238E27FC236}">
                <a16:creationId xmlns:a16="http://schemas.microsoft.com/office/drawing/2014/main" id="{47227686-D52C-8542-A173-DC6782E5AC50}"/>
              </a:ext>
            </a:extLst>
          </p:cNvPr>
          <p:cNvSpPr>
            <a:spLocks noGrp="1"/>
          </p:cNvSpPr>
          <p:nvPr>
            <p:ph idx="1"/>
          </p:nvPr>
        </p:nvSpPr>
        <p:spPr/>
        <p:txBody>
          <a:bodyPr>
            <a:normAutofit/>
          </a:bodyPr>
          <a:lstStyle/>
          <a:p>
            <a:r>
              <a:rPr lang="cs-CZ" b="1" dirty="0"/>
              <a:t>Hlad po struktuře</a:t>
            </a:r>
            <a:r>
              <a:rPr lang="cs-CZ" dirty="0"/>
              <a:t> – projevuje se v potřebě strukturalizace času a životního prostoru. Co nejvyšší míra strukturalizace nás má ochránit před strachem z neznámého (osudu, prostředí).</a:t>
            </a:r>
          </a:p>
          <a:p>
            <a:r>
              <a:rPr lang="cs-CZ" b="1" dirty="0"/>
              <a:t>Hlad po pozici</a:t>
            </a:r>
            <a:r>
              <a:rPr lang="cs-CZ" dirty="0"/>
              <a:t> – je tendence zůstávat ve stejných, </a:t>
            </a:r>
            <a:r>
              <a:rPr lang="cs-CZ" i="1" dirty="0"/>
              <a:t>zajetých</a:t>
            </a:r>
            <a:r>
              <a:rPr lang="cs-CZ" dirty="0"/>
              <a:t> životních (pracovních, sociálních) pozicích a to i když jsou nepohodlné a neproduktivní. Pozice mohou být určeny zvnitřněnými životními scénáři a posíleny sociálním okolím, které očekává reakce určitého typu. </a:t>
            </a:r>
          </a:p>
          <a:p>
            <a:r>
              <a:rPr lang="cs-CZ" b="1" dirty="0"/>
              <a:t>Hlad po podnětech</a:t>
            </a:r>
            <a:r>
              <a:rPr lang="cs-CZ" dirty="0"/>
              <a:t> – se projevuje vyhledáváním pohlazení toho typu, jež jsou pro nás uspokojující. </a:t>
            </a:r>
          </a:p>
          <a:p>
            <a:endParaRPr lang="cs-CZ" dirty="0"/>
          </a:p>
        </p:txBody>
      </p:sp>
    </p:spTree>
    <p:extLst>
      <p:ext uri="{BB962C8B-B14F-4D97-AF65-F5344CB8AC3E}">
        <p14:creationId xmlns:p14="http://schemas.microsoft.com/office/powerpoint/2010/main" val="32502445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BA1133-EBD1-4AFA-A368-6A9950713709}"/>
              </a:ext>
            </a:extLst>
          </p:cNvPr>
          <p:cNvSpPr>
            <a:spLocks noGrp="1"/>
          </p:cNvSpPr>
          <p:nvPr>
            <p:ph type="title"/>
          </p:nvPr>
        </p:nvSpPr>
        <p:spPr/>
        <p:txBody>
          <a:bodyPr/>
          <a:lstStyle/>
          <a:p>
            <a:r>
              <a:rPr lang="cs-CZ" dirty="0"/>
              <a:t>Reflektující týmy</a:t>
            </a:r>
          </a:p>
        </p:txBody>
      </p:sp>
      <p:sp>
        <p:nvSpPr>
          <p:cNvPr id="3" name="Zástupný obsah 2">
            <a:extLst>
              <a:ext uri="{FF2B5EF4-FFF2-40B4-BE49-F238E27FC236}">
                <a16:creationId xmlns:a16="http://schemas.microsoft.com/office/drawing/2014/main" id="{8866C2AC-2841-42A6-BBA8-C16A0CE9A59A}"/>
              </a:ext>
            </a:extLst>
          </p:cNvPr>
          <p:cNvSpPr>
            <a:spLocks noGrp="1"/>
          </p:cNvSpPr>
          <p:nvPr>
            <p:ph idx="1"/>
          </p:nvPr>
        </p:nvSpPr>
        <p:spPr/>
        <p:txBody>
          <a:bodyPr/>
          <a:lstStyle/>
          <a:p>
            <a:r>
              <a:rPr lang="cs-CZ" dirty="0"/>
              <a:t>Postoj pracovníka – jak bude vypadat </a:t>
            </a:r>
            <a:r>
              <a:rPr lang="cs-CZ"/>
              <a:t>jeho práce - pomoc:</a:t>
            </a:r>
            <a:endParaRPr lang="cs-CZ" dirty="0"/>
          </a:p>
          <a:p>
            <a:r>
              <a:rPr lang="cs-CZ" dirty="0"/>
              <a:t>Když bude zachraňovat rodinu</a:t>
            </a:r>
          </a:p>
          <a:p>
            <a:r>
              <a:rPr lang="cs-CZ" dirty="0"/>
              <a:t>Když ji bude ochraňovat – omlouvat</a:t>
            </a:r>
          </a:p>
          <a:p>
            <a:r>
              <a:rPr lang="cs-CZ" dirty="0"/>
              <a:t>Když bude podporovat rodinu</a:t>
            </a:r>
          </a:p>
          <a:p>
            <a:r>
              <a:rPr lang="cs-CZ" dirty="0"/>
              <a:t>Když ji bude doprovázet</a:t>
            </a:r>
          </a:p>
        </p:txBody>
      </p:sp>
    </p:spTree>
    <p:extLst>
      <p:ext uri="{BB962C8B-B14F-4D97-AF65-F5344CB8AC3E}">
        <p14:creationId xmlns:p14="http://schemas.microsoft.com/office/powerpoint/2010/main" val="29254602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59996C-23E8-004D-B243-6C5F81D689B8}"/>
              </a:ext>
            </a:extLst>
          </p:cNvPr>
          <p:cNvSpPr>
            <a:spLocks noGrp="1"/>
          </p:cNvSpPr>
          <p:nvPr>
            <p:ph type="title"/>
          </p:nvPr>
        </p:nvSpPr>
        <p:spPr/>
        <p:txBody>
          <a:bodyPr/>
          <a:lstStyle/>
          <a:p>
            <a:r>
              <a:rPr lang="cs-CZ" dirty="0"/>
              <a:t>Cíl TA</a:t>
            </a:r>
          </a:p>
        </p:txBody>
      </p:sp>
      <p:sp>
        <p:nvSpPr>
          <p:cNvPr id="3" name="Zástupný obsah 2">
            <a:extLst>
              <a:ext uri="{FF2B5EF4-FFF2-40B4-BE49-F238E27FC236}">
                <a16:creationId xmlns:a16="http://schemas.microsoft.com/office/drawing/2014/main" id="{9852DAB6-5E9E-BA4E-9673-FC39587AE48B}"/>
              </a:ext>
            </a:extLst>
          </p:cNvPr>
          <p:cNvSpPr>
            <a:spLocks noGrp="1"/>
          </p:cNvSpPr>
          <p:nvPr>
            <p:ph idx="1"/>
          </p:nvPr>
        </p:nvSpPr>
        <p:spPr/>
        <p:txBody>
          <a:bodyPr/>
          <a:lstStyle/>
          <a:p>
            <a:r>
              <a:rPr lang="cs-CZ" dirty="0"/>
              <a:t>Zdravý pozitivní rozvoj osobnosti:</a:t>
            </a:r>
          </a:p>
          <a:p>
            <a:r>
              <a:rPr lang="cs-CZ" dirty="0"/>
              <a:t>spontánního, přirozeného, autonomního chování a navazování důvěrných vztahů</a:t>
            </a:r>
          </a:p>
          <a:p>
            <a:r>
              <a:rPr lang="cs-CZ" dirty="0"/>
              <a:t>jasné nemanipulativní komunikace bez zažitých vzorců </a:t>
            </a:r>
            <a:r>
              <a:rPr lang="cs-CZ" i="1" dirty="0"/>
              <a:t>her</a:t>
            </a:r>
            <a:r>
              <a:rPr lang="cs-CZ" dirty="0"/>
              <a:t>.</a:t>
            </a:r>
          </a:p>
          <a:p>
            <a:r>
              <a:rPr lang="cs-CZ" dirty="0"/>
              <a:t>plně prožít přítomnou chvíli tady a teď</a:t>
            </a:r>
          </a:p>
          <a:p>
            <a:r>
              <a:rPr lang="cs-CZ" dirty="0"/>
              <a:t>vyjádřit srozumitelně vlastní pocity</a:t>
            </a:r>
          </a:p>
          <a:p>
            <a:endParaRPr lang="cs-CZ" dirty="0"/>
          </a:p>
        </p:txBody>
      </p:sp>
    </p:spTree>
    <p:extLst>
      <p:ext uri="{BB962C8B-B14F-4D97-AF65-F5344CB8AC3E}">
        <p14:creationId xmlns:p14="http://schemas.microsoft.com/office/powerpoint/2010/main" val="17201012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3D8334-B397-495F-8904-1FA603E44AFE}"/>
              </a:ext>
            </a:extLst>
          </p:cNvPr>
          <p:cNvSpPr>
            <a:spLocks noGrp="1"/>
          </p:cNvSpPr>
          <p:nvPr>
            <p:ph type="title"/>
          </p:nvPr>
        </p:nvSpPr>
        <p:spPr/>
        <p:txBody>
          <a:bodyPr/>
          <a:lstStyle/>
          <a:p>
            <a:r>
              <a:rPr lang="cs-CZ" dirty="0"/>
              <a:t>Transakce </a:t>
            </a:r>
          </a:p>
        </p:txBody>
      </p:sp>
      <p:pic>
        <p:nvPicPr>
          <p:cNvPr id="4" name="Zástupný obsah 3">
            <a:extLst>
              <a:ext uri="{FF2B5EF4-FFF2-40B4-BE49-F238E27FC236}">
                <a16:creationId xmlns:a16="http://schemas.microsoft.com/office/drawing/2014/main" id="{008466FF-B117-914F-8E01-1B98BBE4AF70}"/>
              </a:ext>
            </a:extLst>
          </p:cNvPr>
          <p:cNvPicPr>
            <a:picLocks noGrp="1" noChangeAspect="1"/>
          </p:cNvPicPr>
          <p:nvPr>
            <p:ph idx="1"/>
          </p:nvPr>
        </p:nvPicPr>
        <p:blipFill>
          <a:blip r:embed="rId2"/>
          <a:stretch>
            <a:fillRect/>
          </a:stretch>
        </p:blipFill>
        <p:spPr>
          <a:xfrm>
            <a:off x="2457450" y="1277144"/>
            <a:ext cx="5600699" cy="5600699"/>
          </a:xfrm>
          <a:prstGeom prst="rect">
            <a:avLst/>
          </a:prstGeom>
        </p:spPr>
      </p:pic>
    </p:spTree>
    <p:extLst>
      <p:ext uri="{BB962C8B-B14F-4D97-AF65-F5344CB8AC3E}">
        <p14:creationId xmlns:p14="http://schemas.microsoft.com/office/powerpoint/2010/main" val="42797664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1F16BD6-A89E-CC4F-ABE9-F6BB122D7135}"/>
              </a:ext>
            </a:extLst>
          </p:cNvPr>
          <p:cNvSpPr>
            <a:spLocks noGrp="1"/>
          </p:cNvSpPr>
          <p:nvPr>
            <p:ph type="title"/>
          </p:nvPr>
        </p:nvSpPr>
        <p:spPr/>
        <p:txBody>
          <a:bodyPr/>
          <a:lstStyle/>
          <a:p>
            <a:r>
              <a:rPr lang="cs-CZ" dirty="0"/>
              <a:t>Teorie her – </a:t>
            </a:r>
            <a:r>
              <a:rPr lang="cs-CZ" dirty="0" err="1"/>
              <a:t>E.Berne</a:t>
            </a:r>
            <a:endParaRPr lang="cs-CZ" dirty="0"/>
          </a:p>
        </p:txBody>
      </p:sp>
      <p:sp>
        <p:nvSpPr>
          <p:cNvPr id="3" name="Zástupný obsah 2">
            <a:extLst>
              <a:ext uri="{FF2B5EF4-FFF2-40B4-BE49-F238E27FC236}">
                <a16:creationId xmlns:a16="http://schemas.microsoft.com/office/drawing/2014/main" id="{0E46CE3F-BED3-6947-985F-52E52FF3F1A9}"/>
              </a:ext>
            </a:extLst>
          </p:cNvPr>
          <p:cNvSpPr>
            <a:spLocks noGrp="1"/>
          </p:cNvSpPr>
          <p:nvPr>
            <p:ph idx="1"/>
          </p:nvPr>
        </p:nvSpPr>
        <p:spPr/>
        <p:txBody>
          <a:bodyPr>
            <a:normAutofit fontScale="55000" lnSpcReduction="20000"/>
          </a:bodyPr>
          <a:lstStyle/>
          <a:p>
            <a:r>
              <a:rPr lang="cs-CZ" b="1" dirty="0"/>
              <a:t>Alkoholik</a:t>
            </a:r>
            <a:r>
              <a:rPr lang="cs-CZ" dirty="0"/>
              <a:t> – osoba v této </a:t>
            </a:r>
            <a:r>
              <a:rPr lang="cs-CZ" i="1" dirty="0"/>
              <a:t>hře</a:t>
            </a:r>
            <a:r>
              <a:rPr lang="cs-CZ" dirty="0"/>
              <a:t> využívá alkohol k tomu, aby nemusela přijímat odpovědnost za své činy. </a:t>
            </a:r>
          </a:p>
          <a:p>
            <a:r>
              <a:rPr lang="cs-CZ" b="1" dirty="0"/>
              <a:t>Vidíš k čemu jste mě dohnali</a:t>
            </a:r>
            <a:r>
              <a:rPr lang="cs-CZ" dirty="0"/>
              <a:t> – v tomto případě se </a:t>
            </a:r>
            <a:r>
              <a:rPr lang="cs-CZ" i="1" dirty="0"/>
              <a:t>hráč</a:t>
            </a:r>
            <a:r>
              <a:rPr lang="cs-CZ" dirty="0"/>
              <a:t> zbavuje odpovědnosti za své činy</a:t>
            </a:r>
          </a:p>
          <a:p>
            <a:r>
              <a:rPr lang="cs-CZ" b="1" dirty="0"/>
              <a:t>Soud</a:t>
            </a:r>
            <a:r>
              <a:rPr lang="cs-CZ" dirty="0"/>
              <a:t> – zde se dvě vzájemně obviňující se strany domáhají </a:t>
            </a:r>
            <a:r>
              <a:rPr lang="cs-CZ" i="1" dirty="0"/>
              <a:t>rozsudku</a:t>
            </a:r>
            <a:r>
              <a:rPr lang="cs-CZ" dirty="0"/>
              <a:t> od třetí osoby. Kdyby se tak nechoval, neudělal bych – viď že mám pravdu</a:t>
            </a:r>
          </a:p>
          <a:p>
            <a:r>
              <a:rPr lang="cs-CZ" b="1" dirty="0"/>
              <a:t>Vidíš jak se obětuji</a:t>
            </a:r>
            <a:r>
              <a:rPr lang="cs-CZ" dirty="0"/>
              <a:t> – </a:t>
            </a:r>
            <a:r>
              <a:rPr lang="cs-CZ" i="1" dirty="0"/>
              <a:t>hráč</a:t>
            </a:r>
            <a:r>
              <a:rPr lang="cs-CZ" dirty="0"/>
              <a:t> zde úmyslně zatajuje vlastní oběť v podobě nemoci, strádání a podobně. “</a:t>
            </a:r>
          </a:p>
          <a:p>
            <a:r>
              <a:rPr lang="cs-CZ" b="1" dirty="0"/>
              <a:t>Drahoušek</a:t>
            </a:r>
            <a:r>
              <a:rPr lang="cs-CZ" dirty="0"/>
              <a:t> – je manipulativní hra, při které </a:t>
            </a:r>
            <a:r>
              <a:rPr lang="cs-CZ" i="1" dirty="0"/>
              <a:t>hráč</a:t>
            </a:r>
            <a:r>
              <a:rPr lang="cs-CZ" dirty="0"/>
              <a:t> zastírá nemístné poznámky o svém partnerovi, pronesené ve společnosti dovětkem, nemám pravdu drahoušku, viď miláčku a podobně. </a:t>
            </a:r>
          </a:p>
          <a:p>
            <a:r>
              <a:rPr lang="cs-CZ" b="1" dirty="0"/>
              <a:t>To je hrozné viďte</a:t>
            </a:r>
            <a:r>
              <a:rPr lang="cs-CZ" dirty="0"/>
              <a:t> – hráč očekává od svého okolí souhlas a bližší porozumění s obecnou kritikou (dnes se nedá nikomu věřit).</a:t>
            </a:r>
          </a:p>
          <a:p>
            <a:r>
              <a:rPr lang="cs-CZ" b="1" dirty="0"/>
              <a:t>Kazisvět</a:t>
            </a:r>
            <a:r>
              <a:rPr lang="cs-CZ" dirty="0"/>
              <a:t> – v této hře jedinec vymáhá </a:t>
            </a:r>
            <a:r>
              <a:rPr lang="cs-CZ" dirty="0" err="1"/>
              <a:t>odpuštění</a:t>
            </a:r>
            <a:r>
              <a:rPr lang="cs-CZ" dirty="0" err="1">
                <a:hlinkClick r:id="rId2" tooltip="Odpuštění"/>
              </a:rPr>
              <a:t>í</a:t>
            </a:r>
            <a:r>
              <a:rPr lang="cs-CZ" dirty="0"/>
              <a:t>, poté co se omluví za evidentně úmyslně způsobenou spoušť.</a:t>
            </a:r>
          </a:p>
          <a:p>
            <a:r>
              <a:rPr lang="cs-CZ" b="1" dirty="0"/>
              <a:t>Ano ale</a:t>
            </a:r>
            <a:r>
              <a:rPr lang="cs-CZ" dirty="0"/>
              <a:t> –„ano, to by mohlo fungovat, ale...“. </a:t>
            </a:r>
            <a:r>
              <a:rPr lang="cs-CZ" i="1" dirty="0"/>
              <a:t>Máme problém na každé řešení</a:t>
            </a:r>
            <a:r>
              <a:rPr lang="cs-CZ" dirty="0"/>
              <a:t>.</a:t>
            </a:r>
          </a:p>
          <a:p>
            <a:r>
              <a:rPr lang="cs-CZ" b="1" dirty="0"/>
              <a:t>Myslím to s vámi dobře</a:t>
            </a:r>
            <a:r>
              <a:rPr lang="cs-CZ" dirty="0"/>
              <a:t> – tato hra je často praktikována lidmi pomahačských profesí. </a:t>
            </a:r>
          </a:p>
          <a:p>
            <a:r>
              <a:rPr lang="cs-CZ" b="1" dirty="0"/>
              <a:t>Budižkničemu</a:t>
            </a:r>
            <a:r>
              <a:rPr lang="cs-CZ" dirty="0"/>
              <a:t> – v této hře dává člověk jasně najevo svému okolí, že za nic nestojí ačkoliv tomu tak není. </a:t>
            </a:r>
          </a:p>
          <a:p>
            <a:r>
              <a:rPr lang="cs-CZ" b="1" dirty="0"/>
              <a:t>Protéza</a:t>
            </a:r>
            <a:r>
              <a:rPr lang="cs-CZ" dirty="0"/>
              <a:t> – zde si osoba ke své hře vybere nějakou nemoc, ať už skutečnou či vymyšlenou. Ta mu v životě slouží jako výmluva typu: „Co můžete čekat od člověka, který...“. </a:t>
            </a:r>
          </a:p>
          <a:p>
            <a:r>
              <a:rPr lang="cs-CZ" b="1" dirty="0"/>
              <a:t>Můj je lepší než tvůj</a:t>
            </a:r>
            <a:r>
              <a:rPr lang="cs-CZ" dirty="0"/>
              <a:t> – u piva – chlapi, u kávy ženy. (měření penisů)</a:t>
            </a:r>
          </a:p>
          <a:p>
            <a:endParaRPr lang="cs-CZ" dirty="0"/>
          </a:p>
        </p:txBody>
      </p:sp>
    </p:spTree>
    <p:extLst>
      <p:ext uri="{BB962C8B-B14F-4D97-AF65-F5344CB8AC3E}">
        <p14:creationId xmlns:p14="http://schemas.microsoft.com/office/powerpoint/2010/main" val="1205495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E02A69B-A80A-8A40-82F2-14D0DC08A5DA}"/>
              </a:ext>
            </a:extLst>
          </p:cNvPr>
          <p:cNvSpPr>
            <a:spLocks noGrp="1"/>
          </p:cNvSpPr>
          <p:nvPr>
            <p:ph type="title"/>
          </p:nvPr>
        </p:nvSpPr>
        <p:spPr/>
        <p:txBody>
          <a:bodyPr/>
          <a:lstStyle/>
          <a:p>
            <a:r>
              <a:rPr lang="cs-CZ" dirty="0"/>
              <a:t>C. </a:t>
            </a:r>
            <a:r>
              <a:rPr lang="cs-CZ" dirty="0" err="1"/>
              <a:t>Rogers</a:t>
            </a:r>
            <a:endParaRPr lang="cs-CZ" dirty="0"/>
          </a:p>
        </p:txBody>
      </p:sp>
      <p:sp>
        <p:nvSpPr>
          <p:cNvPr id="3" name="Zástupný obsah 2">
            <a:extLst>
              <a:ext uri="{FF2B5EF4-FFF2-40B4-BE49-F238E27FC236}">
                <a16:creationId xmlns:a16="http://schemas.microsoft.com/office/drawing/2014/main" id="{CF60B09D-CB21-6540-B9D8-9721D54696CA}"/>
              </a:ext>
            </a:extLst>
          </p:cNvPr>
          <p:cNvSpPr>
            <a:spLocks noGrp="1"/>
          </p:cNvSpPr>
          <p:nvPr>
            <p:ph idx="1"/>
          </p:nvPr>
        </p:nvSpPr>
        <p:spPr/>
        <p:txBody>
          <a:bodyPr>
            <a:normAutofit fontScale="92500"/>
          </a:bodyPr>
          <a:lstStyle/>
          <a:p>
            <a:r>
              <a:rPr lang="cs-CZ" dirty="0"/>
              <a:t>Psychologie zaměřená na člověka, fenomenologie a existencionalismus</a:t>
            </a:r>
          </a:p>
          <a:p>
            <a:r>
              <a:rPr lang="cs-CZ" dirty="0"/>
              <a:t>Vědomé prožívání</a:t>
            </a:r>
          </a:p>
          <a:p>
            <a:r>
              <a:rPr lang="cs-CZ" dirty="0"/>
              <a:t>Patologická osobnost - prožitky bývají vytěsněny či vnímány zkresleně, čímž je zkresleno i uvědomované „já“.</a:t>
            </a:r>
          </a:p>
          <a:p>
            <a:r>
              <a:rPr lang="cs-CZ" dirty="0"/>
              <a:t>Princip – </a:t>
            </a:r>
            <a:r>
              <a:rPr lang="cs-CZ" dirty="0" err="1"/>
              <a:t>narrativní</a:t>
            </a:r>
            <a:r>
              <a:rPr lang="cs-CZ" dirty="0"/>
              <a:t> vyprávění, nepodmíněné pozitivní přijetí:</a:t>
            </a:r>
          </a:p>
          <a:p>
            <a:pPr marL="0" indent="0">
              <a:buNone/>
            </a:pPr>
            <a:r>
              <a:rPr lang="cs-CZ" dirty="0"/>
              <a:t>- vzrůstající otevřenost prožívání</a:t>
            </a:r>
          </a:p>
          <a:p>
            <a:pPr marL="0" indent="0">
              <a:buNone/>
            </a:pPr>
            <a:r>
              <a:rPr lang="cs-CZ" dirty="0"/>
              <a:t>- vzrůstající existenciální kvalita žití</a:t>
            </a:r>
          </a:p>
          <a:p>
            <a:pPr marL="0" indent="0">
              <a:buNone/>
            </a:pPr>
            <a:r>
              <a:rPr lang="cs-CZ" dirty="0"/>
              <a:t>- vzrůstající důvěra v sebe a svůj organismus</a:t>
            </a:r>
          </a:p>
          <a:p>
            <a:pPr marL="0" indent="0">
              <a:buNone/>
            </a:pPr>
            <a:r>
              <a:rPr lang="cs-CZ" dirty="0"/>
              <a:t>- plnější fungování (plnější žití v právě přítomném okamžiku).</a:t>
            </a:r>
          </a:p>
          <a:p>
            <a:endParaRPr lang="cs-CZ" dirty="0"/>
          </a:p>
          <a:p>
            <a:endParaRPr lang="cs-CZ" dirty="0"/>
          </a:p>
        </p:txBody>
      </p:sp>
    </p:spTree>
    <p:extLst>
      <p:ext uri="{BB962C8B-B14F-4D97-AF65-F5344CB8AC3E}">
        <p14:creationId xmlns:p14="http://schemas.microsoft.com/office/powerpoint/2010/main" val="35181832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2CEEF74C-BC60-E542-9E68-4400C287DFE1}"/>
              </a:ext>
            </a:extLst>
          </p:cNvPr>
          <p:cNvSpPr>
            <a:spLocks noGrp="1"/>
          </p:cNvSpPr>
          <p:nvPr>
            <p:ph idx="1"/>
          </p:nvPr>
        </p:nvSpPr>
        <p:spPr>
          <a:xfrm>
            <a:off x="838200" y="662940"/>
            <a:ext cx="10515600" cy="5514023"/>
          </a:xfrm>
        </p:spPr>
        <p:txBody>
          <a:bodyPr>
            <a:normAutofit/>
          </a:bodyPr>
          <a:lstStyle/>
          <a:p>
            <a:pPr lvl="0" fontAlgn="base"/>
            <a:r>
              <a:rPr lang="cs-CZ" dirty="0"/>
              <a:t>Osobnost člověka je chápána jako proces, je neustále ve vývoji a nikdy není zcela hotova.</a:t>
            </a:r>
          </a:p>
          <a:p>
            <a:pPr lvl="0" fontAlgn="base"/>
            <a:r>
              <a:rPr lang="cs-CZ" dirty="0"/>
              <a:t>Člověk má právo na vlastní důstojnost a rozvoj, jeho podstata je přirozeně dobrá, lidskou osobnost je třeba respektovat.</a:t>
            </a:r>
          </a:p>
          <a:p>
            <a:pPr lvl="0" fontAlgn="base"/>
            <a:r>
              <a:rPr lang="cs-CZ" dirty="0"/>
              <a:t>Člověk je schopen si uvědomovat své vlastní hodnoty a řídit se jimi. Být odpovědný k sobě i druhým.</a:t>
            </a:r>
          </a:p>
          <a:p>
            <a:pPr lvl="0" fontAlgn="base"/>
            <a:r>
              <a:rPr lang="cs-CZ" dirty="0"/>
              <a:t>Člověk je schopen uspořádat a hodnotit své vlastní pocity, myšlenky a chování.</a:t>
            </a:r>
          </a:p>
          <a:p>
            <a:pPr lvl="0" fontAlgn="base"/>
            <a:r>
              <a:rPr lang="cs-CZ" dirty="0"/>
              <a:t>Člověk je schopen se sám rozvíjet a utvářet své pozitivní vlastnosti.</a:t>
            </a:r>
          </a:p>
          <a:p>
            <a:r>
              <a:rPr lang="cs-CZ" dirty="0"/>
              <a:t>Člověk je schopen konstruktivní změny a osobnostního vývoje k plnému uspokojivému vlastnímu životu </a:t>
            </a:r>
          </a:p>
        </p:txBody>
      </p:sp>
    </p:spTree>
    <p:extLst>
      <p:ext uri="{BB962C8B-B14F-4D97-AF65-F5344CB8AC3E}">
        <p14:creationId xmlns:p14="http://schemas.microsoft.com/office/powerpoint/2010/main" val="8133252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1A4B737-BE18-1A40-A861-F3801C5A6C76}"/>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6D0CA9FB-3B7C-2440-978F-C8D48DA99592}"/>
              </a:ext>
            </a:extLst>
          </p:cNvPr>
          <p:cNvSpPr>
            <a:spLocks noGrp="1"/>
          </p:cNvSpPr>
          <p:nvPr>
            <p:ph idx="1"/>
          </p:nvPr>
        </p:nvSpPr>
        <p:spPr/>
        <p:txBody>
          <a:bodyPr/>
          <a:lstStyle/>
          <a:p>
            <a:r>
              <a:rPr lang="cs-CZ" dirty="0"/>
              <a:t>Odmítání určitých prožitků se může dít nevědomě. </a:t>
            </a:r>
          </a:p>
          <a:p>
            <a:r>
              <a:rPr lang="cs-CZ" dirty="0"/>
              <a:t>Čím více je JÁ schopno všechny prožitky přijmout za své, tím lépe. </a:t>
            </a:r>
          </a:p>
          <a:p>
            <a:r>
              <a:rPr lang="cs-CZ" dirty="0" err="1"/>
              <a:t>Kongruence</a:t>
            </a:r>
            <a:r>
              <a:rPr lang="cs-CZ" dirty="0"/>
              <a:t> je soulad mezi realitou prožívání a postojem vůči ní. Jedině kongruentní osobnost je schopna vnímat své skutečné JÁ. </a:t>
            </a:r>
          </a:p>
          <a:p>
            <a:r>
              <a:rPr lang="cs-CZ" dirty="0"/>
              <a:t>Inkongruence je stav rozporu mezi subjektivním prožíváním a postojem JÁ vůči němu. </a:t>
            </a:r>
          </a:p>
          <a:p>
            <a:r>
              <a:rPr lang="cs-CZ" dirty="0"/>
              <a:t>Sebepojetí je ve velké míře ovlivněno rodičovskou výchovou. Pro utvoření pozitivního sebepojetí dítěte je nezbytná bezpodmínečná akceptace.</a:t>
            </a:r>
          </a:p>
        </p:txBody>
      </p:sp>
    </p:spTree>
    <p:extLst>
      <p:ext uri="{BB962C8B-B14F-4D97-AF65-F5344CB8AC3E}">
        <p14:creationId xmlns:p14="http://schemas.microsoft.com/office/powerpoint/2010/main" val="1389084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6751025-9A5E-494F-A19D-E9C8ED86DC3B}"/>
              </a:ext>
            </a:extLst>
          </p:cNvPr>
          <p:cNvSpPr>
            <a:spLocks noGrp="1"/>
          </p:cNvSpPr>
          <p:nvPr>
            <p:ph type="title"/>
          </p:nvPr>
        </p:nvSpPr>
        <p:spPr/>
        <p:txBody>
          <a:bodyPr/>
          <a:lstStyle/>
          <a:p>
            <a:r>
              <a:rPr lang="cs-CZ" dirty="0" err="1"/>
              <a:t>Harris</a:t>
            </a:r>
            <a:endParaRPr lang="cs-CZ" dirty="0"/>
          </a:p>
        </p:txBody>
      </p:sp>
      <p:sp>
        <p:nvSpPr>
          <p:cNvPr id="3" name="Zástupný obsah 2">
            <a:extLst>
              <a:ext uri="{FF2B5EF4-FFF2-40B4-BE49-F238E27FC236}">
                <a16:creationId xmlns:a16="http://schemas.microsoft.com/office/drawing/2014/main" id="{8785D973-6B11-6F45-9DF2-DDA5CA644993}"/>
              </a:ext>
            </a:extLst>
          </p:cNvPr>
          <p:cNvSpPr>
            <a:spLocks noGrp="1"/>
          </p:cNvSpPr>
          <p:nvPr>
            <p:ph idx="1"/>
          </p:nvPr>
        </p:nvSpPr>
        <p:spPr/>
        <p:txBody>
          <a:bodyPr/>
          <a:lstStyle/>
          <a:p>
            <a:r>
              <a:rPr lang="cs-CZ" dirty="0"/>
              <a:t>Základem jsou tři stádia:</a:t>
            </a:r>
          </a:p>
          <a:p>
            <a:r>
              <a:rPr lang="cs-CZ" dirty="0"/>
              <a:t>Já nejsem OK – Ty jsi OK</a:t>
            </a:r>
          </a:p>
          <a:p>
            <a:r>
              <a:rPr lang="cs-CZ" dirty="0"/>
              <a:t>Já jsem OK – Ty nejsi OK</a:t>
            </a:r>
          </a:p>
          <a:p>
            <a:r>
              <a:rPr lang="cs-CZ" dirty="0"/>
              <a:t>Já nejsem OK – Ty nejsi OK</a:t>
            </a:r>
          </a:p>
          <a:p>
            <a:endParaRPr lang="cs-CZ" dirty="0"/>
          </a:p>
          <a:p>
            <a:r>
              <a:rPr lang="cs-CZ" dirty="0"/>
              <a:t>Já jsme OK – Ty jsi OK</a:t>
            </a:r>
          </a:p>
        </p:txBody>
      </p:sp>
    </p:spTree>
    <p:extLst>
      <p:ext uri="{BB962C8B-B14F-4D97-AF65-F5344CB8AC3E}">
        <p14:creationId xmlns:p14="http://schemas.microsoft.com/office/powerpoint/2010/main" val="24559872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743BA15-D88D-D249-BED0-EBFAD25182FA}"/>
              </a:ext>
            </a:extLst>
          </p:cNvPr>
          <p:cNvSpPr>
            <a:spLocks noGrp="1"/>
          </p:cNvSpPr>
          <p:nvPr>
            <p:ph type="title"/>
          </p:nvPr>
        </p:nvSpPr>
        <p:spPr/>
        <p:txBody>
          <a:bodyPr/>
          <a:lstStyle/>
          <a:p>
            <a:r>
              <a:rPr lang="cs-CZ" dirty="0" err="1"/>
              <a:t>Maslow</a:t>
            </a:r>
            <a:r>
              <a:rPr lang="cs-CZ" dirty="0"/>
              <a:t> – nemohu přeskočit potřeby </a:t>
            </a:r>
          </a:p>
        </p:txBody>
      </p:sp>
      <p:sp>
        <p:nvSpPr>
          <p:cNvPr id="3" name="Zástupný obsah 2">
            <a:extLst>
              <a:ext uri="{FF2B5EF4-FFF2-40B4-BE49-F238E27FC236}">
                <a16:creationId xmlns:a16="http://schemas.microsoft.com/office/drawing/2014/main" id="{CDF6358E-7451-834C-82DE-A5F73E183A1E}"/>
              </a:ext>
            </a:extLst>
          </p:cNvPr>
          <p:cNvSpPr>
            <a:spLocks noGrp="1"/>
          </p:cNvSpPr>
          <p:nvPr>
            <p:ph idx="1"/>
          </p:nvPr>
        </p:nvSpPr>
        <p:spPr/>
        <p:txBody>
          <a:bodyPr/>
          <a:lstStyle/>
          <a:p>
            <a:endParaRPr lang="cs-CZ"/>
          </a:p>
        </p:txBody>
      </p:sp>
      <p:pic>
        <p:nvPicPr>
          <p:cNvPr id="4" name="Obrázek 3">
            <a:extLst>
              <a:ext uri="{FF2B5EF4-FFF2-40B4-BE49-F238E27FC236}">
                <a16:creationId xmlns:a16="http://schemas.microsoft.com/office/drawing/2014/main" id="{FF077FD7-3D36-7D4B-9A7C-DD3D6945A2E4}"/>
              </a:ext>
            </a:extLst>
          </p:cNvPr>
          <p:cNvPicPr>
            <a:picLocks noChangeAspect="1"/>
          </p:cNvPicPr>
          <p:nvPr/>
        </p:nvPicPr>
        <p:blipFill>
          <a:blip r:embed="rId2"/>
          <a:stretch>
            <a:fillRect/>
          </a:stretch>
        </p:blipFill>
        <p:spPr>
          <a:xfrm>
            <a:off x="2767427" y="1708492"/>
            <a:ext cx="5664709" cy="4784383"/>
          </a:xfrm>
          <a:prstGeom prst="rect">
            <a:avLst/>
          </a:prstGeom>
        </p:spPr>
      </p:pic>
    </p:spTree>
    <p:extLst>
      <p:ext uri="{BB962C8B-B14F-4D97-AF65-F5344CB8AC3E}">
        <p14:creationId xmlns:p14="http://schemas.microsoft.com/office/powerpoint/2010/main" val="33353827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B29C18-4629-1643-8540-053E0C5F58AB}"/>
              </a:ext>
            </a:extLst>
          </p:cNvPr>
          <p:cNvSpPr>
            <a:spLocks noGrp="1"/>
          </p:cNvSpPr>
          <p:nvPr>
            <p:ph type="title"/>
          </p:nvPr>
        </p:nvSpPr>
        <p:spPr/>
        <p:txBody>
          <a:bodyPr/>
          <a:lstStyle/>
          <a:p>
            <a:r>
              <a:rPr lang="cs-CZ" dirty="0"/>
              <a:t>Týmy </a:t>
            </a:r>
          </a:p>
        </p:txBody>
      </p:sp>
      <p:sp>
        <p:nvSpPr>
          <p:cNvPr id="3" name="Zástupný obsah 2">
            <a:extLst>
              <a:ext uri="{FF2B5EF4-FFF2-40B4-BE49-F238E27FC236}">
                <a16:creationId xmlns:a16="http://schemas.microsoft.com/office/drawing/2014/main" id="{138476C7-710E-3441-A2B0-557B78932C96}"/>
              </a:ext>
            </a:extLst>
          </p:cNvPr>
          <p:cNvSpPr>
            <a:spLocks noGrp="1"/>
          </p:cNvSpPr>
          <p:nvPr>
            <p:ph idx="1"/>
          </p:nvPr>
        </p:nvSpPr>
        <p:spPr/>
        <p:txBody>
          <a:bodyPr/>
          <a:lstStyle/>
          <a:p>
            <a:r>
              <a:rPr lang="cs-CZ" dirty="0"/>
              <a:t>Jak bude vypadat práce, když: - popište přístup sociálního pracovníka</a:t>
            </a:r>
          </a:p>
          <a:p>
            <a:r>
              <a:rPr lang="cs-CZ" dirty="0"/>
              <a:t>Budu v roli rodiče – Já jsme OK – Ty nejsi OK</a:t>
            </a:r>
          </a:p>
          <a:p>
            <a:r>
              <a:rPr lang="cs-CZ" dirty="0"/>
              <a:t>Budu v roli dítěte – Ty jsi OK – Já (systém) není OK</a:t>
            </a:r>
          </a:p>
          <a:p>
            <a:r>
              <a:rPr lang="cs-CZ" dirty="0"/>
              <a:t>Budu v roli dospělého – Ty jsi OK – Já jsem OK</a:t>
            </a:r>
          </a:p>
          <a:p>
            <a:endParaRPr lang="cs-CZ" dirty="0"/>
          </a:p>
        </p:txBody>
      </p:sp>
    </p:spTree>
    <p:extLst>
      <p:ext uri="{BB962C8B-B14F-4D97-AF65-F5344CB8AC3E}">
        <p14:creationId xmlns:p14="http://schemas.microsoft.com/office/powerpoint/2010/main" val="7257107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B503CC-3809-224A-8605-93DAC2CFFAAC}"/>
              </a:ext>
            </a:extLst>
          </p:cNvPr>
          <p:cNvSpPr>
            <a:spLocks noGrp="1"/>
          </p:cNvSpPr>
          <p:nvPr>
            <p:ph type="title"/>
          </p:nvPr>
        </p:nvSpPr>
        <p:spPr/>
        <p:txBody>
          <a:bodyPr/>
          <a:lstStyle/>
          <a:p>
            <a:r>
              <a:rPr lang="cs-CZ" dirty="0"/>
              <a:t>Humanistické a existencionální</a:t>
            </a:r>
          </a:p>
        </p:txBody>
      </p:sp>
      <p:sp>
        <p:nvSpPr>
          <p:cNvPr id="3" name="Zástupný obsah 2">
            <a:extLst>
              <a:ext uri="{FF2B5EF4-FFF2-40B4-BE49-F238E27FC236}">
                <a16:creationId xmlns:a16="http://schemas.microsoft.com/office/drawing/2014/main" id="{7E4BE4A1-4238-CA44-9907-BC21CFC6FB5D}"/>
              </a:ext>
            </a:extLst>
          </p:cNvPr>
          <p:cNvSpPr>
            <a:spLocks noGrp="1"/>
          </p:cNvSpPr>
          <p:nvPr>
            <p:ph idx="1"/>
          </p:nvPr>
        </p:nvSpPr>
        <p:spPr/>
        <p:txBody>
          <a:bodyPr/>
          <a:lstStyle/>
          <a:p>
            <a:r>
              <a:rPr lang="cs-CZ" dirty="0" err="1"/>
              <a:t>Heidegger</a:t>
            </a:r>
            <a:r>
              <a:rPr lang="cs-CZ" dirty="0"/>
              <a:t>:</a:t>
            </a:r>
          </a:p>
          <a:p>
            <a:r>
              <a:rPr lang="cs-CZ" dirty="0"/>
              <a:t>Da-</a:t>
            </a:r>
            <a:r>
              <a:rPr lang="cs-CZ" dirty="0" err="1"/>
              <a:t>sein</a:t>
            </a:r>
            <a:r>
              <a:rPr lang="cs-CZ" dirty="0"/>
              <a:t>, </a:t>
            </a:r>
            <a:r>
              <a:rPr lang="cs-CZ" dirty="0" err="1"/>
              <a:t>sein</a:t>
            </a:r>
            <a:r>
              <a:rPr lang="cs-CZ" dirty="0"/>
              <a:t> </a:t>
            </a:r>
            <a:r>
              <a:rPr lang="cs-CZ" dirty="0" err="1"/>
              <a:t>zum</a:t>
            </a:r>
            <a:r>
              <a:rPr lang="cs-CZ" dirty="0"/>
              <a:t> </a:t>
            </a:r>
            <a:r>
              <a:rPr lang="cs-CZ" dirty="0" err="1"/>
              <a:t>Tode</a:t>
            </a:r>
            <a:endParaRPr lang="cs-CZ" dirty="0"/>
          </a:p>
          <a:p>
            <a:r>
              <a:rPr lang="cs-CZ" dirty="0"/>
              <a:t>Da-</a:t>
            </a:r>
            <a:r>
              <a:rPr lang="cs-CZ" dirty="0" err="1"/>
              <a:t>sein</a:t>
            </a:r>
            <a:endParaRPr lang="cs-CZ" dirty="0"/>
          </a:p>
          <a:p>
            <a:r>
              <a:rPr lang="cs-CZ" dirty="0"/>
              <a:t>Svědomí</a:t>
            </a:r>
          </a:p>
          <a:p>
            <a:r>
              <a:rPr lang="cs-CZ" dirty="0"/>
              <a:t>Čas – </a:t>
            </a:r>
            <a:r>
              <a:rPr lang="cs-CZ" dirty="0" err="1"/>
              <a:t>sorge</a:t>
            </a:r>
            <a:r>
              <a:rPr lang="cs-CZ" dirty="0"/>
              <a:t> - obava</a:t>
            </a:r>
          </a:p>
          <a:p>
            <a:r>
              <a:rPr lang="cs-CZ" dirty="0" err="1"/>
              <a:t>Aletheia</a:t>
            </a:r>
            <a:r>
              <a:rPr lang="cs-CZ" dirty="0"/>
              <a:t> – neskrytost – krize jako návrat k sobě</a:t>
            </a:r>
          </a:p>
          <a:p>
            <a:r>
              <a:rPr lang="cs-CZ" dirty="0"/>
              <a:t>Smrt – dává životu smysl</a:t>
            </a:r>
          </a:p>
        </p:txBody>
      </p:sp>
    </p:spTree>
    <p:extLst>
      <p:ext uri="{BB962C8B-B14F-4D97-AF65-F5344CB8AC3E}">
        <p14:creationId xmlns:p14="http://schemas.microsoft.com/office/powerpoint/2010/main" val="22291376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E05DD76-E479-454F-81D6-C52149760987}"/>
              </a:ext>
            </a:extLst>
          </p:cNvPr>
          <p:cNvSpPr>
            <a:spLocks noGrp="1"/>
          </p:cNvSpPr>
          <p:nvPr>
            <p:ph type="title"/>
          </p:nvPr>
        </p:nvSpPr>
        <p:spPr/>
        <p:txBody>
          <a:bodyPr/>
          <a:lstStyle/>
          <a:p>
            <a:r>
              <a:rPr lang="cs-CZ" dirty="0"/>
              <a:t>Psychoanalýza – psychodynamické směry</a:t>
            </a:r>
          </a:p>
        </p:txBody>
      </p:sp>
      <p:sp>
        <p:nvSpPr>
          <p:cNvPr id="3" name="Zástupný obsah 2">
            <a:extLst>
              <a:ext uri="{FF2B5EF4-FFF2-40B4-BE49-F238E27FC236}">
                <a16:creationId xmlns:a16="http://schemas.microsoft.com/office/drawing/2014/main" id="{1E1BA2EB-3059-4716-9032-AC6D6EBCB27D}"/>
              </a:ext>
            </a:extLst>
          </p:cNvPr>
          <p:cNvSpPr>
            <a:spLocks noGrp="1"/>
          </p:cNvSpPr>
          <p:nvPr>
            <p:ph idx="1"/>
          </p:nvPr>
        </p:nvSpPr>
        <p:spPr/>
        <p:txBody>
          <a:bodyPr/>
          <a:lstStyle/>
          <a:p>
            <a:r>
              <a:rPr lang="cs-CZ" dirty="0"/>
              <a:t>Základní předpoklady PSA : </a:t>
            </a:r>
          </a:p>
          <a:p>
            <a:r>
              <a:rPr lang="cs-CZ" dirty="0"/>
              <a:t>Psychický determinismus. Lidské jednání je v zásadní míře ovlivňováno intrapsychickými procesy </a:t>
            </a:r>
          </a:p>
          <a:p>
            <a:r>
              <a:rPr lang="cs-CZ" dirty="0"/>
              <a:t>Fyziologický determinismus. Rozhodující síly v životě člověka jsou síly fyziologické, život je boj o udržení rovnováhy vůči nim. </a:t>
            </a:r>
          </a:p>
          <a:p>
            <a:r>
              <a:rPr lang="cs-CZ" dirty="0"/>
              <a:t>Existence nevědomí. Část mentálních procesů probíhá mimo naše vědomí</a:t>
            </a:r>
          </a:p>
        </p:txBody>
      </p:sp>
    </p:spTree>
    <p:extLst>
      <p:ext uri="{BB962C8B-B14F-4D97-AF65-F5344CB8AC3E}">
        <p14:creationId xmlns:p14="http://schemas.microsoft.com/office/powerpoint/2010/main" val="3933340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C3287A-CE64-1F4C-B610-E4BC3C938E0E}"/>
              </a:ext>
            </a:extLst>
          </p:cNvPr>
          <p:cNvSpPr>
            <a:spLocks noGrp="1"/>
          </p:cNvSpPr>
          <p:nvPr>
            <p:ph type="title"/>
          </p:nvPr>
        </p:nvSpPr>
        <p:spPr/>
        <p:txBody>
          <a:bodyPr/>
          <a:lstStyle/>
          <a:p>
            <a:r>
              <a:rPr lang="cs-CZ" dirty="0" err="1"/>
              <a:t>Frankl</a:t>
            </a:r>
            <a:r>
              <a:rPr lang="cs-CZ" dirty="0"/>
              <a:t> - logoterapie</a:t>
            </a:r>
          </a:p>
        </p:txBody>
      </p:sp>
      <p:sp>
        <p:nvSpPr>
          <p:cNvPr id="3" name="Zástupný obsah 2">
            <a:extLst>
              <a:ext uri="{FF2B5EF4-FFF2-40B4-BE49-F238E27FC236}">
                <a16:creationId xmlns:a16="http://schemas.microsoft.com/office/drawing/2014/main" id="{549C2C6C-0F68-8F44-A147-A1F1781261AA}"/>
              </a:ext>
            </a:extLst>
          </p:cNvPr>
          <p:cNvSpPr>
            <a:spLocks noGrp="1"/>
          </p:cNvSpPr>
          <p:nvPr>
            <p:ph idx="1"/>
          </p:nvPr>
        </p:nvSpPr>
        <p:spPr/>
        <p:txBody>
          <a:bodyPr/>
          <a:lstStyle/>
          <a:p>
            <a:r>
              <a:rPr lang="cs-CZ" dirty="0" err="1"/>
              <a:t>Frankl</a:t>
            </a:r>
            <a:r>
              <a:rPr lang="cs-CZ" dirty="0"/>
              <a:t> formuloval východiska své existenciální analýzy a metodiky práce s klientem v koncentračním táboře. V současném světě lékaři, terapeuti i sociální pracovníci jsou v narůstající míře konfrontováni u svých klientů s pocitem </a:t>
            </a:r>
            <a:r>
              <a:rPr lang="cs-CZ" dirty="0" err="1"/>
              <a:t>bezsmyslnosti</a:t>
            </a:r>
            <a:r>
              <a:rPr lang="cs-CZ" dirty="0"/>
              <a:t>. Tento pocit označil jako existenciální vakuum.</a:t>
            </a:r>
          </a:p>
          <a:p>
            <a:r>
              <a:rPr lang="cs-CZ" dirty="0"/>
              <a:t>Existenciální frustrace je podle </a:t>
            </a:r>
            <a:r>
              <a:rPr lang="cs-CZ" dirty="0" err="1"/>
              <a:t>Frankla</a:t>
            </a:r>
            <a:r>
              <a:rPr lang="cs-CZ" dirty="0"/>
              <a:t> příčinou či spíše podkladem řady „nemocí doby“. </a:t>
            </a:r>
          </a:p>
          <a:p>
            <a:r>
              <a:rPr lang="cs-CZ" dirty="0"/>
              <a:t>Nedělní neuróza</a:t>
            </a:r>
          </a:p>
        </p:txBody>
      </p:sp>
    </p:spTree>
    <p:extLst>
      <p:ext uri="{BB962C8B-B14F-4D97-AF65-F5344CB8AC3E}">
        <p14:creationId xmlns:p14="http://schemas.microsoft.com/office/powerpoint/2010/main" val="42880510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7535A6-C646-EE46-949D-25B9FAE95730}"/>
              </a:ext>
            </a:extLst>
          </p:cNvPr>
          <p:cNvSpPr>
            <a:spLocks noGrp="1"/>
          </p:cNvSpPr>
          <p:nvPr>
            <p:ph type="title"/>
          </p:nvPr>
        </p:nvSpPr>
        <p:spPr/>
        <p:txBody>
          <a:bodyPr/>
          <a:lstStyle/>
          <a:p>
            <a:r>
              <a:rPr lang="cs-CZ" dirty="0"/>
              <a:t>Svoboda </a:t>
            </a:r>
          </a:p>
        </p:txBody>
      </p:sp>
      <p:sp>
        <p:nvSpPr>
          <p:cNvPr id="3" name="Zástupný obsah 2">
            <a:extLst>
              <a:ext uri="{FF2B5EF4-FFF2-40B4-BE49-F238E27FC236}">
                <a16:creationId xmlns:a16="http://schemas.microsoft.com/office/drawing/2014/main" id="{1BBC453C-908A-A240-B6D4-EC12596185BC}"/>
              </a:ext>
            </a:extLst>
          </p:cNvPr>
          <p:cNvSpPr>
            <a:spLocks noGrp="1"/>
          </p:cNvSpPr>
          <p:nvPr>
            <p:ph idx="1"/>
          </p:nvPr>
        </p:nvSpPr>
        <p:spPr/>
        <p:txBody>
          <a:bodyPr/>
          <a:lstStyle/>
          <a:p>
            <a:r>
              <a:rPr lang="cs-CZ" dirty="0"/>
              <a:t>Existuje „svoboda od“ a „svoboda k“. </a:t>
            </a:r>
          </a:p>
          <a:p>
            <a:r>
              <a:rPr lang="cs-CZ" dirty="0"/>
              <a:t>„Svoboda od“ je vlastně emancipací - osvobození </a:t>
            </a:r>
          </a:p>
          <a:p>
            <a:r>
              <a:rPr lang="cs-CZ" dirty="0"/>
              <a:t>„svoboda k“ je odpovědností – ex-</a:t>
            </a:r>
            <a:r>
              <a:rPr lang="cs-CZ" dirty="0" err="1"/>
              <a:t>sistence</a:t>
            </a:r>
            <a:r>
              <a:rPr lang="cs-CZ" dirty="0"/>
              <a:t> podle </a:t>
            </a:r>
            <a:r>
              <a:rPr lang="cs-CZ" dirty="0" err="1"/>
              <a:t>Heideggera</a:t>
            </a:r>
            <a:r>
              <a:rPr lang="cs-CZ" dirty="0"/>
              <a:t> </a:t>
            </a:r>
          </a:p>
        </p:txBody>
      </p:sp>
    </p:spTree>
    <p:extLst>
      <p:ext uri="{BB962C8B-B14F-4D97-AF65-F5344CB8AC3E}">
        <p14:creationId xmlns:p14="http://schemas.microsoft.com/office/powerpoint/2010/main" val="26871072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B02679-E950-7949-AAE1-151F4A511E63}"/>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85FD2050-5D2C-8E45-8561-5E9A1E5D27D6}"/>
              </a:ext>
            </a:extLst>
          </p:cNvPr>
          <p:cNvSpPr>
            <a:spLocks noGrp="1"/>
          </p:cNvSpPr>
          <p:nvPr>
            <p:ph idx="1"/>
          </p:nvPr>
        </p:nvSpPr>
        <p:spPr/>
        <p:txBody>
          <a:bodyPr/>
          <a:lstStyle/>
          <a:p>
            <a:r>
              <a:rPr lang="cs-CZ" dirty="0"/>
              <a:t>Svoboda může být totiž svobodou vždy pouze vůči nějakému osudu. </a:t>
            </a:r>
          </a:p>
          <a:p>
            <a:r>
              <a:rPr lang="cs-CZ" dirty="0"/>
              <a:t>Osud (tak jako smrt) patří k životu, protože osud dává životu smysl a jedinečnost. </a:t>
            </a:r>
          </a:p>
          <a:p>
            <a:r>
              <a:rPr lang="cs-CZ" dirty="0" err="1"/>
              <a:t>Frankl</a:t>
            </a:r>
            <a:r>
              <a:rPr lang="cs-CZ" dirty="0"/>
              <a:t> myšlenkově vychází z </a:t>
            </a:r>
            <a:r>
              <a:rPr lang="cs-CZ" dirty="0" err="1"/>
              <a:t>Heideggera</a:t>
            </a:r>
            <a:r>
              <a:rPr lang="cs-CZ" dirty="0"/>
              <a:t>, smrt je základním fenoménem nutným k tomu, aby Da-</a:t>
            </a:r>
            <a:r>
              <a:rPr lang="cs-CZ" dirty="0" err="1"/>
              <a:t>sein</a:t>
            </a:r>
            <a:r>
              <a:rPr lang="cs-CZ" dirty="0"/>
              <a:t> bylo samo sebou. </a:t>
            </a:r>
          </a:p>
        </p:txBody>
      </p:sp>
    </p:spTree>
    <p:extLst>
      <p:ext uri="{BB962C8B-B14F-4D97-AF65-F5344CB8AC3E}">
        <p14:creationId xmlns:p14="http://schemas.microsoft.com/office/powerpoint/2010/main" val="24489546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EC4FB541-8596-3C4C-A3E3-6783BF64321E}"/>
              </a:ext>
            </a:extLst>
          </p:cNvPr>
          <p:cNvSpPr>
            <a:spLocks noGrp="1"/>
          </p:cNvSpPr>
          <p:nvPr>
            <p:ph idx="1"/>
          </p:nvPr>
        </p:nvSpPr>
        <p:spPr>
          <a:xfrm>
            <a:off x="838200" y="640080"/>
            <a:ext cx="10515600" cy="5536883"/>
          </a:xfrm>
        </p:spPr>
        <p:txBody>
          <a:bodyPr>
            <a:normAutofit/>
          </a:bodyPr>
          <a:lstStyle/>
          <a:p>
            <a:r>
              <a:rPr lang="cs-CZ" dirty="0"/>
              <a:t>„Otázka po smyslu života“ je podle </a:t>
            </a:r>
            <a:r>
              <a:rPr lang="cs-CZ" dirty="0" err="1"/>
              <a:t>Frankla</a:t>
            </a:r>
            <a:r>
              <a:rPr lang="cs-CZ" dirty="0"/>
              <a:t> specificky lidskou (na rozdíl od Freuda, který otázku po smyslu považoval za známku neurózy). </a:t>
            </a:r>
          </a:p>
          <a:p>
            <a:r>
              <a:rPr lang="cs-CZ" dirty="0"/>
              <a:t>Tyto otázky jsou spíše odrazem lidského bytí jako takového. </a:t>
            </a:r>
          </a:p>
          <a:p>
            <a:r>
              <a:rPr lang="cs-CZ" dirty="0"/>
              <a:t>Jedině člověk (na rozdíl od zvířat) totiž může svou existenci prožívat jako problematickou. </a:t>
            </a:r>
          </a:p>
          <a:p>
            <a:r>
              <a:rPr lang="cs-CZ" dirty="0"/>
              <a:t>Každý člověk má svůj vlastní smysl života, neexistuje jeden pro všechny lidi. Otázky po smyslu života se ovšem otevírají např. v době dospívání, ale mohou se objevit v souvislosti s nějakou osudovou tragédií nebo zážitkem – hraniční situací. </a:t>
            </a:r>
          </a:p>
          <a:p>
            <a:r>
              <a:rPr lang="cs-CZ" dirty="0"/>
              <a:t>Nemáme smysl života, to život nám dává otázky a my odpovídáme. </a:t>
            </a:r>
          </a:p>
        </p:txBody>
      </p:sp>
    </p:spTree>
    <p:extLst>
      <p:ext uri="{BB962C8B-B14F-4D97-AF65-F5344CB8AC3E}">
        <p14:creationId xmlns:p14="http://schemas.microsoft.com/office/powerpoint/2010/main" val="10171586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6CF989-C2C2-C447-A6EB-3D71D17473D2}"/>
              </a:ext>
            </a:extLst>
          </p:cNvPr>
          <p:cNvSpPr>
            <a:spLocks noGrp="1"/>
          </p:cNvSpPr>
          <p:nvPr>
            <p:ph type="title"/>
          </p:nvPr>
        </p:nvSpPr>
        <p:spPr/>
        <p:txBody>
          <a:bodyPr/>
          <a:lstStyle/>
          <a:p>
            <a:r>
              <a:rPr lang="cs-CZ" dirty="0"/>
              <a:t>Slast </a:t>
            </a:r>
          </a:p>
        </p:txBody>
      </p:sp>
      <p:sp>
        <p:nvSpPr>
          <p:cNvPr id="3" name="Zástupný obsah 2">
            <a:extLst>
              <a:ext uri="{FF2B5EF4-FFF2-40B4-BE49-F238E27FC236}">
                <a16:creationId xmlns:a16="http://schemas.microsoft.com/office/drawing/2014/main" id="{53DB3157-375A-7C48-894F-6B49607F3B50}"/>
              </a:ext>
            </a:extLst>
          </p:cNvPr>
          <p:cNvSpPr>
            <a:spLocks noGrp="1"/>
          </p:cNvSpPr>
          <p:nvPr>
            <p:ph idx="1"/>
          </p:nvPr>
        </p:nvSpPr>
        <p:spPr/>
        <p:txBody>
          <a:bodyPr/>
          <a:lstStyle/>
          <a:p>
            <a:r>
              <a:rPr lang="cs-CZ" dirty="0"/>
              <a:t>Dosahování štěstí (slasti) jako smyslu života – zde se </a:t>
            </a:r>
            <a:r>
              <a:rPr lang="cs-CZ" dirty="0" err="1"/>
              <a:t>Frankl</a:t>
            </a:r>
            <a:r>
              <a:rPr lang="cs-CZ" dirty="0"/>
              <a:t> rozchází s psychoanalýzou. </a:t>
            </a:r>
          </a:p>
          <a:p>
            <a:r>
              <a:rPr lang="cs-CZ" dirty="0"/>
              <a:t>Slast sama není vůdčí motivační silou, nýbrž je důsledkem naplnění smyslu. </a:t>
            </a:r>
          </a:p>
          <a:p>
            <a:r>
              <a:rPr lang="cs-CZ" dirty="0"/>
              <a:t>Vychází z filozofie </a:t>
            </a:r>
            <a:r>
              <a:rPr lang="cs-CZ" dirty="0" err="1"/>
              <a:t>Heideggera</a:t>
            </a:r>
            <a:r>
              <a:rPr lang="cs-CZ" dirty="0"/>
              <a:t>, kde naše bytí – Da-</a:t>
            </a:r>
            <a:r>
              <a:rPr lang="cs-CZ" dirty="0" err="1"/>
              <a:t>sein</a:t>
            </a:r>
            <a:r>
              <a:rPr lang="cs-CZ" dirty="0"/>
              <a:t> – je vnitřně puzeno k tomu opravdu být.</a:t>
            </a:r>
          </a:p>
          <a:p>
            <a:r>
              <a:rPr lang="cs-CZ" dirty="0"/>
              <a:t>Slast – pocit štěstí – přichází jako vedlejší produkt</a:t>
            </a:r>
          </a:p>
          <a:p>
            <a:r>
              <a:rPr lang="cs-CZ" dirty="0"/>
              <a:t>Honit se za slastí přináší životní impotenci</a:t>
            </a:r>
          </a:p>
          <a:p>
            <a:endParaRPr lang="cs-CZ" dirty="0"/>
          </a:p>
        </p:txBody>
      </p:sp>
    </p:spTree>
    <p:extLst>
      <p:ext uri="{BB962C8B-B14F-4D97-AF65-F5344CB8AC3E}">
        <p14:creationId xmlns:p14="http://schemas.microsoft.com/office/powerpoint/2010/main" val="580731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FB459F-A177-034C-A193-928F29D324F8}"/>
              </a:ext>
            </a:extLst>
          </p:cNvPr>
          <p:cNvSpPr>
            <a:spLocks noGrp="1"/>
          </p:cNvSpPr>
          <p:nvPr>
            <p:ph type="title"/>
          </p:nvPr>
        </p:nvSpPr>
        <p:spPr/>
        <p:txBody>
          <a:bodyPr/>
          <a:lstStyle/>
          <a:p>
            <a:r>
              <a:rPr lang="cs-CZ" dirty="0"/>
              <a:t>Hodnoty </a:t>
            </a:r>
          </a:p>
        </p:txBody>
      </p:sp>
      <p:sp>
        <p:nvSpPr>
          <p:cNvPr id="3" name="Zástupný obsah 2">
            <a:extLst>
              <a:ext uri="{FF2B5EF4-FFF2-40B4-BE49-F238E27FC236}">
                <a16:creationId xmlns:a16="http://schemas.microsoft.com/office/drawing/2014/main" id="{A1ED0990-596E-B747-93D6-FD9A7A31BDA9}"/>
              </a:ext>
            </a:extLst>
          </p:cNvPr>
          <p:cNvSpPr>
            <a:spLocks noGrp="1"/>
          </p:cNvSpPr>
          <p:nvPr>
            <p:ph idx="1"/>
          </p:nvPr>
        </p:nvSpPr>
        <p:spPr/>
        <p:txBody>
          <a:bodyPr/>
          <a:lstStyle/>
          <a:p>
            <a:pPr lvl="0"/>
            <a:r>
              <a:rPr lang="cs-CZ" dirty="0"/>
              <a:t>Hodnoty tvůrčí – něco, co člověk vytvoří, tj. práce, díla, čin (umění, věda, pečování, ale i zvládnutí svého života); důležité je, aby ten, kdo vytváří tuto hodnotu, se angažoval.</a:t>
            </a:r>
          </a:p>
          <a:p>
            <a:pPr lvl="0"/>
            <a:r>
              <a:rPr lang="cs-CZ" dirty="0"/>
              <a:t>Hodnoty zážitkové – něco, co je samo o sobě krásné, a to nás obohacuje (četba, poslech hudby, setkání s druhým člověkem), přináší zážitek a obohacuje, angažovanost není až tak potřebná.</a:t>
            </a:r>
          </a:p>
          <a:p>
            <a:r>
              <a:rPr lang="cs-CZ" dirty="0"/>
              <a:t>Hodnoty postojové – vyjadřují to, jak člověk dovede zacházet s utrpením, a to, jak se </a:t>
            </a:r>
          </a:p>
        </p:txBody>
      </p:sp>
    </p:spTree>
    <p:extLst>
      <p:ext uri="{BB962C8B-B14F-4D97-AF65-F5344CB8AC3E}">
        <p14:creationId xmlns:p14="http://schemas.microsoft.com/office/powerpoint/2010/main" val="31542003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28E8DA-4AB5-B24B-9445-730D8A688C9A}"/>
              </a:ext>
            </a:extLst>
          </p:cNvPr>
          <p:cNvSpPr>
            <a:spLocks noGrp="1"/>
          </p:cNvSpPr>
          <p:nvPr>
            <p:ph type="title"/>
          </p:nvPr>
        </p:nvSpPr>
        <p:spPr/>
        <p:txBody>
          <a:bodyPr/>
          <a:lstStyle/>
          <a:p>
            <a:r>
              <a:rPr lang="cs-CZ" dirty="0"/>
              <a:t>Paradoxní intence</a:t>
            </a:r>
          </a:p>
        </p:txBody>
      </p:sp>
      <p:sp>
        <p:nvSpPr>
          <p:cNvPr id="3" name="Zástupný obsah 2">
            <a:extLst>
              <a:ext uri="{FF2B5EF4-FFF2-40B4-BE49-F238E27FC236}">
                <a16:creationId xmlns:a16="http://schemas.microsoft.com/office/drawing/2014/main" id="{3F778C5C-1991-E64D-A4E9-4447EF4D8F6E}"/>
              </a:ext>
            </a:extLst>
          </p:cNvPr>
          <p:cNvSpPr>
            <a:spLocks noGrp="1"/>
          </p:cNvSpPr>
          <p:nvPr>
            <p:ph idx="1"/>
          </p:nvPr>
        </p:nvSpPr>
        <p:spPr/>
        <p:txBody>
          <a:bodyPr/>
          <a:lstStyle/>
          <a:p>
            <a:r>
              <a:rPr lang="cs-CZ" dirty="0"/>
              <a:t>Technika vychází z předpokladu, že člověku nejde o moc nebo slast, ale o uskutečnění smyslu. </a:t>
            </a:r>
          </a:p>
          <a:p>
            <a:r>
              <a:rPr lang="cs-CZ" dirty="0"/>
              <a:t>Podstatou lidské existence je schopnost </a:t>
            </a:r>
            <a:r>
              <a:rPr lang="cs-CZ" dirty="0" err="1"/>
              <a:t>sebetranscendence</a:t>
            </a:r>
            <a:r>
              <a:rPr lang="cs-CZ" dirty="0"/>
              <a:t>, která ale vyžaduje schopnost </a:t>
            </a:r>
            <a:r>
              <a:rPr lang="cs-CZ" dirty="0" err="1"/>
              <a:t>sebedistance</a:t>
            </a:r>
            <a:r>
              <a:rPr lang="cs-CZ" dirty="0"/>
              <a:t>. </a:t>
            </a:r>
          </a:p>
          <a:p>
            <a:r>
              <a:rPr lang="cs-CZ" dirty="0"/>
              <a:t>Principem paradoxní intence je, že se člověk od symptomu distancuje tím, že se mu vysměje – vítá jej, očekává. </a:t>
            </a:r>
          </a:p>
          <a:p>
            <a:r>
              <a:rPr lang="cs-CZ" dirty="0"/>
              <a:t>Humor umožňuje nový náhled, napětí je uvolněno originálním způsobem, následuje osvobozující smích v napjaté situaci. </a:t>
            </a:r>
          </a:p>
        </p:txBody>
      </p:sp>
    </p:spTree>
    <p:extLst>
      <p:ext uri="{BB962C8B-B14F-4D97-AF65-F5344CB8AC3E}">
        <p14:creationId xmlns:p14="http://schemas.microsoft.com/office/powerpoint/2010/main" val="6956369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30D4BB-4352-2F49-B5D5-DB22C3FAE43E}"/>
              </a:ext>
            </a:extLst>
          </p:cNvPr>
          <p:cNvSpPr>
            <a:spLocks noGrp="1"/>
          </p:cNvSpPr>
          <p:nvPr>
            <p:ph type="title"/>
          </p:nvPr>
        </p:nvSpPr>
        <p:spPr/>
        <p:txBody>
          <a:bodyPr/>
          <a:lstStyle/>
          <a:p>
            <a:r>
              <a:rPr lang="cs-CZ" dirty="0" err="1"/>
              <a:t>Dereflexe</a:t>
            </a:r>
            <a:r>
              <a:rPr lang="cs-CZ" dirty="0"/>
              <a:t> </a:t>
            </a:r>
          </a:p>
        </p:txBody>
      </p:sp>
      <p:sp>
        <p:nvSpPr>
          <p:cNvPr id="3" name="Zástupný obsah 2">
            <a:extLst>
              <a:ext uri="{FF2B5EF4-FFF2-40B4-BE49-F238E27FC236}">
                <a16:creationId xmlns:a16="http://schemas.microsoft.com/office/drawing/2014/main" id="{8C842FC2-7435-3146-BA5D-6967FE285DD3}"/>
              </a:ext>
            </a:extLst>
          </p:cNvPr>
          <p:cNvSpPr>
            <a:spLocks noGrp="1"/>
          </p:cNvSpPr>
          <p:nvPr>
            <p:ph idx="1"/>
          </p:nvPr>
        </p:nvSpPr>
        <p:spPr/>
        <p:txBody>
          <a:bodyPr>
            <a:normAutofit/>
          </a:bodyPr>
          <a:lstStyle/>
          <a:p>
            <a:r>
              <a:rPr lang="cs-CZ" dirty="0"/>
              <a:t>Tato technika pracuje na principu „za štěstím nelze jít, štěstí přichází samo jako přidaná hodnota“. </a:t>
            </a:r>
          </a:p>
          <a:p>
            <a:r>
              <a:rPr lang="cs-CZ" dirty="0"/>
              <a:t>Čím více se člověk zaměřuje na cíl, tím více mu cíl uniká. Přehnané usilování plus nadměrné sebepozorování rovná se nadměrné vnitřní rozebírání problému, což vede k duševní blokádě. </a:t>
            </a:r>
          </a:p>
          <a:p>
            <a:r>
              <a:rPr lang="cs-CZ" dirty="0" err="1"/>
              <a:t>Frankl</a:t>
            </a:r>
            <a:r>
              <a:rPr lang="cs-CZ" dirty="0"/>
              <a:t> hovoří o sexuálně-erotickém vzorci, protože tento chybný postoj je nejzřetelněji patrný právě u sexuálních poruch (lze ale vztáhnout i na jiné typy neuróz). </a:t>
            </a:r>
          </a:p>
          <a:p>
            <a:r>
              <a:rPr lang="cs-CZ" dirty="0"/>
              <a:t>Sex jako výkon, místo – sex jako setkání. </a:t>
            </a:r>
          </a:p>
        </p:txBody>
      </p:sp>
    </p:spTree>
    <p:extLst>
      <p:ext uri="{BB962C8B-B14F-4D97-AF65-F5344CB8AC3E}">
        <p14:creationId xmlns:p14="http://schemas.microsoft.com/office/powerpoint/2010/main" val="10609195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D64AAB-EF56-7445-A943-7C2A45FC92FB}"/>
              </a:ext>
            </a:extLst>
          </p:cNvPr>
          <p:cNvSpPr>
            <a:spLocks noGrp="1"/>
          </p:cNvSpPr>
          <p:nvPr>
            <p:ph type="title"/>
          </p:nvPr>
        </p:nvSpPr>
        <p:spPr/>
        <p:txBody>
          <a:bodyPr/>
          <a:lstStyle/>
          <a:p>
            <a:r>
              <a:rPr lang="cs-CZ" dirty="0"/>
              <a:t>Přínos pro praxi</a:t>
            </a:r>
          </a:p>
        </p:txBody>
      </p:sp>
      <p:sp>
        <p:nvSpPr>
          <p:cNvPr id="3" name="Zástupný obsah 2">
            <a:extLst>
              <a:ext uri="{FF2B5EF4-FFF2-40B4-BE49-F238E27FC236}">
                <a16:creationId xmlns:a16="http://schemas.microsoft.com/office/drawing/2014/main" id="{F17A481B-B70E-1F4E-BAD7-128078541854}"/>
              </a:ext>
            </a:extLst>
          </p:cNvPr>
          <p:cNvSpPr>
            <a:spLocks noGrp="1"/>
          </p:cNvSpPr>
          <p:nvPr>
            <p:ph idx="1"/>
          </p:nvPr>
        </p:nvSpPr>
        <p:spPr/>
        <p:txBody>
          <a:bodyPr/>
          <a:lstStyle/>
          <a:p>
            <a:r>
              <a:rPr lang="cs-CZ" dirty="0"/>
              <a:t>Práce s lidmi, kteří chtějí až moc změnu</a:t>
            </a:r>
          </a:p>
          <a:p>
            <a:r>
              <a:rPr lang="cs-CZ" dirty="0"/>
              <a:t>Chtění je zablokuje</a:t>
            </a:r>
          </a:p>
          <a:p>
            <a:r>
              <a:rPr lang="cs-CZ" dirty="0"/>
              <a:t>Musíš se snažit</a:t>
            </a:r>
          </a:p>
          <a:p>
            <a:r>
              <a:rPr lang="cs-CZ" dirty="0"/>
              <a:t>Místo stačí se dívat jinam</a:t>
            </a:r>
          </a:p>
        </p:txBody>
      </p:sp>
    </p:spTree>
    <p:extLst>
      <p:ext uri="{BB962C8B-B14F-4D97-AF65-F5344CB8AC3E}">
        <p14:creationId xmlns:p14="http://schemas.microsoft.com/office/powerpoint/2010/main" val="12785105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C4FF95-CFFB-9640-9A18-192ACE124FF6}"/>
              </a:ext>
            </a:extLst>
          </p:cNvPr>
          <p:cNvSpPr>
            <a:spLocks noGrp="1"/>
          </p:cNvSpPr>
          <p:nvPr>
            <p:ph type="title"/>
          </p:nvPr>
        </p:nvSpPr>
        <p:spPr/>
        <p:txBody>
          <a:bodyPr/>
          <a:lstStyle/>
          <a:p>
            <a:r>
              <a:rPr lang="cs-CZ" dirty="0"/>
              <a:t>Psychoanalytické směry – Freud, Jung, </a:t>
            </a:r>
            <a:r>
              <a:rPr lang="cs-CZ" dirty="0" err="1"/>
              <a:t>Erikson</a:t>
            </a:r>
            <a:endParaRPr lang="cs-CZ" dirty="0"/>
          </a:p>
        </p:txBody>
      </p:sp>
      <p:sp>
        <p:nvSpPr>
          <p:cNvPr id="3" name="Zástupný obsah 2">
            <a:extLst>
              <a:ext uri="{FF2B5EF4-FFF2-40B4-BE49-F238E27FC236}">
                <a16:creationId xmlns:a16="http://schemas.microsoft.com/office/drawing/2014/main" id="{C27DBF47-3B38-2643-9261-23A64392A73B}"/>
              </a:ext>
            </a:extLst>
          </p:cNvPr>
          <p:cNvSpPr>
            <a:spLocks noGrp="1"/>
          </p:cNvSpPr>
          <p:nvPr>
            <p:ph idx="1"/>
          </p:nvPr>
        </p:nvSpPr>
        <p:spPr>
          <a:xfrm>
            <a:off x="3981450" y="1936531"/>
            <a:ext cx="2499360" cy="4351338"/>
          </a:xfrm>
        </p:spPr>
        <p:txBody>
          <a:bodyPr/>
          <a:lstStyle/>
          <a:p>
            <a:r>
              <a:rPr lang="cs-CZ" dirty="0"/>
              <a:t>Archetypy</a:t>
            </a:r>
          </a:p>
          <a:p>
            <a:r>
              <a:rPr lang="cs-CZ" dirty="0"/>
              <a:t>Stařec – muž</a:t>
            </a:r>
          </a:p>
          <a:p>
            <a:r>
              <a:rPr lang="cs-CZ" dirty="0"/>
              <a:t>Žena</a:t>
            </a:r>
          </a:p>
          <a:p>
            <a:r>
              <a:rPr lang="cs-CZ" dirty="0"/>
              <a:t>Persona </a:t>
            </a:r>
          </a:p>
          <a:p>
            <a:r>
              <a:rPr lang="cs-CZ" dirty="0"/>
              <a:t>Stín</a:t>
            </a:r>
          </a:p>
          <a:p>
            <a:pPr marL="0" indent="0">
              <a:buNone/>
            </a:pPr>
            <a:endParaRPr lang="cs-CZ" dirty="0"/>
          </a:p>
        </p:txBody>
      </p:sp>
      <p:pic>
        <p:nvPicPr>
          <p:cNvPr id="4" name="Obrázek 3">
            <a:extLst>
              <a:ext uri="{FF2B5EF4-FFF2-40B4-BE49-F238E27FC236}">
                <a16:creationId xmlns:a16="http://schemas.microsoft.com/office/drawing/2014/main" id="{D5ECA33A-BAD5-2D41-A73C-81FC97469A54}"/>
              </a:ext>
            </a:extLst>
          </p:cNvPr>
          <p:cNvPicPr>
            <a:picLocks noChangeAspect="1"/>
          </p:cNvPicPr>
          <p:nvPr/>
        </p:nvPicPr>
        <p:blipFill>
          <a:blip r:embed="rId2"/>
          <a:stretch>
            <a:fillRect/>
          </a:stretch>
        </p:blipFill>
        <p:spPr>
          <a:xfrm>
            <a:off x="6579316" y="1941339"/>
            <a:ext cx="4774484" cy="3580863"/>
          </a:xfrm>
          <a:prstGeom prst="rect">
            <a:avLst/>
          </a:prstGeom>
        </p:spPr>
      </p:pic>
      <p:pic>
        <p:nvPicPr>
          <p:cNvPr id="5" name="Zástupný obsah 3">
            <a:extLst>
              <a:ext uri="{FF2B5EF4-FFF2-40B4-BE49-F238E27FC236}">
                <a16:creationId xmlns:a16="http://schemas.microsoft.com/office/drawing/2014/main" id="{F55C82F2-BBD1-B943-B338-00118204BB00}"/>
              </a:ext>
            </a:extLst>
          </p:cNvPr>
          <p:cNvPicPr>
            <a:picLocks noChangeAspect="1"/>
          </p:cNvPicPr>
          <p:nvPr/>
        </p:nvPicPr>
        <p:blipFill>
          <a:blip r:embed="rId3"/>
          <a:stretch>
            <a:fillRect/>
          </a:stretch>
        </p:blipFill>
        <p:spPr>
          <a:xfrm>
            <a:off x="0" y="1800663"/>
            <a:ext cx="3795339" cy="3862217"/>
          </a:xfrm>
          <a:prstGeom prst="rect">
            <a:avLst/>
          </a:prstGeom>
        </p:spPr>
      </p:pic>
    </p:spTree>
    <p:extLst>
      <p:ext uri="{BB962C8B-B14F-4D97-AF65-F5344CB8AC3E}">
        <p14:creationId xmlns:p14="http://schemas.microsoft.com/office/powerpoint/2010/main" val="11468260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994B6E-4F44-4B14-BAF6-97D3063113E0}"/>
              </a:ext>
            </a:extLst>
          </p:cNvPr>
          <p:cNvSpPr>
            <a:spLocks noGrp="1"/>
          </p:cNvSpPr>
          <p:nvPr>
            <p:ph type="title"/>
          </p:nvPr>
        </p:nvSpPr>
        <p:spPr/>
        <p:txBody>
          <a:bodyPr/>
          <a:lstStyle/>
          <a:p>
            <a:r>
              <a:rPr lang="cs-CZ" dirty="0"/>
              <a:t>Sigmund Freud (1856 – 1939) hnací silou vývoje jsou pudy struktura osobnosti :</a:t>
            </a:r>
          </a:p>
        </p:txBody>
      </p:sp>
      <p:sp>
        <p:nvSpPr>
          <p:cNvPr id="3" name="Zástupný obsah 2">
            <a:extLst>
              <a:ext uri="{FF2B5EF4-FFF2-40B4-BE49-F238E27FC236}">
                <a16:creationId xmlns:a16="http://schemas.microsoft.com/office/drawing/2014/main" id="{8C954F6F-C2EF-4DD6-95D8-354DF8C24EF2}"/>
              </a:ext>
            </a:extLst>
          </p:cNvPr>
          <p:cNvSpPr>
            <a:spLocks noGrp="1"/>
          </p:cNvSpPr>
          <p:nvPr>
            <p:ph idx="1"/>
          </p:nvPr>
        </p:nvSpPr>
        <p:spPr>
          <a:xfrm>
            <a:off x="838200" y="1690688"/>
            <a:ext cx="10515600" cy="4802187"/>
          </a:xfrm>
        </p:spPr>
        <p:txBody>
          <a:bodyPr>
            <a:normAutofit fontScale="70000" lnSpcReduction="20000"/>
          </a:bodyPr>
          <a:lstStyle/>
          <a:p>
            <a:pPr marL="0" indent="0">
              <a:buNone/>
            </a:pPr>
            <a:endParaRPr lang="cs-CZ" dirty="0"/>
          </a:p>
          <a:p>
            <a:r>
              <a:rPr lang="cs-CZ" b="1" i="1" dirty="0"/>
              <a:t>ID (ONO)</a:t>
            </a:r>
            <a:endParaRPr lang="cs-CZ" dirty="0"/>
          </a:p>
          <a:p>
            <a:r>
              <a:rPr lang="cs-CZ" b="1" dirty="0"/>
              <a:t>nevědomé</a:t>
            </a:r>
            <a:r>
              <a:rPr lang="cs-CZ" dirty="0"/>
              <a:t>, </a:t>
            </a:r>
            <a:r>
              <a:rPr lang="cs-CZ" b="1" dirty="0"/>
              <a:t>iracionální</a:t>
            </a:r>
            <a:r>
              <a:rPr lang="cs-CZ" dirty="0"/>
              <a:t>, řídí se </a:t>
            </a:r>
            <a:r>
              <a:rPr lang="cs-CZ" b="1" dirty="0"/>
              <a:t>principem slasti </a:t>
            </a:r>
            <a:r>
              <a:rPr lang="cs-CZ" dirty="0"/>
              <a:t>(pudy), chce být ihned uspokojeno</a:t>
            </a:r>
          </a:p>
          <a:p>
            <a:r>
              <a:rPr lang="cs-CZ" b="1" dirty="0"/>
              <a:t>ryzí id</a:t>
            </a:r>
            <a:r>
              <a:rPr lang="cs-CZ" dirty="0"/>
              <a:t> - u kojenců, uspokojení potřeby teď a tady</a:t>
            </a:r>
          </a:p>
          <a:p>
            <a:r>
              <a:rPr lang="cs-CZ" b="1" dirty="0"/>
              <a:t>primární proces </a:t>
            </a:r>
            <a:r>
              <a:rPr lang="cs-CZ" dirty="0"/>
              <a:t>- představa uspokojení potřeby, u dospělých se projevuje ve snech</a:t>
            </a:r>
          </a:p>
          <a:p>
            <a:r>
              <a:rPr lang="cs-CZ" b="1" i="1" dirty="0"/>
              <a:t>EGO (JÁ)</a:t>
            </a:r>
            <a:endParaRPr lang="cs-CZ" dirty="0"/>
          </a:p>
          <a:p>
            <a:r>
              <a:rPr lang="cs-CZ" b="1" dirty="0"/>
              <a:t>vědomé</a:t>
            </a:r>
            <a:r>
              <a:rPr lang="cs-CZ" dirty="0"/>
              <a:t>, </a:t>
            </a:r>
            <a:r>
              <a:rPr lang="cs-CZ" b="1" dirty="0"/>
              <a:t>racionální</a:t>
            </a:r>
            <a:r>
              <a:rPr lang="cs-CZ" dirty="0"/>
              <a:t>, řídí se </a:t>
            </a:r>
            <a:r>
              <a:rPr lang="cs-CZ" b="1" dirty="0"/>
              <a:t>principem reality</a:t>
            </a:r>
            <a:r>
              <a:rPr lang="cs-CZ" dirty="0"/>
              <a:t>, převádí do předvědomí zážitky</a:t>
            </a:r>
          </a:p>
          <a:p>
            <a:r>
              <a:rPr lang="cs-CZ" b="1" dirty="0"/>
              <a:t>sekundární proces</a:t>
            </a:r>
            <a:r>
              <a:rPr lang="cs-CZ" dirty="0"/>
              <a:t> - testování reality (přání id porovnává s realitou → přizpůsobuje potřeby)</a:t>
            </a:r>
          </a:p>
          <a:p>
            <a:r>
              <a:rPr lang="cs-CZ" b="1" i="1" dirty="0"/>
              <a:t>SUPEREGO (NADJÁ)</a:t>
            </a:r>
            <a:endParaRPr lang="cs-CZ" dirty="0"/>
          </a:p>
          <a:p>
            <a:r>
              <a:rPr lang="cs-CZ" b="1" dirty="0"/>
              <a:t>nevědomá i vědomá část</a:t>
            </a:r>
            <a:r>
              <a:rPr lang="cs-CZ" dirty="0"/>
              <a:t>, řídí se </a:t>
            </a:r>
            <a:r>
              <a:rPr lang="cs-CZ" b="1" dirty="0"/>
              <a:t>principem dokonalosti</a:t>
            </a:r>
            <a:endParaRPr lang="cs-CZ" dirty="0"/>
          </a:p>
          <a:p>
            <a:r>
              <a:rPr lang="cs-CZ" dirty="0"/>
              <a:t>tvoří se na základě zákazů a pochval v dětství → bývá </a:t>
            </a:r>
            <a:r>
              <a:rPr lang="cs-CZ" b="1" dirty="0"/>
              <a:t>zvnitřněno</a:t>
            </a:r>
            <a:endParaRPr lang="cs-CZ" dirty="0"/>
          </a:p>
          <a:p>
            <a:r>
              <a:rPr lang="cs-CZ" b="1" dirty="0"/>
              <a:t>morální síla</a:t>
            </a:r>
            <a:r>
              <a:rPr lang="cs-CZ" dirty="0"/>
              <a:t>, svědomí</a:t>
            </a:r>
          </a:p>
          <a:p>
            <a:r>
              <a:rPr lang="cs-CZ" b="1" dirty="0"/>
              <a:t>ideál já</a:t>
            </a:r>
            <a:r>
              <a:rPr lang="cs-CZ" dirty="0"/>
              <a:t> → požadavky stálého zdokonalování </a:t>
            </a:r>
          </a:p>
          <a:p>
            <a:endParaRPr lang="cs-CZ" dirty="0"/>
          </a:p>
          <a:p>
            <a:endParaRPr lang="cs-CZ" dirty="0"/>
          </a:p>
        </p:txBody>
      </p:sp>
    </p:spTree>
    <p:extLst>
      <p:ext uri="{BB962C8B-B14F-4D97-AF65-F5344CB8AC3E}">
        <p14:creationId xmlns:p14="http://schemas.microsoft.com/office/powerpoint/2010/main" val="903916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27449B7-A749-4546-BCE5-85C8E674BB91}"/>
              </a:ext>
            </a:extLst>
          </p:cNvPr>
          <p:cNvSpPr>
            <a:spLocks noGrp="1"/>
          </p:cNvSpPr>
          <p:nvPr>
            <p:ph type="title"/>
          </p:nvPr>
        </p:nvSpPr>
        <p:spPr/>
        <p:txBody>
          <a:bodyPr/>
          <a:lstStyle/>
          <a:p>
            <a:r>
              <a:rPr lang="cs-CZ" dirty="0"/>
              <a:t>Cíle psychoanalytických směrů</a:t>
            </a:r>
          </a:p>
        </p:txBody>
      </p:sp>
      <p:sp>
        <p:nvSpPr>
          <p:cNvPr id="3" name="Zástupný obsah 2">
            <a:extLst>
              <a:ext uri="{FF2B5EF4-FFF2-40B4-BE49-F238E27FC236}">
                <a16:creationId xmlns:a16="http://schemas.microsoft.com/office/drawing/2014/main" id="{87283E0F-9140-EE4B-96E8-ABE837BAE29E}"/>
              </a:ext>
            </a:extLst>
          </p:cNvPr>
          <p:cNvSpPr>
            <a:spLocks noGrp="1"/>
          </p:cNvSpPr>
          <p:nvPr>
            <p:ph idx="1"/>
          </p:nvPr>
        </p:nvSpPr>
        <p:spPr/>
        <p:txBody>
          <a:bodyPr/>
          <a:lstStyle/>
          <a:p>
            <a:r>
              <a:rPr lang="cs-CZ" dirty="0"/>
              <a:t>Nevědomé učinit vědomým</a:t>
            </a:r>
          </a:p>
          <a:p>
            <a:r>
              <a:rPr lang="cs-CZ" dirty="0"/>
              <a:t>Uzavřít neuzavřená vývojová stádia</a:t>
            </a:r>
          </a:p>
          <a:p>
            <a:r>
              <a:rPr lang="cs-CZ" dirty="0"/>
              <a:t>Posílit schopnost vyrovnat s požadavky společnosti</a:t>
            </a:r>
          </a:p>
        </p:txBody>
      </p:sp>
    </p:spTree>
    <p:extLst>
      <p:ext uri="{BB962C8B-B14F-4D97-AF65-F5344CB8AC3E}">
        <p14:creationId xmlns:p14="http://schemas.microsoft.com/office/powerpoint/2010/main" val="186344200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5522182-E449-5948-BA11-5342E916A9E8}"/>
              </a:ext>
            </a:extLst>
          </p:cNvPr>
          <p:cNvSpPr>
            <a:spLocks noGrp="1"/>
          </p:cNvSpPr>
          <p:nvPr>
            <p:ph type="title"/>
          </p:nvPr>
        </p:nvSpPr>
        <p:spPr/>
        <p:txBody>
          <a:bodyPr/>
          <a:lstStyle/>
          <a:p>
            <a:r>
              <a:rPr lang="cs-CZ" dirty="0" err="1"/>
              <a:t>Humanistiské</a:t>
            </a:r>
            <a:r>
              <a:rPr lang="cs-CZ" dirty="0"/>
              <a:t> směry – psyché, duše</a:t>
            </a:r>
          </a:p>
        </p:txBody>
      </p:sp>
      <p:sp>
        <p:nvSpPr>
          <p:cNvPr id="3" name="Zástupný obsah 2">
            <a:extLst>
              <a:ext uri="{FF2B5EF4-FFF2-40B4-BE49-F238E27FC236}">
                <a16:creationId xmlns:a16="http://schemas.microsoft.com/office/drawing/2014/main" id="{2741BFA2-1178-AF40-8DA9-CCDA31DEE293}"/>
              </a:ext>
            </a:extLst>
          </p:cNvPr>
          <p:cNvSpPr>
            <a:spLocks noGrp="1"/>
          </p:cNvSpPr>
          <p:nvPr>
            <p:ph idx="1"/>
          </p:nvPr>
        </p:nvSpPr>
        <p:spPr>
          <a:xfrm>
            <a:off x="8215532" y="2011679"/>
            <a:ext cx="3138268" cy="4165283"/>
          </a:xfrm>
        </p:spPr>
        <p:txBody>
          <a:bodyPr/>
          <a:lstStyle/>
          <a:p>
            <a:r>
              <a:rPr lang="cs-CZ"/>
              <a:t>Berne - hry</a:t>
            </a:r>
          </a:p>
          <a:p>
            <a:r>
              <a:rPr lang="cs-CZ" dirty="0" err="1"/>
              <a:t>Rogers</a:t>
            </a:r>
            <a:r>
              <a:rPr lang="cs-CZ" dirty="0"/>
              <a:t> – mám potenciál změny</a:t>
            </a:r>
          </a:p>
          <a:p>
            <a:r>
              <a:rPr lang="cs-CZ" dirty="0"/>
              <a:t>Osobnost je stále v procesu změny</a:t>
            </a:r>
          </a:p>
          <a:p>
            <a:r>
              <a:rPr lang="cs-CZ" dirty="0" err="1"/>
              <a:t>Harris</a:t>
            </a:r>
            <a:endParaRPr lang="cs-CZ" dirty="0"/>
          </a:p>
        </p:txBody>
      </p:sp>
      <p:pic>
        <p:nvPicPr>
          <p:cNvPr id="5" name="Zástupný obsah 3">
            <a:extLst>
              <a:ext uri="{FF2B5EF4-FFF2-40B4-BE49-F238E27FC236}">
                <a16:creationId xmlns:a16="http://schemas.microsoft.com/office/drawing/2014/main" id="{04818891-AE1E-FE45-916B-7849BFAEB869}"/>
              </a:ext>
            </a:extLst>
          </p:cNvPr>
          <p:cNvPicPr>
            <a:picLocks noChangeAspect="1"/>
          </p:cNvPicPr>
          <p:nvPr/>
        </p:nvPicPr>
        <p:blipFill>
          <a:blip r:embed="rId2"/>
          <a:stretch>
            <a:fillRect/>
          </a:stretch>
        </p:blipFill>
        <p:spPr>
          <a:xfrm>
            <a:off x="204185" y="1433891"/>
            <a:ext cx="4139124" cy="4725486"/>
          </a:xfrm>
          <a:prstGeom prst="rect">
            <a:avLst/>
          </a:prstGeom>
        </p:spPr>
      </p:pic>
      <p:pic>
        <p:nvPicPr>
          <p:cNvPr id="6" name="Obrázek 5">
            <a:extLst>
              <a:ext uri="{FF2B5EF4-FFF2-40B4-BE49-F238E27FC236}">
                <a16:creationId xmlns:a16="http://schemas.microsoft.com/office/drawing/2014/main" id="{71B928C3-7674-074F-9188-B401F47C4B99}"/>
              </a:ext>
            </a:extLst>
          </p:cNvPr>
          <p:cNvPicPr>
            <a:picLocks noChangeAspect="1"/>
          </p:cNvPicPr>
          <p:nvPr/>
        </p:nvPicPr>
        <p:blipFill>
          <a:blip r:embed="rId3"/>
          <a:stretch>
            <a:fillRect/>
          </a:stretch>
        </p:blipFill>
        <p:spPr>
          <a:xfrm>
            <a:off x="4343309" y="1690688"/>
            <a:ext cx="3605322" cy="3890352"/>
          </a:xfrm>
          <a:prstGeom prst="rect">
            <a:avLst/>
          </a:prstGeom>
        </p:spPr>
      </p:pic>
    </p:spTree>
    <p:extLst>
      <p:ext uri="{BB962C8B-B14F-4D97-AF65-F5344CB8AC3E}">
        <p14:creationId xmlns:p14="http://schemas.microsoft.com/office/powerpoint/2010/main" val="20320580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87A954D-29F2-0C4F-8767-96835F0C6D6C}"/>
              </a:ext>
            </a:extLst>
          </p:cNvPr>
          <p:cNvSpPr>
            <a:spLocks noGrp="1"/>
          </p:cNvSpPr>
          <p:nvPr>
            <p:ph type="title"/>
          </p:nvPr>
        </p:nvSpPr>
        <p:spPr/>
        <p:txBody>
          <a:bodyPr/>
          <a:lstStyle/>
          <a:p>
            <a:r>
              <a:rPr lang="cs-CZ" dirty="0"/>
              <a:t>Existencionální – vůle po smyslu</a:t>
            </a:r>
          </a:p>
        </p:txBody>
      </p:sp>
      <p:sp>
        <p:nvSpPr>
          <p:cNvPr id="3" name="Zástupný obsah 2">
            <a:extLst>
              <a:ext uri="{FF2B5EF4-FFF2-40B4-BE49-F238E27FC236}">
                <a16:creationId xmlns:a16="http://schemas.microsoft.com/office/drawing/2014/main" id="{5AD92F82-3E41-4D44-ADE1-C63A999DD0CF}"/>
              </a:ext>
            </a:extLst>
          </p:cNvPr>
          <p:cNvSpPr>
            <a:spLocks noGrp="1"/>
          </p:cNvSpPr>
          <p:nvPr>
            <p:ph idx="1"/>
          </p:nvPr>
        </p:nvSpPr>
        <p:spPr/>
        <p:txBody>
          <a:bodyPr/>
          <a:lstStyle/>
          <a:p>
            <a:pPr lvl="0"/>
            <a:r>
              <a:rPr lang="cs-CZ" dirty="0"/>
              <a:t>Hodnoty tvůrčí – něco, co člověk vytvoří, tj. práce, díla, čin (umění, věda, pečování, ale i zvládnutí svého života); důležité je, aby ten, kdo vytváří tuto hodnotu, se angažoval.</a:t>
            </a:r>
          </a:p>
          <a:p>
            <a:pPr lvl="0"/>
            <a:r>
              <a:rPr lang="cs-CZ" dirty="0"/>
              <a:t>Hodnoty zážitkové – něco, co je samo o sobě krásné, a to nás obohacuje (četba, poslech hudby, setkání s druhým člověkem), přináší zážitek a obohacuje, angažovanost není až tak potřebná.</a:t>
            </a:r>
          </a:p>
          <a:p>
            <a:r>
              <a:rPr lang="cs-CZ"/>
              <a:t>Hodnoty postojové – vyjadřují to, jak člověk dovede zacházet s utrpením, a to, jak se</a:t>
            </a:r>
            <a:endParaRPr lang="cs-CZ" dirty="0"/>
          </a:p>
        </p:txBody>
      </p:sp>
    </p:spTree>
    <p:extLst>
      <p:ext uri="{BB962C8B-B14F-4D97-AF65-F5344CB8AC3E}">
        <p14:creationId xmlns:p14="http://schemas.microsoft.com/office/powerpoint/2010/main" val="25109373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4B984A-D578-7E42-B0F6-514106D54014}"/>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BF75318C-1E63-0947-BB5D-246FD19FCEC2}"/>
              </a:ext>
            </a:extLst>
          </p:cNvPr>
          <p:cNvSpPr>
            <a:spLocks noGrp="1"/>
          </p:cNvSpPr>
          <p:nvPr>
            <p:ph idx="1"/>
          </p:nvPr>
        </p:nvSpPr>
        <p:spPr/>
        <p:txBody>
          <a:bodyPr/>
          <a:lstStyle/>
          <a:p>
            <a:r>
              <a:rPr lang="cs-CZ" dirty="0" err="1"/>
              <a:t>Etiketizační</a:t>
            </a:r>
            <a:endParaRPr lang="cs-CZ" dirty="0"/>
          </a:p>
          <a:p>
            <a:r>
              <a:rPr lang="cs-CZ" dirty="0"/>
              <a:t>KBT</a:t>
            </a:r>
          </a:p>
          <a:p>
            <a:endParaRPr lang="cs-CZ" dirty="0"/>
          </a:p>
        </p:txBody>
      </p:sp>
    </p:spTree>
    <p:extLst>
      <p:ext uri="{BB962C8B-B14F-4D97-AF65-F5344CB8AC3E}">
        <p14:creationId xmlns:p14="http://schemas.microsoft.com/office/powerpoint/2010/main" val="1579009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C0FAAD8-E06C-F34C-B448-6C3669CF071F}"/>
              </a:ext>
            </a:extLst>
          </p:cNvPr>
          <p:cNvSpPr>
            <a:spLocks noGrp="1"/>
          </p:cNvSpPr>
          <p:nvPr>
            <p:ph type="title"/>
          </p:nvPr>
        </p:nvSpPr>
        <p:spPr/>
        <p:txBody>
          <a:bodyPr/>
          <a:lstStyle/>
          <a:p>
            <a:endParaRPr lang="cs-CZ"/>
          </a:p>
        </p:txBody>
      </p:sp>
      <p:pic>
        <p:nvPicPr>
          <p:cNvPr id="4" name="Zástupný obsah 3">
            <a:extLst>
              <a:ext uri="{FF2B5EF4-FFF2-40B4-BE49-F238E27FC236}">
                <a16:creationId xmlns:a16="http://schemas.microsoft.com/office/drawing/2014/main" id="{165D129E-9A5C-124B-8EE3-BBB6410EB27D}"/>
              </a:ext>
            </a:extLst>
          </p:cNvPr>
          <p:cNvPicPr>
            <a:picLocks noGrp="1" noChangeAspect="1"/>
          </p:cNvPicPr>
          <p:nvPr>
            <p:ph idx="1"/>
          </p:nvPr>
        </p:nvPicPr>
        <p:blipFill>
          <a:blip r:embed="rId2"/>
          <a:stretch>
            <a:fillRect/>
          </a:stretch>
        </p:blipFill>
        <p:spPr>
          <a:xfrm>
            <a:off x="2644726" y="804527"/>
            <a:ext cx="6020972" cy="6127069"/>
          </a:xfrm>
        </p:spPr>
      </p:pic>
    </p:spTree>
    <p:extLst>
      <p:ext uri="{BB962C8B-B14F-4D97-AF65-F5344CB8AC3E}">
        <p14:creationId xmlns:p14="http://schemas.microsoft.com/office/powerpoint/2010/main" val="35499116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71AF1B-74B3-8046-8BD5-AB33A6ECCD93}"/>
              </a:ext>
            </a:extLst>
          </p:cNvPr>
          <p:cNvSpPr>
            <a:spLocks noGrp="1"/>
          </p:cNvSpPr>
          <p:nvPr>
            <p:ph type="title"/>
          </p:nvPr>
        </p:nvSpPr>
        <p:spPr/>
        <p:txBody>
          <a:bodyPr/>
          <a:lstStyle/>
          <a:p>
            <a:r>
              <a:rPr lang="cs-CZ" dirty="0"/>
              <a:t>Obranné mechanismy</a:t>
            </a:r>
          </a:p>
        </p:txBody>
      </p:sp>
      <p:sp>
        <p:nvSpPr>
          <p:cNvPr id="3" name="Zástupný obsah 2">
            <a:extLst>
              <a:ext uri="{FF2B5EF4-FFF2-40B4-BE49-F238E27FC236}">
                <a16:creationId xmlns:a16="http://schemas.microsoft.com/office/drawing/2014/main" id="{D065B37B-B5C7-F346-B200-A9F371C65047}"/>
              </a:ext>
            </a:extLst>
          </p:cNvPr>
          <p:cNvSpPr>
            <a:spLocks noGrp="1"/>
          </p:cNvSpPr>
          <p:nvPr>
            <p:ph idx="1"/>
          </p:nvPr>
        </p:nvSpPr>
        <p:spPr/>
        <p:txBody>
          <a:bodyPr>
            <a:normAutofit/>
          </a:bodyPr>
          <a:lstStyle/>
          <a:p>
            <a:r>
              <a:rPr lang="cs-CZ" dirty="0"/>
              <a:t>obranné mechanismy - vytěsnění, </a:t>
            </a:r>
            <a:r>
              <a:rPr lang="cs-CZ" dirty="0" err="1"/>
              <a:t>parapraxe</a:t>
            </a:r>
            <a:r>
              <a:rPr lang="cs-CZ" dirty="0"/>
              <a:t> (chybné úkony), </a:t>
            </a:r>
            <a:r>
              <a:rPr lang="cs-CZ" dirty="0" err="1"/>
              <a:t>reggrese</a:t>
            </a:r>
            <a:r>
              <a:rPr lang="cs-CZ" dirty="0"/>
              <a:t> a fixace, projekce, identifikace, racionalizace,</a:t>
            </a:r>
          </a:p>
          <a:p>
            <a:r>
              <a:rPr lang="cs-CZ" dirty="0"/>
              <a:t>Obranné mechanismy</a:t>
            </a:r>
          </a:p>
          <a:p>
            <a:pPr marL="0" indent="0">
              <a:buNone/>
            </a:pPr>
            <a:r>
              <a:rPr lang="cs-CZ" dirty="0"/>
              <a:t>- vznik na základě interpersonálních a intrapersonálních konfliktů → pokud konflikty ohrožují ego dochází k úzkosti</a:t>
            </a:r>
          </a:p>
          <a:p>
            <a:pPr marL="0" indent="0">
              <a:buNone/>
            </a:pPr>
            <a:r>
              <a:rPr lang="cs-CZ" dirty="0"/>
              <a:t>- ochrana před ohrožujícími myšlenkami nebo přáními (vina, stud), které vyvolávají úzkost</a:t>
            </a:r>
          </a:p>
          <a:p>
            <a:pPr marL="0" indent="0">
              <a:buNone/>
            </a:pPr>
            <a:r>
              <a:rPr lang="cs-CZ" dirty="0"/>
              <a:t>- působí na nevědomé úrovni</a:t>
            </a:r>
          </a:p>
          <a:p>
            <a:pPr marL="0" indent="0">
              <a:buNone/>
            </a:pPr>
            <a:r>
              <a:rPr lang="cs-CZ" dirty="0"/>
              <a:t> </a:t>
            </a:r>
          </a:p>
          <a:p>
            <a:endParaRPr lang="cs-CZ" dirty="0"/>
          </a:p>
        </p:txBody>
      </p:sp>
    </p:spTree>
    <p:extLst>
      <p:ext uri="{BB962C8B-B14F-4D97-AF65-F5344CB8AC3E}">
        <p14:creationId xmlns:p14="http://schemas.microsoft.com/office/powerpoint/2010/main" val="4524391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0267362-A98E-F845-95E6-CD7478C0067E}"/>
              </a:ext>
            </a:extLst>
          </p:cNvPr>
          <p:cNvSpPr>
            <a:spLocks noGrp="1"/>
          </p:cNvSpPr>
          <p:nvPr>
            <p:ph type="title"/>
          </p:nvPr>
        </p:nvSpPr>
        <p:spPr/>
        <p:txBody>
          <a:bodyPr/>
          <a:lstStyle/>
          <a:p>
            <a:r>
              <a:rPr lang="cs-CZ" dirty="0"/>
              <a:t>Vytěsnění </a:t>
            </a:r>
          </a:p>
        </p:txBody>
      </p:sp>
      <p:sp>
        <p:nvSpPr>
          <p:cNvPr id="3" name="Zástupný obsah 2">
            <a:extLst>
              <a:ext uri="{FF2B5EF4-FFF2-40B4-BE49-F238E27FC236}">
                <a16:creationId xmlns:a16="http://schemas.microsoft.com/office/drawing/2014/main" id="{BF1E58AE-45FA-8C4F-817C-A3FFCAD52F62}"/>
              </a:ext>
            </a:extLst>
          </p:cNvPr>
          <p:cNvSpPr>
            <a:spLocks noGrp="1"/>
          </p:cNvSpPr>
          <p:nvPr>
            <p:ph idx="1"/>
          </p:nvPr>
        </p:nvSpPr>
        <p:spPr/>
        <p:txBody>
          <a:bodyPr>
            <a:normAutofit fontScale="92500" lnSpcReduction="10000"/>
          </a:bodyPr>
          <a:lstStyle/>
          <a:p>
            <a:pPr marL="0" indent="0">
              <a:buNone/>
            </a:pPr>
            <a:r>
              <a:rPr lang="cs-CZ" dirty="0"/>
              <a:t>- iracionální útěk od myšlenek, - ego vytlačuje myšlenku do nevědomí → libido ale není odstraněno → uplatňují se další obranné mechanismy → přetahování o nadvládu mezi ego a id → úzkost</a:t>
            </a:r>
          </a:p>
          <a:p>
            <a:pPr marL="0" indent="0">
              <a:buNone/>
            </a:pPr>
            <a:r>
              <a:rPr lang="cs-CZ" dirty="0"/>
              <a:t>- příčina je skryta</a:t>
            </a:r>
          </a:p>
          <a:p>
            <a:pPr marL="0" indent="0">
              <a:buNone/>
            </a:pPr>
            <a:r>
              <a:rPr lang="cs-CZ" dirty="0"/>
              <a:t>- příznaky: podrážděnost, nesoustředěnost</a:t>
            </a:r>
          </a:p>
          <a:p>
            <a:pPr marL="0" indent="0">
              <a:buNone/>
            </a:pPr>
            <a:r>
              <a:rPr lang="cs-CZ" dirty="0"/>
              <a:t>- snaha dostat se na povrch nepřímými cestami, když je ego oslabeno (přeřeknutí)</a:t>
            </a:r>
          </a:p>
          <a:p>
            <a:r>
              <a:rPr lang="cs-CZ" dirty="0"/>
              <a:t>Dítě bylo v dětství bito, přešlo do obranného mechanismu přežití, na otázku o dětství – bylo normální.</a:t>
            </a:r>
          </a:p>
          <a:p>
            <a:r>
              <a:rPr lang="cs-CZ" dirty="0"/>
              <a:t>Otázku popište mi nejpříjemnější zážitek s matkou, otcem – otevřete Pandořinu skříňku.</a:t>
            </a:r>
          </a:p>
        </p:txBody>
      </p:sp>
    </p:spTree>
    <p:extLst>
      <p:ext uri="{BB962C8B-B14F-4D97-AF65-F5344CB8AC3E}">
        <p14:creationId xmlns:p14="http://schemas.microsoft.com/office/powerpoint/2010/main" val="21879324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FEAB55-ABB7-0A48-B0A7-DB1ADF234D6F}"/>
              </a:ext>
            </a:extLst>
          </p:cNvPr>
          <p:cNvSpPr>
            <a:spLocks noGrp="1"/>
          </p:cNvSpPr>
          <p:nvPr>
            <p:ph type="title"/>
          </p:nvPr>
        </p:nvSpPr>
        <p:spPr/>
        <p:txBody>
          <a:bodyPr/>
          <a:lstStyle/>
          <a:p>
            <a:r>
              <a:rPr lang="cs-CZ" dirty="0"/>
              <a:t>Sublimace </a:t>
            </a:r>
          </a:p>
        </p:txBody>
      </p:sp>
      <p:sp>
        <p:nvSpPr>
          <p:cNvPr id="3" name="Zástupný obsah 2">
            <a:extLst>
              <a:ext uri="{FF2B5EF4-FFF2-40B4-BE49-F238E27FC236}">
                <a16:creationId xmlns:a16="http://schemas.microsoft.com/office/drawing/2014/main" id="{ECABFCD1-BF5D-044B-A597-EB3C38FE3A28}"/>
              </a:ext>
            </a:extLst>
          </p:cNvPr>
          <p:cNvSpPr>
            <a:spLocks noGrp="1"/>
          </p:cNvSpPr>
          <p:nvPr>
            <p:ph idx="1"/>
          </p:nvPr>
        </p:nvSpPr>
        <p:spPr/>
        <p:txBody>
          <a:bodyPr/>
          <a:lstStyle/>
          <a:p>
            <a:r>
              <a:rPr lang="cs-CZ" dirty="0"/>
              <a:t>převedení libida do činností, které jsou společensky uznávané (umění)</a:t>
            </a:r>
          </a:p>
          <a:p>
            <a:r>
              <a:rPr lang="cs-CZ" dirty="0"/>
              <a:t>Dítě nemělo zastání – bude realizovat zastání pro jiné – motivace v pomáhajících profesích</a:t>
            </a:r>
          </a:p>
          <a:p>
            <a:r>
              <a:rPr lang="cs-CZ" dirty="0"/>
              <a:t>Pedofilie – práce s dětmi (při dodržení všech etických norem)</a:t>
            </a:r>
          </a:p>
          <a:p>
            <a:pPr marL="0" indent="0">
              <a:buNone/>
            </a:pPr>
            <a:endParaRPr lang="cs-CZ" dirty="0"/>
          </a:p>
        </p:txBody>
      </p:sp>
    </p:spTree>
    <p:extLst>
      <p:ext uri="{BB962C8B-B14F-4D97-AF65-F5344CB8AC3E}">
        <p14:creationId xmlns:p14="http://schemas.microsoft.com/office/powerpoint/2010/main" val="1242897758"/>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1332</TotalTime>
  <Words>4262</Words>
  <Application>Microsoft Office PowerPoint</Application>
  <PresentationFormat>Širokoúhlá obrazovka</PresentationFormat>
  <Paragraphs>296</Paragraphs>
  <Slides>53</Slides>
  <Notes>0</Notes>
  <HiddenSlides>0</HiddenSlides>
  <MMClips>1</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53</vt:i4>
      </vt:variant>
    </vt:vector>
  </HeadingPairs>
  <TitlesOfParts>
    <vt:vector size="57" baseType="lpstr">
      <vt:lpstr>Arial</vt:lpstr>
      <vt:lpstr>Calibri</vt:lpstr>
      <vt:lpstr>Calibri Light</vt:lpstr>
      <vt:lpstr>Motiv Office</vt:lpstr>
      <vt:lpstr>Psychoanalytické směry humanistické teorie</vt:lpstr>
      <vt:lpstr>Etika – způsoby pomoci -  motivace k profesi</vt:lpstr>
      <vt:lpstr>Reflektující týmy</vt:lpstr>
      <vt:lpstr>Psychoanalýza – psychodynamické směry</vt:lpstr>
      <vt:lpstr>Sigmund Freud (1856 – 1939) hnací silou vývoje jsou pudy struktura osobnosti :</vt:lpstr>
      <vt:lpstr>Prezentace aplikace PowerPoint</vt:lpstr>
      <vt:lpstr>Obranné mechanismy</vt:lpstr>
      <vt:lpstr>Vytěsnění </vt:lpstr>
      <vt:lpstr>Sublimace </vt:lpstr>
      <vt:lpstr>Regrese </vt:lpstr>
      <vt:lpstr>Fixace</vt:lpstr>
      <vt:lpstr>Projekce</vt:lpstr>
      <vt:lpstr>Vnitřní teorie osobnosti</vt:lpstr>
      <vt:lpstr>C.G Jung - archetypy</vt:lpstr>
      <vt:lpstr>Cíle psychoanalytické teorie</vt:lpstr>
      <vt:lpstr>A. Adler – touha po moci</vt:lpstr>
      <vt:lpstr>Sourozenecké konstelace</vt:lpstr>
      <vt:lpstr>Kevin Lemann </vt:lpstr>
      <vt:lpstr>Clifford Isaacson</vt:lpstr>
      <vt:lpstr>Prezentace aplikace PowerPoint</vt:lpstr>
      <vt:lpstr>Erik Erikson </vt:lpstr>
      <vt:lpstr>Prezentace aplikace PowerPoint</vt:lpstr>
      <vt:lpstr>Prezentace aplikace PowerPoint</vt:lpstr>
      <vt:lpstr>Reflektující týmy</vt:lpstr>
      <vt:lpstr>Humanistické teorie</vt:lpstr>
      <vt:lpstr>Východiska </vt:lpstr>
      <vt:lpstr>Prezentace aplikace PowerPoint</vt:lpstr>
      <vt:lpstr>Transakční analýza</vt:lpstr>
      <vt:lpstr>Motivace </vt:lpstr>
      <vt:lpstr>Cíl TA</vt:lpstr>
      <vt:lpstr>Transakce </vt:lpstr>
      <vt:lpstr>Teorie her – E.Berne</vt:lpstr>
      <vt:lpstr>C. Rogers</vt:lpstr>
      <vt:lpstr>Prezentace aplikace PowerPoint</vt:lpstr>
      <vt:lpstr>Prezentace aplikace PowerPoint</vt:lpstr>
      <vt:lpstr>Harris</vt:lpstr>
      <vt:lpstr>Maslow – nemohu přeskočit potřeby </vt:lpstr>
      <vt:lpstr>Týmy </vt:lpstr>
      <vt:lpstr>Humanistické a existencionální</vt:lpstr>
      <vt:lpstr>Frankl - logoterapie</vt:lpstr>
      <vt:lpstr>Svoboda </vt:lpstr>
      <vt:lpstr>Prezentace aplikace PowerPoint</vt:lpstr>
      <vt:lpstr>Prezentace aplikace PowerPoint</vt:lpstr>
      <vt:lpstr>Slast </vt:lpstr>
      <vt:lpstr>Hodnoty </vt:lpstr>
      <vt:lpstr>Paradoxní intence</vt:lpstr>
      <vt:lpstr>Dereflexe </vt:lpstr>
      <vt:lpstr>Přínos pro praxi</vt:lpstr>
      <vt:lpstr>Psychoanalytické směry – Freud, Jung, Erikson</vt:lpstr>
      <vt:lpstr>Cíle psychoanalytických směrů</vt:lpstr>
      <vt:lpstr>Humanistiské směry – psyché, duše</vt:lpstr>
      <vt:lpstr>Existencionální – vůle po smyslu</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Psychoanalytické směry</dc:title>
  <dc:creator>Petr Fabián</dc:creator>
  <cp:lastModifiedBy>Administrator</cp:lastModifiedBy>
  <cp:revision>22</cp:revision>
  <dcterms:created xsi:type="dcterms:W3CDTF">2022-03-10T06:59:17Z</dcterms:created>
  <dcterms:modified xsi:type="dcterms:W3CDTF">2022-03-25T07:06:06Z</dcterms:modified>
</cp:coreProperties>
</file>