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35" r:id="rId3"/>
    <p:sldId id="341" r:id="rId4"/>
    <p:sldId id="342" r:id="rId5"/>
    <p:sldId id="343" r:id="rId6"/>
    <p:sldId id="344" r:id="rId7"/>
    <p:sldId id="340" r:id="rId8"/>
    <p:sldId id="338" r:id="rId9"/>
    <p:sldId id="345" r:id="rId10"/>
    <p:sldId id="350" r:id="rId11"/>
    <p:sldId id="351" r:id="rId12"/>
    <p:sldId id="353" r:id="rId13"/>
    <p:sldId id="347" r:id="rId14"/>
    <p:sldId id="352" r:id="rId15"/>
    <p:sldId id="355" r:id="rId16"/>
    <p:sldId id="358" r:id="rId17"/>
    <p:sldId id="360" r:id="rId18"/>
    <p:sldId id="361" r:id="rId19"/>
    <p:sldId id="357" r:id="rId20"/>
    <p:sldId id="366" r:id="rId21"/>
    <p:sldId id="367" r:id="rId22"/>
    <p:sldId id="346" r:id="rId23"/>
    <p:sldId id="348" r:id="rId24"/>
    <p:sldId id="362" r:id="rId25"/>
    <p:sldId id="363" r:id="rId26"/>
    <p:sldId id="365" r:id="rId27"/>
    <p:sldId id="370" r:id="rId28"/>
    <p:sldId id="364" r:id="rId29"/>
    <p:sldId id="369" r:id="rId30"/>
    <p:sldId id="268" r:id="rId31"/>
    <p:sldId id="372" r:id="rId32"/>
    <p:sldId id="257" r:id="rId33"/>
    <p:sldId id="258" r:id="rId34"/>
    <p:sldId id="373" r:id="rId35"/>
    <p:sldId id="271" r:id="rId36"/>
    <p:sldId id="272" r:id="rId37"/>
    <p:sldId id="269" r:id="rId38"/>
    <p:sldId id="273" r:id="rId39"/>
    <p:sldId id="259" r:id="rId40"/>
    <p:sldId id="262" r:id="rId41"/>
    <p:sldId id="263" r:id="rId42"/>
    <p:sldId id="270" r:id="rId43"/>
    <p:sldId id="260" r:id="rId44"/>
    <p:sldId id="261" r:id="rId45"/>
    <p:sldId id="265" r:id="rId46"/>
    <p:sldId id="266" r:id="rId47"/>
    <p:sldId id="374" r:id="rId48"/>
    <p:sldId id="376" r:id="rId49"/>
    <p:sldId id="310" r:id="rId50"/>
    <p:sldId id="306" r:id="rId51"/>
    <p:sldId id="307" r:id="rId52"/>
    <p:sldId id="308" r:id="rId53"/>
    <p:sldId id="334" r:id="rId54"/>
    <p:sldId id="371" r:id="rId55"/>
    <p:sldId id="336" r:id="rId56"/>
    <p:sldId id="337" r:id="rId57"/>
    <p:sldId id="330" r:id="rId58"/>
    <p:sldId id="320" r:id="rId59"/>
    <p:sldId id="322" r:id="rId60"/>
    <p:sldId id="324" r:id="rId61"/>
    <p:sldId id="325" r:id="rId62"/>
    <p:sldId id="323" r:id="rId63"/>
    <p:sldId id="326" r:id="rId64"/>
    <p:sldId id="327" r:id="rId65"/>
    <p:sldId id="328" r:id="rId66"/>
    <p:sldId id="375" r:id="rId67"/>
    <p:sldId id="267" r:id="rId6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846"/>
  </p:normalViewPr>
  <p:slideViewPr>
    <p:cSldViewPr snapToGrid="0" snapToObjects="1">
      <p:cViewPr varScale="1">
        <p:scale>
          <a:sx n="67" d="100"/>
          <a:sy n="67"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18A93F-000D-48E4-8630-BA4B0CA04B8C}"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DA5C08CF-A2FD-4130-9867-DDB2E8382275}">
      <dgm:prSet/>
      <dgm:spPr/>
      <dgm:t>
        <a:bodyPr/>
        <a:lstStyle/>
        <a:p>
          <a:r>
            <a:rPr lang="cs-CZ"/>
            <a:t>Ukládaní  traumat:</a:t>
          </a:r>
          <a:endParaRPr lang="en-US"/>
        </a:p>
      </dgm:t>
    </dgm:pt>
    <dgm:pt modelId="{955A81BE-D734-48E3-A34F-0B5585F97DEF}" type="parTrans" cxnId="{E0126C8C-488D-4A9F-8BE3-C4D95FD6CA2A}">
      <dgm:prSet/>
      <dgm:spPr/>
      <dgm:t>
        <a:bodyPr/>
        <a:lstStyle/>
        <a:p>
          <a:endParaRPr lang="en-US"/>
        </a:p>
      </dgm:t>
    </dgm:pt>
    <dgm:pt modelId="{11E8385D-75BF-4371-B7BA-3D011B7EC44D}" type="sibTrans" cxnId="{E0126C8C-488D-4A9F-8BE3-C4D95FD6CA2A}">
      <dgm:prSet/>
      <dgm:spPr/>
      <dgm:t>
        <a:bodyPr/>
        <a:lstStyle/>
        <a:p>
          <a:endParaRPr lang="en-US"/>
        </a:p>
      </dgm:t>
    </dgm:pt>
    <dgm:pt modelId="{29EDA0AA-A6D6-4A8C-81A5-703C624BD944}">
      <dgm:prSet/>
      <dgm:spPr/>
      <dgm:t>
        <a:bodyPr/>
        <a:lstStyle/>
        <a:p>
          <a:r>
            <a:rPr lang="cs-CZ"/>
            <a:t>Být hodné dítě</a:t>
          </a:r>
          <a:endParaRPr lang="en-US"/>
        </a:p>
      </dgm:t>
    </dgm:pt>
    <dgm:pt modelId="{45B424AF-1182-403D-A0AE-85C091A2E655}" type="parTrans" cxnId="{E68360DC-65DC-4B4D-9E91-B3B2E6067874}">
      <dgm:prSet/>
      <dgm:spPr/>
      <dgm:t>
        <a:bodyPr/>
        <a:lstStyle/>
        <a:p>
          <a:endParaRPr lang="en-US"/>
        </a:p>
      </dgm:t>
    </dgm:pt>
    <dgm:pt modelId="{4F830E76-96B5-48A2-904A-C2AD36DADA60}" type="sibTrans" cxnId="{E68360DC-65DC-4B4D-9E91-B3B2E6067874}">
      <dgm:prSet/>
      <dgm:spPr/>
      <dgm:t>
        <a:bodyPr/>
        <a:lstStyle/>
        <a:p>
          <a:endParaRPr lang="en-US"/>
        </a:p>
      </dgm:t>
    </dgm:pt>
    <dgm:pt modelId="{FE5B204A-0720-411A-A754-8CE8AAFEDF39}">
      <dgm:prSet/>
      <dgm:spPr/>
      <dgm:t>
        <a:bodyPr/>
        <a:lstStyle/>
        <a:p>
          <a:r>
            <a:rPr lang="cs-CZ"/>
            <a:t>Výchovné modely – traumatizující</a:t>
          </a:r>
          <a:endParaRPr lang="en-US"/>
        </a:p>
      </dgm:t>
    </dgm:pt>
    <dgm:pt modelId="{111A67DE-EE72-4776-8F2F-AF34BA5CB7B3}" type="parTrans" cxnId="{9A09700F-AE10-4849-8C39-403CDBD222D3}">
      <dgm:prSet/>
      <dgm:spPr/>
      <dgm:t>
        <a:bodyPr/>
        <a:lstStyle/>
        <a:p>
          <a:endParaRPr lang="en-US"/>
        </a:p>
      </dgm:t>
    </dgm:pt>
    <dgm:pt modelId="{DE6FA913-7C6A-40F9-8571-E4D859F27458}" type="sibTrans" cxnId="{9A09700F-AE10-4849-8C39-403CDBD222D3}">
      <dgm:prSet/>
      <dgm:spPr/>
      <dgm:t>
        <a:bodyPr/>
        <a:lstStyle/>
        <a:p>
          <a:endParaRPr lang="en-US"/>
        </a:p>
      </dgm:t>
    </dgm:pt>
    <dgm:pt modelId="{D7C46F14-4D3D-4F60-849A-35B042AED787}">
      <dgm:prSet/>
      <dgm:spPr/>
      <dgm:t>
        <a:bodyPr/>
        <a:lstStyle/>
        <a:p>
          <a:r>
            <a:rPr lang="cs-CZ"/>
            <a:t>Zlobit – jinak nic neznamenám, nevšimnou si mě</a:t>
          </a:r>
          <a:endParaRPr lang="en-US"/>
        </a:p>
      </dgm:t>
    </dgm:pt>
    <dgm:pt modelId="{82E270A6-1A86-47FC-A532-81CED727DDAC}" type="parTrans" cxnId="{1A2BF516-0204-4171-A9FF-5D0316A2D2F2}">
      <dgm:prSet/>
      <dgm:spPr/>
      <dgm:t>
        <a:bodyPr/>
        <a:lstStyle/>
        <a:p>
          <a:endParaRPr lang="en-US"/>
        </a:p>
      </dgm:t>
    </dgm:pt>
    <dgm:pt modelId="{005EB7B4-068D-4546-9F81-590D24E026F9}" type="sibTrans" cxnId="{1A2BF516-0204-4171-A9FF-5D0316A2D2F2}">
      <dgm:prSet/>
      <dgm:spPr/>
      <dgm:t>
        <a:bodyPr/>
        <a:lstStyle/>
        <a:p>
          <a:endParaRPr lang="en-US"/>
        </a:p>
      </dgm:t>
    </dgm:pt>
    <dgm:pt modelId="{C732BDB2-5394-4380-A78F-4767858E1482}">
      <dgm:prSet/>
      <dgm:spPr/>
      <dgm:t>
        <a:bodyPr/>
        <a:lstStyle/>
        <a:p>
          <a:r>
            <a:rPr lang="cs-CZ"/>
            <a:t>Jak se mnou vychovávající osoby mluvily</a:t>
          </a:r>
          <a:endParaRPr lang="en-US"/>
        </a:p>
      </dgm:t>
    </dgm:pt>
    <dgm:pt modelId="{B83802F9-3CE5-4B35-8276-C03DA859EC1D}" type="parTrans" cxnId="{B931C3FB-9F07-4AC6-8AB9-1E99B00436A2}">
      <dgm:prSet/>
      <dgm:spPr/>
      <dgm:t>
        <a:bodyPr/>
        <a:lstStyle/>
        <a:p>
          <a:endParaRPr lang="en-US"/>
        </a:p>
      </dgm:t>
    </dgm:pt>
    <dgm:pt modelId="{65DB9879-6D0C-4C9A-A0C7-BC32D7ADEA33}" type="sibTrans" cxnId="{B931C3FB-9F07-4AC6-8AB9-1E99B00436A2}">
      <dgm:prSet/>
      <dgm:spPr/>
      <dgm:t>
        <a:bodyPr/>
        <a:lstStyle/>
        <a:p>
          <a:endParaRPr lang="en-US"/>
        </a:p>
      </dgm:t>
    </dgm:pt>
    <dgm:pt modelId="{09AA871F-516F-4F4C-B8CD-0AAF6770206F}">
      <dgm:prSet/>
      <dgm:spPr/>
      <dgm:t>
        <a:bodyPr/>
        <a:lstStyle/>
        <a:p>
          <a:r>
            <a:rPr lang="cs-CZ"/>
            <a:t>Jak se ke mně chovaly</a:t>
          </a:r>
          <a:endParaRPr lang="en-US"/>
        </a:p>
      </dgm:t>
    </dgm:pt>
    <dgm:pt modelId="{DC4AA9C9-2782-4A59-BE79-33E3E2BAE77B}" type="parTrans" cxnId="{D05551BC-8165-4E27-970A-52CAE3E719A5}">
      <dgm:prSet/>
      <dgm:spPr/>
      <dgm:t>
        <a:bodyPr/>
        <a:lstStyle/>
        <a:p>
          <a:endParaRPr lang="en-US"/>
        </a:p>
      </dgm:t>
    </dgm:pt>
    <dgm:pt modelId="{FFA7CC6D-F9A4-4624-B1AF-124C113F00D1}" type="sibTrans" cxnId="{D05551BC-8165-4E27-970A-52CAE3E719A5}">
      <dgm:prSet/>
      <dgm:spPr/>
      <dgm:t>
        <a:bodyPr/>
        <a:lstStyle/>
        <a:p>
          <a:endParaRPr lang="en-US"/>
        </a:p>
      </dgm:t>
    </dgm:pt>
    <dgm:pt modelId="{EBB92868-77B5-104E-BDBF-3FDC63984BAF}" type="pres">
      <dgm:prSet presAssocID="{5C18A93F-000D-48E4-8630-BA4B0CA04B8C}" presName="vert0" presStyleCnt="0">
        <dgm:presLayoutVars>
          <dgm:dir/>
          <dgm:animOne val="branch"/>
          <dgm:animLvl val="lvl"/>
        </dgm:presLayoutVars>
      </dgm:prSet>
      <dgm:spPr/>
      <dgm:t>
        <a:bodyPr/>
        <a:lstStyle/>
        <a:p>
          <a:endParaRPr lang="cs-CZ"/>
        </a:p>
      </dgm:t>
    </dgm:pt>
    <dgm:pt modelId="{BD177838-F3F1-7841-854A-CED4E99C2935}" type="pres">
      <dgm:prSet presAssocID="{DA5C08CF-A2FD-4130-9867-DDB2E8382275}" presName="thickLine" presStyleLbl="alignNode1" presStyleIdx="0" presStyleCnt="6"/>
      <dgm:spPr/>
    </dgm:pt>
    <dgm:pt modelId="{7DFE13E6-1217-C749-8C82-2EF91D09D46E}" type="pres">
      <dgm:prSet presAssocID="{DA5C08CF-A2FD-4130-9867-DDB2E8382275}" presName="horz1" presStyleCnt="0"/>
      <dgm:spPr/>
    </dgm:pt>
    <dgm:pt modelId="{FFBD5A69-00A9-3445-A835-1B6CDFDA5773}" type="pres">
      <dgm:prSet presAssocID="{DA5C08CF-A2FD-4130-9867-DDB2E8382275}" presName="tx1" presStyleLbl="revTx" presStyleIdx="0" presStyleCnt="6"/>
      <dgm:spPr/>
      <dgm:t>
        <a:bodyPr/>
        <a:lstStyle/>
        <a:p>
          <a:endParaRPr lang="cs-CZ"/>
        </a:p>
      </dgm:t>
    </dgm:pt>
    <dgm:pt modelId="{189B68D5-28D1-8C4B-953F-771FD6D4016D}" type="pres">
      <dgm:prSet presAssocID="{DA5C08CF-A2FD-4130-9867-DDB2E8382275}" presName="vert1" presStyleCnt="0"/>
      <dgm:spPr/>
    </dgm:pt>
    <dgm:pt modelId="{3B287523-F444-6D47-A92E-A6EFBB9A161A}" type="pres">
      <dgm:prSet presAssocID="{29EDA0AA-A6D6-4A8C-81A5-703C624BD944}" presName="thickLine" presStyleLbl="alignNode1" presStyleIdx="1" presStyleCnt="6"/>
      <dgm:spPr/>
    </dgm:pt>
    <dgm:pt modelId="{79466248-022F-A24E-8B6F-76D68D11D1FB}" type="pres">
      <dgm:prSet presAssocID="{29EDA0AA-A6D6-4A8C-81A5-703C624BD944}" presName="horz1" presStyleCnt="0"/>
      <dgm:spPr/>
    </dgm:pt>
    <dgm:pt modelId="{A0EFF7DE-EB6E-4044-BFE4-916FC78AEB99}" type="pres">
      <dgm:prSet presAssocID="{29EDA0AA-A6D6-4A8C-81A5-703C624BD944}" presName="tx1" presStyleLbl="revTx" presStyleIdx="1" presStyleCnt="6"/>
      <dgm:spPr/>
      <dgm:t>
        <a:bodyPr/>
        <a:lstStyle/>
        <a:p>
          <a:endParaRPr lang="cs-CZ"/>
        </a:p>
      </dgm:t>
    </dgm:pt>
    <dgm:pt modelId="{E75E7624-5B29-5E43-8F55-B36C8A0CCCD3}" type="pres">
      <dgm:prSet presAssocID="{29EDA0AA-A6D6-4A8C-81A5-703C624BD944}" presName="vert1" presStyleCnt="0"/>
      <dgm:spPr/>
    </dgm:pt>
    <dgm:pt modelId="{ACE05146-88E2-CA43-8D1B-65946462D67E}" type="pres">
      <dgm:prSet presAssocID="{FE5B204A-0720-411A-A754-8CE8AAFEDF39}" presName="thickLine" presStyleLbl="alignNode1" presStyleIdx="2" presStyleCnt="6"/>
      <dgm:spPr/>
    </dgm:pt>
    <dgm:pt modelId="{FC4EC358-39AB-8E42-91CC-3386259492C6}" type="pres">
      <dgm:prSet presAssocID="{FE5B204A-0720-411A-A754-8CE8AAFEDF39}" presName="horz1" presStyleCnt="0"/>
      <dgm:spPr/>
    </dgm:pt>
    <dgm:pt modelId="{3A3E98DC-8A06-CF4E-879F-B3BC2D927025}" type="pres">
      <dgm:prSet presAssocID="{FE5B204A-0720-411A-A754-8CE8AAFEDF39}" presName="tx1" presStyleLbl="revTx" presStyleIdx="2" presStyleCnt="6"/>
      <dgm:spPr/>
      <dgm:t>
        <a:bodyPr/>
        <a:lstStyle/>
        <a:p>
          <a:endParaRPr lang="cs-CZ"/>
        </a:p>
      </dgm:t>
    </dgm:pt>
    <dgm:pt modelId="{40D928F4-408B-EA42-ACC2-8EDDBB3F75BA}" type="pres">
      <dgm:prSet presAssocID="{FE5B204A-0720-411A-A754-8CE8AAFEDF39}" presName="vert1" presStyleCnt="0"/>
      <dgm:spPr/>
    </dgm:pt>
    <dgm:pt modelId="{A039A225-D0C1-1543-8E72-96F2FE8F728B}" type="pres">
      <dgm:prSet presAssocID="{D7C46F14-4D3D-4F60-849A-35B042AED787}" presName="thickLine" presStyleLbl="alignNode1" presStyleIdx="3" presStyleCnt="6"/>
      <dgm:spPr/>
    </dgm:pt>
    <dgm:pt modelId="{FF6E29AE-1F14-944B-909D-226ABCF42F7E}" type="pres">
      <dgm:prSet presAssocID="{D7C46F14-4D3D-4F60-849A-35B042AED787}" presName="horz1" presStyleCnt="0"/>
      <dgm:spPr/>
    </dgm:pt>
    <dgm:pt modelId="{59BC6428-37C3-4F46-A2EA-E909CC92D68F}" type="pres">
      <dgm:prSet presAssocID="{D7C46F14-4D3D-4F60-849A-35B042AED787}" presName="tx1" presStyleLbl="revTx" presStyleIdx="3" presStyleCnt="6"/>
      <dgm:spPr/>
      <dgm:t>
        <a:bodyPr/>
        <a:lstStyle/>
        <a:p>
          <a:endParaRPr lang="cs-CZ"/>
        </a:p>
      </dgm:t>
    </dgm:pt>
    <dgm:pt modelId="{C20AD66F-CA15-7C4D-89DB-90DA80299D9F}" type="pres">
      <dgm:prSet presAssocID="{D7C46F14-4D3D-4F60-849A-35B042AED787}" presName="vert1" presStyleCnt="0"/>
      <dgm:spPr/>
    </dgm:pt>
    <dgm:pt modelId="{F9AA34DD-455F-4649-AA2F-AE064C2BFE90}" type="pres">
      <dgm:prSet presAssocID="{C732BDB2-5394-4380-A78F-4767858E1482}" presName="thickLine" presStyleLbl="alignNode1" presStyleIdx="4" presStyleCnt="6"/>
      <dgm:spPr/>
    </dgm:pt>
    <dgm:pt modelId="{C27E6364-E0A5-474A-B74B-5D237430C199}" type="pres">
      <dgm:prSet presAssocID="{C732BDB2-5394-4380-A78F-4767858E1482}" presName="horz1" presStyleCnt="0"/>
      <dgm:spPr/>
    </dgm:pt>
    <dgm:pt modelId="{B73F0353-58C7-7449-B21C-EB684B1BD519}" type="pres">
      <dgm:prSet presAssocID="{C732BDB2-5394-4380-A78F-4767858E1482}" presName="tx1" presStyleLbl="revTx" presStyleIdx="4" presStyleCnt="6"/>
      <dgm:spPr/>
      <dgm:t>
        <a:bodyPr/>
        <a:lstStyle/>
        <a:p>
          <a:endParaRPr lang="cs-CZ"/>
        </a:p>
      </dgm:t>
    </dgm:pt>
    <dgm:pt modelId="{3B673AC1-7D26-6B42-A512-5F9A21082B0B}" type="pres">
      <dgm:prSet presAssocID="{C732BDB2-5394-4380-A78F-4767858E1482}" presName="vert1" presStyleCnt="0"/>
      <dgm:spPr/>
    </dgm:pt>
    <dgm:pt modelId="{C3D232EE-5C54-5343-B4F7-4049B1A21B25}" type="pres">
      <dgm:prSet presAssocID="{09AA871F-516F-4F4C-B8CD-0AAF6770206F}" presName="thickLine" presStyleLbl="alignNode1" presStyleIdx="5" presStyleCnt="6"/>
      <dgm:spPr/>
    </dgm:pt>
    <dgm:pt modelId="{D6A1E1FA-1219-F94E-B3D7-4B699F6D772A}" type="pres">
      <dgm:prSet presAssocID="{09AA871F-516F-4F4C-B8CD-0AAF6770206F}" presName="horz1" presStyleCnt="0"/>
      <dgm:spPr/>
    </dgm:pt>
    <dgm:pt modelId="{BCD9F1EF-290A-EE4B-89EC-DF338BD4F18C}" type="pres">
      <dgm:prSet presAssocID="{09AA871F-516F-4F4C-B8CD-0AAF6770206F}" presName="tx1" presStyleLbl="revTx" presStyleIdx="5" presStyleCnt="6"/>
      <dgm:spPr/>
      <dgm:t>
        <a:bodyPr/>
        <a:lstStyle/>
        <a:p>
          <a:endParaRPr lang="cs-CZ"/>
        </a:p>
      </dgm:t>
    </dgm:pt>
    <dgm:pt modelId="{96148B10-2E83-E142-8E75-3C5D3E1769E3}" type="pres">
      <dgm:prSet presAssocID="{09AA871F-516F-4F4C-B8CD-0AAF6770206F}" presName="vert1" presStyleCnt="0"/>
      <dgm:spPr/>
    </dgm:pt>
  </dgm:ptLst>
  <dgm:cxnLst>
    <dgm:cxn modelId="{423AC62F-110E-5841-97A5-471E8CF6F10A}" type="presOf" srcId="{FE5B204A-0720-411A-A754-8CE8AAFEDF39}" destId="{3A3E98DC-8A06-CF4E-879F-B3BC2D927025}" srcOrd="0" destOrd="0" presId="urn:microsoft.com/office/officeart/2008/layout/LinedList"/>
    <dgm:cxn modelId="{E68360DC-65DC-4B4D-9E91-B3B2E6067874}" srcId="{5C18A93F-000D-48E4-8630-BA4B0CA04B8C}" destId="{29EDA0AA-A6D6-4A8C-81A5-703C624BD944}" srcOrd="1" destOrd="0" parTransId="{45B424AF-1182-403D-A0AE-85C091A2E655}" sibTransId="{4F830E76-96B5-48A2-904A-C2AD36DADA60}"/>
    <dgm:cxn modelId="{091C3448-6313-184B-8D57-79A5236E97AE}" type="presOf" srcId="{C732BDB2-5394-4380-A78F-4767858E1482}" destId="{B73F0353-58C7-7449-B21C-EB684B1BD519}" srcOrd="0" destOrd="0" presId="urn:microsoft.com/office/officeart/2008/layout/LinedList"/>
    <dgm:cxn modelId="{E0126C8C-488D-4A9F-8BE3-C4D95FD6CA2A}" srcId="{5C18A93F-000D-48E4-8630-BA4B0CA04B8C}" destId="{DA5C08CF-A2FD-4130-9867-DDB2E8382275}" srcOrd="0" destOrd="0" parTransId="{955A81BE-D734-48E3-A34F-0B5585F97DEF}" sibTransId="{11E8385D-75BF-4371-B7BA-3D011B7EC44D}"/>
    <dgm:cxn modelId="{66DACC13-CE30-9A48-9B15-CA105C7AD9D5}" type="presOf" srcId="{5C18A93F-000D-48E4-8630-BA4B0CA04B8C}" destId="{EBB92868-77B5-104E-BDBF-3FDC63984BAF}" srcOrd="0" destOrd="0" presId="urn:microsoft.com/office/officeart/2008/layout/LinedList"/>
    <dgm:cxn modelId="{1A2BF516-0204-4171-A9FF-5D0316A2D2F2}" srcId="{5C18A93F-000D-48E4-8630-BA4B0CA04B8C}" destId="{D7C46F14-4D3D-4F60-849A-35B042AED787}" srcOrd="3" destOrd="0" parTransId="{82E270A6-1A86-47FC-A532-81CED727DDAC}" sibTransId="{005EB7B4-068D-4546-9F81-590D24E026F9}"/>
    <dgm:cxn modelId="{9A09700F-AE10-4849-8C39-403CDBD222D3}" srcId="{5C18A93F-000D-48E4-8630-BA4B0CA04B8C}" destId="{FE5B204A-0720-411A-A754-8CE8AAFEDF39}" srcOrd="2" destOrd="0" parTransId="{111A67DE-EE72-4776-8F2F-AF34BA5CB7B3}" sibTransId="{DE6FA913-7C6A-40F9-8571-E4D859F27458}"/>
    <dgm:cxn modelId="{D05551BC-8165-4E27-970A-52CAE3E719A5}" srcId="{5C18A93F-000D-48E4-8630-BA4B0CA04B8C}" destId="{09AA871F-516F-4F4C-B8CD-0AAF6770206F}" srcOrd="5" destOrd="0" parTransId="{DC4AA9C9-2782-4A59-BE79-33E3E2BAE77B}" sibTransId="{FFA7CC6D-F9A4-4624-B1AF-124C113F00D1}"/>
    <dgm:cxn modelId="{2536CF90-B026-2A45-B702-1D8E4F5170F2}" type="presOf" srcId="{09AA871F-516F-4F4C-B8CD-0AAF6770206F}" destId="{BCD9F1EF-290A-EE4B-89EC-DF338BD4F18C}" srcOrd="0" destOrd="0" presId="urn:microsoft.com/office/officeart/2008/layout/LinedList"/>
    <dgm:cxn modelId="{AD8C1C64-5334-8444-BC85-89696D2A996B}" type="presOf" srcId="{DA5C08CF-A2FD-4130-9867-DDB2E8382275}" destId="{FFBD5A69-00A9-3445-A835-1B6CDFDA5773}" srcOrd="0" destOrd="0" presId="urn:microsoft.com/office/officeart/2008/layout/LinedList"/>
    <dgm:cxn modelId="{4BA89FC6-91C8-294D-89BC-8CB3C3F43A82}" type="presOf" srcId="{D7C46F14-4D3D-4F60-849A-35B042AED787}" destId="{59BC6428-37C3-4F46-A2EA-E909CC92D68F}" srcOrd="0" destOrd="0" presId="urn:microsoft.com/office/officeart/2008/layout/LinedList"/>
    <dgm:cxn modelId="{B931C3FB-9F07-4AC6-8AB9-1E99B00436A2}" srcId="{5C18A93F-000D-48E4-8630-BA4B0CA04B8C}" destId="{C732BDB2-5394-4380-A78F-4767858E1482}" srcOrd="4" destOrd="0" parTransId="{B83802F9-3CE5-4B35-8276-C03DA859EC1D}" sibTransId="{65DB9879-6D0C-4C9A-A0C7-BC32D7ADEA33}"/>
    <dgm:cxn modelId="{D64850F8-7A5D-BC4C-BD74-5BC7E313FAA1}" type="presOf" srcId="{29EDA0AA-A6D6-4A8C-81A5-703C624BD944}" destId="{A0EFF7DE-EB6E-4044-BFE4-916FC78AEB99}" srcOrd="0" destOrd="0" presId="urn:microsoft.com/office/officeart/2008/layout/LinedList"/>
    <dgm:cxn modelId="{002EA8FB-A6D5-244A-AFD8-016EAF36C275}" type="presParOf" srcId="{EBB92868-77B5-104E-BDBF-3FDC63984BAF}" destId="{BD177838-F3F1-7841-854A-CED4E99C2935}" srcOrd="0" destOrd="0" presId="urn:microsoft.com/office/officeart/2008/layout/LinedList"/>
    <dgm:cxn modelId="{9809F271-C270-C146-ACB9-1BED9BA633B1}" type="presParOf" srcId="{EBB92868-77B5-104E-BDBF-3FDC63984BAF}" destId="{7DFE13E6-1217-C749-8C82-2EF91D09D46E}" srcOrd="1" destOrd="0" presId="urn:microsoft.com/office/officeart/2008/layout/LinedList"/>
    <dgm:cxn modelId="{398F1F00-E190-BB49-862B-5EFCC9F26C00}" type="presParOf" srcId="{7DFE13E6-1217-C749-8C82-2EF91D09D46E}" destId="{FFBD5A69-00A9-3445-A835-1B6CDFDA5773}" srcOrd="0" destOrd="0" presId="urn:microsoft.com/office/officeart/2008/layout/LinedList"/>
    <dgm:cxn modelId="{2464500B-476B-2346-921F-215714EBBE0F}" type="presParOf" srcId="{7DFE13E6-1217-C749-8C82-2EF91D09D46E}" destId="{189B68D5-28D1-8C4B-953F-771FD6D4016D}" srcOrd="1" destOrd="0" presId="urn:microsoft.com/office/officeart/2008/layout/LinedList"/>
    <dgm:cxn modelId="{62595B7E-2503-B44E-8BE2-067B44672967}" type="presParOf" srcId="{EBB92868-77B5-104E-BDBF-3FDC63984BAF}" destId="{3B287523-F444-6D47-A92E-A6EFBB9A161A}" srcOrd="2" destOrd="0" presId="urn:microsoft.com/office/officeart/2008/layout/LinedList"/>
    <dgm:cxn modelId="{C6C1B8B3-27FE-EC48-AC77-85F6CA1DE1CA}" type="presParOf" srcId="{EBB92868-77B5-104E-BDBF-3FDC63984BAF}" destId="{79466248-022F-A24E-8B6F-76D68D11D1FB}" srcOrd="3" destOrd="0" presId="urn:microsoft.com/office/officeart/2008/layout/LinedList"/>
    <dgm:cxn modelId="{30994213-DF40-7C44-9C24-1B337621730B}" type="presParOf" srcId="{79466248-022F-A24E-8B6F-76D68D11D1FB}" destId="{A0EFF7DE-EB6E-4044-BFE4-916FC78AEB99}" srcOrd="0" destOrd="0" presId="urn:microsoft.com/office/officeart/2008/layout/LinedList"/>
    <dgm:cxn modelId="{12528391-4655-C341-BB31-7A67932C9992}" type="presParOf" srcId="{79466248-022F-A24E-8B6F-76D68D11D1FB}" destId="{E75E7624-5B29-5E43-8F55-B36C8A0CCCD3}" srcOrd="1" destOrd="0" presId="urn:microsoft.com/office/officeart/2008/layout/LinedList"/>
    <dgm:cxn modelId="{1E22E701-78B7-AF4C-A088-15BF7804A280}" type="presParOf" srcId="{EBB92868-77B5-104E-BDBF-3FDC63984BAF}" destId="{ACE05146-88E2-CA43-8D1B-65946462D67E}" srcOrd="4" destOrd="0" presId="urn:microsoft.com/office/officeart/2008/layout/LinedList"/>
    <dgm:cxn modelId="{66403D13-3396-2F48-BF42-718979523896}" type="presParOf" srcId="{EBB92868-77B5-104E-BDBF-3FDC63984BAF}" destId="{FC4EC358-39AB-8E42-91CC-3386259492C6}" srcOrd="5" destOrd="0" presId="urn:microsoft.com/office/officeart/2008/layout/LinedList"/>
    <dgm:cxn modelId="{460615E8-ED4E-FD49-8087-16FA63757640}" type="presParOf" srcId="{FC4EC358-39AB-8E42-91CC-3386259492C6}" destId="{3A3E98DC-8A06-CF4E-879F-B3BC2D927025}" srcOrd="0" destOrd="0" presId="urn:microsoft.com/office/officeart/2008/layout/LinedList"/>
    <dgm:cxn modelId="{11A85FFF-D168-A145-A4E0-AA437C8E112A}" type="presParOf" srcId="{FC4EC358-39AB-8E42-91CC-3386259492C6}" destId="{40D928F4-408B-EA42-ACC2-8EDDBB3F75BA}" srcOrd="1" destOrd="0" presId="urn:microsoft.com/office/officeart/2008/layout/LinedList"/>
    <dgm:cxn modelId="{B2B68CD7-3CFD-E744-96F4-50DFD24D87B6}" type="presParOf" srcId="{EBB92868-77B5-104E-BDBF-3FDC63984BAF}" destId="{A039A225-D0C1-1543-8E72-96F2FE8F728B}" srcOrd="6" destOrd="0" presId="urn:microsoft.com/office/officeart/2008/layout/LinedList"/>
    <dgm:cxn modelId="{99C2EE2C-7543-1449-84F9-C95A4AB9CEF3}" type="presParOf" srcId="{EBB92868-77B5-104E-BDBF-3FDC63984BAF}" destId="{FF6E29AE-1F14-944B-909D-226ABCF42F7E}" srcOrd="7" destOrd="0" presId="urn:microsoft.com/office/officeart/2008/layout/LinedList"/>
    <dgm:cxn modelId="{79F3D259-73CA-F24C-B613-2312107EDF47}" type="presParOf" srcId="{FF6E29AE-1F14-944B-909D-226ABCF42F7E}" destId="{59BC6428-37C3-4F46-A2EA-E909CC92D68F}" srcOrd="0" destOrd="0" presId="urn:microsoft.com/office/officeart/2008/layout/LinedList"/>
    <dgm:cxn modelId="{AA949A24-021E-E14B-8F08-4EFB44204891}" type="presParOf" srcId="{FF6E29AE-1F14-944B-909D-226ABCF42F7E}" destId="{C20AD66F-CA15-7C4D-89DB-90DA80299D9F}" srcOrd="1" destOrd="0" presId="urn:microsoft.com/office/officeart/2008/layout/LinedList"/>
    <dgm:cxn modelId="{5F461FE8-732D-154B-ACAF-68A09745ED83}" type="presParOf" srcId="{EBB92868-77B5-104E-BDBF-3FDC63984BAF}" destId="{F9AA34DD-455F-4649-AA2F-AE064C2BFE90}" srcOrd="8" destOrd="0" presId="urn:microsoft.com/office/officeart/2008/layout/LinedList"/>
    <dgm:cxn modelId="{E97D6E5E-AFAA-474F-9388-DDB8252EF4B3}" type="presParOf" srcId="{EBB92868-77B5-104E-BDBF-3FDC63984BAF}" destId="{C27E6364-E0A5-474A-B74B-5D237430C199}" srcOrd="9" destOrd="0" presId="urn:microsoft.com/office/officeart/2008/layout/LinedList"/>
    <dgm:cxn modelId="{529C170B-53CB-5E48-B35D-A245FFE745B4}" type="presParOf" srcId="{C27E6364-E0A5-474A-B74B-5D237430C199}" destId="{B73F0353-58C7-7449-B21C-EB684B1BD519}" srcOrd="0" destOrd="0" presId="urn:microsoft.com/office/officeart/2008/layout/LinedList"/>
    <dgm:cxn modelId="{F9A53712-BE99-3D41-ABEF-B8E4463E954D}" type="presParOf" srcId="{C27E6364-E0A5-474A-B74B-5D237430C199}" destId="{3B673AC1-7D26-6B42-A512-5F9A21082B0B}" srcOrd="1" destOrd="0" presId="urn:microsoft.com/office/officeart/2008/layout/LinedList"/>
    <dgm:cxn modelId="{3E4DDD08-D3BA-C14D-8A2F-348DEB4076D3}" type="presParOf" srcId="{EBB92868-77B5-104E-BDBF-3FDC63984BAF}" destId="{C3D232EE-5C54-5343-B4F7-4049B1A21B25}" srcOrd="10" destOrd="0" presId="urn:microsoft.com/office/officeart/2008/layout/LinedList"/>
    <dgm:cxn modelId="{12693A35-27D1-2642-ACE5-9994EC680BAB}" type="presParOf" srcId="{EBB92868-77B5-104E-BDBF-3FDC63984BAF}" destId="{D6A1E1FA-1219-F94E-B3D7-4B699F6D772A}" srcOrd="11" destOrd="0" presId="urn:microsoft.com/office/officeart/2008/layout/LinedList"/>
    <dgm:cxn modelId="{036E2A65-C21B-2346-A35C-50DB26616C97}" type="presParOf" srcId="{D6A1E1FA-1219-F94E-B3D7-4B699F6D772A}" destId="{BCD9F1EF-290A-EE4B-89EC-DF338BD4F18C}" srcOrd="0" destOrd="0" presId="urn:microsoft.com/office/officeart/2008/layout/LinedList"/>
    <dgm:cxn modelId="{37447A03-1453-474F-A3DA-354D4959D030}" type="presParOf" srcId="{D6A1E1FA-1219-F94E-B3D7-4B699F6D772A}" destId="{96148B10-2E83-E142-8E75-3C5D3E1769E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23911E7-34B2-4DB1-9D10-3F4D374E87C9}"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5C334E2A-E175-44B5-991A-F5AA660F0380}">
      <dgm:prSet/>
      <dgm:spPr/>
      <dgm:t>
        <a:bodyPr/>
        <a:lstStyle/>
        <a:p>
          <a:r>
            <a:rPr lang="cs-CZ"/>
            <a:t>To co prožíváme vědomě</a:t>
          </a:r>
          <a:endParaRPr lang="en-US"/>
        </a:p>
      </dgm:t>
    </dgm:pt>
    <dgm:pt modelId="{8D41C591-39C6-425A-A0BC-E15C039BF706}" type="parTrans" cxnId="{84DEA568-8297-4662-BCA3-3C2D1586D916}">
      <dgm:prSet/>
      <dgm:spPr/>
      <dgm:t>
        <a:bodyPr/>
        <a:lstStyle/>
        <a:p>
          <a:endParaRPr lang="en-US"/>
        </a:p>
      </dgm:t>
    </dgm:pt>
    <dgm:pt modelId="{EB3FCB22-5EE2-42EF-89E6-D2ADD6246F95}" type="sibTrans" cxnId="{84DEA568-8297-4662-BCA3-3C2D1586D916}">
      <dgm:prSet/>
      <dgm:spPr/>
      <dgm:t>
        <a:bodyPr/>
        <a:lstStyle/>
        <a:p>
          <a:endParaRPr lang="en-US"/>
        </a:p>
      </dgm:t>
    </dgm:pt>
    <dgm:pt modelId="{0A58F281-35C9-472F-81B5-035013DB4BB1}">
      <dgm:prSet/>
      <dgm:spPr/>
      <dgm:t>
        <a:bodyPr/>
        <a:lstStyle/>
        <a:p>
          <a:r>
            <a:rPr lang="cs-CZ"/>
            <a:t>Znalost běžných norem společnosti</a:t>
          </a:r>
          <a:endParaRPr lang="en-US"/>
        </a:p>
      </dgm:t>
    </dgm:pt>
    <dgm:pt modelId="{A68D89F4-D75F-4F86-BBE7-7C92DA5EC20B}" type="parTrans" cxnId="{06F364B3-4C0F-47A1-B0B4-E9FCB6E5AED0}">
      <dgm:prSet/>
      <dgm:spPr/>
      <dgm:t>
        <a:bodyPr/>
        <a:lstStyle/>
        <a:p>
          <a:endParaRPr lang="en-US"/>
        </a:p>
      </dgm:t>
    </dgm:pt>
    <dgm:pt modelId="{06A672E7-57FD-4ABF-B6CD-CC47EA220AB6}" type="sibTrans" cxnId="{06F364B3-4C0F-47A1-B0B4-E9FCB6E5AED0}">
      <dgm:prSet/>
      <dgm:spPr/>
      <dgm:t>
        <a:bodyPr/>
        <a:lstStyle/>
        <a:p>
          <a:endParaRPr lang="en-US"/>
        </a:p>
      </dgm:t>
    </dgm:pt>
    <dgm:pt modelId="{88164BB6-EB53-40CC-B119-90508DE1E201}">
      <dgm:prSet/>
      <dgm:spPr/>
      <dgm:t>
        <a:bodyPr/>
        <a:lstStyle/>
        <a:p>
          <a:r>
            <a:rPr lang="cs-CZ"/>
            <a:t>Reaguji na aktuální stav</a:t>
          </a:r>
          <a:endParaRPr lang="en-US"/>
        </a:p>
      </dgm:t>
    </dgm:pt>
    <dgm:pt modelId="{A0C49F4C-C181-48D0-A42F-FACADF73B3D3}" type="parTrans" cxnId="{3E785426-DA04-466D-BC79-8945FA84AAC0}">
      <dgm:prSet/>
      <dgm:spPr/>
      <dgm:t>
        <a:bodyPr/>
        <a:lstStyle/>
        <a:p>
          <a:endParaRPr lang="en-US"/>
        </a:p>
      </dgm:t>
    </dgm:pt>
    <dgm:pt modelId="{DBDC8FF9-FC51-4E51-86E7-5EF93F4DDC84}" type="sibTrans" cxnId="{3E785426-DA04-466D-BC79-8945FA84AAC0}">
      <dgm:prSet/>
      <dgm:spPr/>
      <dgm:t>
        <a:bodyPr/>
        <a:lstStyle/>
        <a:p>
          <a:endParaRPr lang="en-US"/>
        </a:p>
      </dgm:t>
    </dgm:pt>
    <dgm:pt modelId="{18A82147-B195-434C-A5EF-0C4A4A055183}">
      <dgm:prSet/>
      <dgm:spPr/>
      <dgm:t>
        <a:bodyPr/>
        <a:lstStyle/>
        <a:p>
          <a:r>
            <a:rPr lang="cs-CZ"/>
            <a:t>Chybí proaktivní směr</a:t>
          </a:r>
          <a:endParaRPr lang="en-US"/>
        </a:p>
      </dgm:t>
    </dgm:pt>
    <dgm:pt modelId="{6CED414A-1640-4195-A9DD-AAC3D30DC304}" type="parTrans" cxnId="{42B61C03-D709-4196-BED2-90FD98D3362C}">
      <dgm:prSet/>
      <dgm:spPr/>
      <dgm:t>
        <a:bodyPr/>
        <a:lstStyle/>
        <a:p>
          <a:endParaRPr lang="en-US"/>
        </a:p>
      </dgm:t>
    </dgm:pt>
    <dgm:pt modelId="{F4D4D146-677E-45EF-A02D-D1AFC9176EDE}" type="sibTrans" cxnId="{42B61C03-D709-4196-BED2-90FD98D3362C}">
      <dgm:prSet/>
      <dgm:spPr/>
      <dgm:t>
        <a:bodyPr/>
        <a:lstStyle/>
        <a:p>
          <a:endParaRPr lang="en-US"/>
        </a:p>
      </dgm:t>
    </dgm:pt>
    <dgm:pt modelId="{655A6027-3BB1-104C-B522-6D0230BCBE91}" type="pres">
      <dgm:prSet presAssocID="{D23911E7-34B2-4DB1-9D10-3F4D374E87C9}" presName="linear" presStyleCnt="0">
        <dgm:presLayoutVars>
          <dgm:animLvl val="lvl"/>
          <dgm:resizeHandles val="exact"/>
        </dgm:presLayoutVars>
      </dgm:prSet>
      <dgm:spPr/>
      <dgm:t>
        <a:bodyPr/>
        <a:lstStyle/>
        <a:p>
          <a:endParaRPr lang="cs-CZ"/>
        </a:p>
      </dgm:t>
    </dgm:pt>
    <dgm:pt modelId="{C52D40E6-7D39-E04C-9300-C07F8C02EC06}" type="pres">
      <dgm:prSet presAssocID="{5C334E2A-E175-44B5-991A-F5AA660F0380}" presName="parentText" presStyleLbl="node1" presStyleIdx="0" presStyleCnt="4">
        <dgm:presLayoutVars>
          <dgm:chMax val="0"/>
          <dgm:bulletEnabled val="1"/>
        </dgm:presLayoutVars>
      </dgm:prSet>
      <dgm:spPr/>
      <dgm:t>
        <a:bodyPr/>
        <a:lstStyle/>
        <a:p>
          <a:endParaRPr lang="cs-CZ"/>
        </a:p>
      </dgm:t>
    </dgm:pt>
    <dgm:pt modelId="{1E63F40D-7BC0-BC40-ABD9-7D0B3779AA08}" type="pres">
      <dgm:prSet presAssocID="{EB3FCB22-5EE2-42EF-89E6-D2ADD6246F95}" presName="spacer" presStyleCnt="0"/>
      <dgm:spPr/>
    </dgm:pt>
    <dgm:pt modelId="{0F698A64-3F99-7149-8E82-8B9769AB9050}" type="pres">
      <dgm:prSet presAssocID="{0A58F281-35C9-472F-81B5-035013DB4BB1}" presName="parentText" presStyleLbl="node1" presStyleIdx="1" presStyleCnt="4">
        <dgm:presLayoutVars>
          <dgm:chMax val="0"/>
          <dgm:bulletEnabled val="1"/>
        </dgm:presLayoutVars>
      </dgm:prSet>
      <dgm:spPr/>
      <dgm:t>
        <a:bodyPr/>
        <a:lstStyle/>
        <a:p>
          <a:endParaRPr lang="cs-CZ"/>
        </a:p>
      </dgm:t>
    </dgm:pt>
    <dgm:pt modelId="{15CC8ACF-04A2-024D-B7D6-05F425AEB31B}" type="pres">
      <dgm:prSet presAssocID="{06A672E7-57FD-4ABF-B6CD-CC47EA220AB6}" presName="spacer" presStyleCnt="0"/>
      <dgm:spPr/>
    </dgm:pt>
    <dgm:pt modelId="{3CC49B5D-3406-E247-86A1-EB32E9CF985A}" type="pres">
      <dgm:prSet presAssocID="{88164BB6-EB53-40CC-B119-90508DE1E201}" presName="parentText" presStyleLbl="node1" presStyleIdx="2" presStyleCnt="4">
        <dgm:presLayoutVars>
          <dgm:chMax val="0"/>
          <dgm:bulletEnabled val="1"/>
        </dgm:presLayoutVars>
      </dgm:prSet>
      <dgm:spPr/>
      <dgm:t>
        <a:bodyPr/>
        <a:lstStyle/>
        <a:p>
          <a:endParaRPr lang="cs-CZ"/>
        </a:p>
      </dgm:t>
    </dgm:pt>
    <dgm:pt modelId="{F5902C9E-8AD1-B649-8860-4513F5512BF2}" type="pres">
      <dgm:prSet presAssocID="{DBDC8FF9-FC51-4E51-86E7-5EF93F4DDC84}" presName="spacer" presStyleCnt="0"/>
      <dgm:spPr/>
    </dgm:pt>
    <dgm:pt modelId="{D4C23585-ADA7-0D4E-8F56-69F621125A60}" type="pres">
      <dgm:prSet presAssocID="{18A82147-B195-434C-A5EF-0C4A4A055183}" presName="parentText" presStyleLbl="node1" presStyleIdx="3" presStyleCnt="4">
        <dgm:presLayoutVars>
          <dgm:chMax val="0"/>
          <dgm:bulletEnabled val="1"/>
        </dgm:presLayoutVars>
      </dgm:prSet>
      <dgm:spPr/>
      <dgm:t>
        <a:bodyPr/>
        <a:lstStyle/>
        <a:p>
          <a:endParaRPr lang="cs-CZ"/>
        </a:p>
      </dgm:t>
    </dgm:pt>
  </dgm:ptLst>
  <dgm:cxnLst>
    <dgm:cxn modelId="{06F364B3-4C0F-47A1-B0B4-E9FCB6E5AED0}" srcId="{D23911E7-34B2-4DB1-9D10-3F4D374E87C9}" destId="{0A58F281-35C9-472F-81B5-035013DB4BB1}" srcOrd="1" destOrd="0" parTransId="{A68D89F4-D75F-4F86-BBE7-7C92DA5EC20B}" sibTransId="{06A672E7-57FD-4ABF-B6CD-CC47EA220AB6}"/>
    <dgm:cxn modelId="{912F8707-81C0-AC44-828A-8D863F841F34}" type="presOf" srcId="{D23911E7-34B2-4DB1-9D10-3F4D374E87C9}" destId="{655A6027-3BB1-104C-B522-6D0230BCBE91}" srcOrd="0" destOrd="0" presId="urn:microsoft.com/office/officeart/2005/8/layout/vList2"/>
    <dgm:cxn modelId="{42B61C03-D709-4196-BED2-90FD98D3362C}" srcId="{D23911E7-34B2-4DB1-9D10-3F4D374E87C9}" destId="{18A82147-B195-434C-A5EF-0C4A4A055183}" srcOrd="3" destOrd="0" parTransId="{6CED414A-1640-4195-A9DD-AAC3D30DC304}" sibTransId="{F4D4D146-677E-45EF-A02D-D1AFC9176EDE}"/>
    <dgm:cxn modelId="{3E785426-DA04-466D-BC79-8945FA84AAC0}" srcId="{D23911E7-34B2-4DB1-9D10-3F4D374E87C9}" destId="{88164BB6-EB53-40CC-B119-90508DE1E201}" srcOrd="2" destOrd="0" parTransId="{A0C49F4C-C181-48D0-A42F-FACADF73B3D3}" sibTransId="{DBDC8FF9-FC51-4E51-86E7-5EF93F4DDC84}"/>
    <dgm:cxn modelId="{797B42A1-90D5-8041-BCF4-3A383C3BDEF4}" type="presOf" srcId="{5C334E2A-E175-44B5-991A-F5AA660F0380}" destId="{C52D40E6-7D39-E04C-9300-C07F8C02EC06}" srcOrd="0" destOrd="0" presId="urn:microsoft.com/office/officeart/2005/8/layout/vList2"/>
    <dgm:cxn modelId="{C67B32C1-64E3-E147-8CAB-7F5BC558C64A}" type="presOf" srcId="{0A58F281-35C9-472F-81B5-035013DB4BB1}" destId="{0F698A64-3F99-7149-8E82-8B9769AB9050}" srcOrd="0" destOrd="0" presId="urn:microsoft.com/office/officeart/2005/8/layout/vList2"/>
    <dgm:cxn modelId="{84DEA568-8297-4662-BCA3-3C2D1586D916}" srcId="{D23911E7-34B2-4DB1-9D10-3F4D374E87C9}" destId="{5C334E2A-E175-44B5-991A-F5AA660F0380}" srcOrd="0" destOrd="0" parTransId="{8D41C591-39C6-425A-A0BC-E15C039BF706}" sibTransId="{EB3FCB22-5EE2-42EF-89E6-D2ADD6246F95}"/>
    <dgm:cxn modelId="{B876542B-4B66-D445-B12B-D21EBC13D108}" type="presOf" srcId="{18A82147-B195-434C-A5EF-0C4A4A055183}" destId="{D4C23585-ADA7-0D4E-8F56-69F621125A60}" srcOrd="0" destOrd="0" presId="urn:microsoft.com/office/officeart/2005/8/layout/vList2"/>
    <dgm:cxn modelId="{F73024B0-FAB7-184C-A0D0-5F72550A9214}" type="presOf" srcId="{88164BB6-EB53-40CC-B119-90508DE1E201}" destId="{3CC49B5D-3406-E247-86A1-EB32E9CF985A}" srcOrd="0" destOrd="0" presId="urn:microsoft.com/office/officeart/2005/8/layout/vList2"/>
    <dgm:cxn modelId="{24C38E19-969B-AF4E-AF08-9B4BE27CBF13}" type="presParOf" srcId="{655A6027-3BB1-104C-B522-6D0230BCBE91}" destId="{C52D40E6-7D39-E04C-9300-C07F8C02EC06}" srcOrd="0" destOrd="0" presId="urn:microsoft.com/office/officeart/2005/8/layout/vList2"/>
    <dgm:cxn modelId="{38E8C26B-DF6F-DA4D-B12F-8028AF5529B2}" type="presParOf" srcId="{655A6027-3BB1-104C-B522-6D0230BCBE91}" destId="{1E63F40D-7BC0-BC40-ABD9-7D0B3779AA08}" srcOrd="1" destOrd="0" presId="urn:microsoft.com/office/officeart/2005/8/layout/vList2"/>
    <dgm:cxn modelId="{1BFD0DE5-368F-DE4F-B1AE-A820E49BCE35}" type="presParOf" srcId="{655A6027-3BB1-104C-B522-6D0230BCBE91}" destId="{0F698A64-3F99-7149-8E82-8B9769AB9050}" srcOrd="2" destOrd="0" presId="urn:microsoft.com/office/officeart/2005/8/layout/vList2"/>
    <dgm:cxn modelId="{C26B2C5F-8616-6A43-8FEF-565536B5F3B7}" type="presParOf" srcId="{655A6027-3BB1-104C-B522-6D0230BCBE91}" destId="{15CC8ACF-04A2-024D-B7D6-05F425AEB31B}" srcOrd="3" destOrd="0" presId="urn:microsoft.com/office/officeart/2005/8/layout/vList2"/>
    <dgm:cxn modelId="{622F7160-319A-5F47-889D-1E4D8735B6C2}" type="presParOf" srcId="{655A6027-3BB1-104C-B522-6D0230BCBE91}" destId="{3CC49B5D-3406-E247-86A1-EB32E9CF985A}" srcOrd="4" destOrd="0" presId="urn:microsoft.com/office/officeart/2005/8/layout/vList2"/>
    <dgm:cxn modelId="{9DA7F4BE-4425-064A-BD7F-D347AC8AD4ED}" type="presParOf" srcId="{655A6027-3BB1-104C-B522-6D0230BCBE91}" destId="{F5902C9E-8AD1-B649-8860-4513F5512BF2}" srcOrd="5" destOrd="0" presId="urn:microsoft.com/office/officeart/2005/8/layout/vList2"/>
    <dgm:cxn modelId="{65679467-5989-AA42-9984-F0763C2D2E26}" type="presParOf" srcId="{655A6027-3BB1-104C-B522-6D0230BCBE91}" destId="{D4C23585-ADA7-0D4E-8F56-69F621125A60}"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8A2CE0-43AB-43A3-B671-A403AE471D8A}"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583455CD-E8E8-4656-A0C3-BF4AB26D8A77}">
      <dgm:prSet/>
      <dgm:spPr/>
      <dgm:t>
        <a:bodyPr/>
        <a:lstStyle/>
        <a:p>
          <a:r>
            <a:rPr lang="cs-CZ"/>
            <a:t>Přístup zaměřený na řešení</a:t>
          </a:r>
          <a:endParaRPr lang="en-US"/>
        </a:p>
      </dgm:t>
    </dgm:pt>
    <dgm:pt modelId="{180EA2A4-F7D4-4ABB-8DED-59624316E1C3}" type="parTrans" cxnId="{A789B18C-DE1B-4CE0-AEE1-2B14A9D1EDC5}">
      <dgm:prSet/>
      <dgm:spPr/>
      <dgm:t>
        <a:bodyPr/>
        <a:lstStyle/>
        <a:p>
          <a:endParaRPr lang="en-US"/>
        </a:p>
      </dgm:t>
    </dgm:pt>
    <dgm:pt modelId="{D7EE77F8-22B1-4CDD-92EA-AD175FC2A2D9}" type="sibTrans" cxnId="{A789B18C-DE1B-4CE0-AEE1-2B14A9D1EDC5}">
      <dgm:prSet/>
      <dgm:spPr/>
      <dgm:t>
        <a:bodyPr/>
        <a:lstStyle/>
        <a:p>
          <a:endParaRPr lang="en-US"/>
        </a:p>
      </dgm:t>
    </dgm:pt>
    <dgm:pt modelId="{97C9900A-D2C0-4221-8F07-ABBF329B1C92}">
      <dgm:prSet/>
      <dgm:spPr/>
      <dgm:t>
        <a:bodyPr/>
        <a:lstStyle/>
        <a:p>
          <a:r>
            <a:rPr lang="cs-CZ" dirty="0"/>
            <a:t>Dle Úlehly – se jedná o ucelený model, má specifický způsob myšlení</a:t>
          </a:r>
          <a:endParaRPr lang="en-US" dirty="0"/>
        </a:p>
      </dgm:t>
    </dgm:pt>
    <dgm:pt modelId="{84418F4C-C192-44D4-8CE3-177DF9638697}" type="parTrans" cxnId="{6E9E85AD-FE88-4298-AC9C-D38453F474C2}">
      <dgm:prSet/>
      <dgm:spPr/>
      <dgm:t>
        <a:bodyPr/>
        <a:lstStyle/>
        <a:p>
          <a:endParaRPr lang="en-US"/>
        </a:p>
      </dgm:t>
    </dgm:pt>
    <dgm:pt modelId="{8E75366F-A326-47B4-99A1-FDADD5CE5B22}" type="sibTrans" cxnId="{6E9E85AD-FE88-4298-AC9C-D38453F474C2}">
      <dgm:prSet/>
      <dgm:spPr/>
      <dgm:t>
        <a:bodyPr/>
        <a:lstStyle/>
        <a:p>
          <a:endParaRPr lang="en-US"/>
        </a:p>
      </dgm:t>
    </dgm:pt>
    <dgm:pt modelId="{F4799BDB-6400-1143-A527-A26D009D3D40}">
      <dgm:prSet/>
      <dgm:spPr/>
      <dgm:t>
        <a:bodyPr/>
        <a:lstStyle/>
        <a:p>
          <a:r>
            <a:rPr lang="en-US" dirty="0" err="1"/>
            <a:t>základem</a:t>
          </a:r>
          <a:r>
            <a:rPr lang="en-US" dirty="0"/>
            <a:t> je </a:t>
          </a:r>
          <a:r>
            <a:rPr lang="en-US" dirty="0" err="1"/>
            <a:t>osoba</a:t>
          </a:r>
          <a:r>
            <a:rPr lang="en-US" dirty="0"/>
            <a:t> </a:t>
          </a:r>
          <a:r>
            <a:rPr lang="en-US" dirty="0" err="1"/>
            <a:t>sociálního</a:t>
          </a:r>
          <a:r>
            <a:rPr lang="en-US" dirty="0"/>
            <a:t> </a:t>
          </a:r>
          <a:r>
            <a:rPr lang="en-US" dirty="0" err="1"/>
            <a:t>pracovníka</a:t>
          </a:r>
          <a:r>
            <a:rPr lang="en-US" dirty="0"/>
            <a:t> a </a:t>
          </a:r>
          <a:r>
            <a:rPr lang="en-US" dirty="0" err="1"/>
            <a:t>jeho</a:t>
          </a:r>
          <a:r>
            <a:rPr lang="en-US" dirty="0"/>
            <a:t> </a:t>
          </a:r>
          <a:r>
            <a:rPr lang="en-US" dirty="0" err="1"/>
            <a:t>konání</a:t>
          </a:r>
          <a:endParaRPr lang="en-US" dirty="0"/>
        </a:p>
      </dgm:t>
    </dgm:pt>
    <dgm:pt modelId="{E38584E7-DE86-6F4E-A86A-00E41032D033}" type="parTrans" cxnId="{B78FF7EF-1F4E-C946-A9CA-CDD7EBEC7C5B}">
      <dgm:prSet/>
      <dgm:spPr/>
      <dgm:t>
        <a:bodyPr/>
        <a:lstStyle/>
        <a:p>
          <a:endParaRPr lang="cs-CZ"/>
        </a:p>
      </dgm:t>
    </dgm:pt>
    <dgm:pt modelId="{A085CC68-79CF-464D-82C7-8E170EBD6F40}" type="sibTrans" cxnId="{B78FF7EF-1F4E-C946-A9CA-CDD7EBEC7C5B}">
      <dgm:prSet/>
      <dgm:spPr/>
      <dgm:t>
        <a:bodyPr/>
        <a:lstStyle/>
        <a:p>
          <a:endParaRPr lang="cs-CZ"/>
        </a:p>
      </dgm:t>
    </dgm:pt>
    <dgm:pt modelId="{94EE1F81-0753-1544-8F2D-F3578CF2FF38}" type="pres">
      <dgm:prSet presAssocID="{3E8A2CE0-43AB-43A3-B671-A403AE471D8A}" presName="hierChild1" presStyleCnt="0">
        <dgm:presLayoutVars>
          <dgm:chPref val="1"/>
          <dgm:dir/>
          <dgm:animOne val="branch"/>
          <dgm:animLvl val="lvl"/>
          <dgm:resizeHandles/>
        </dgm:presLayoutVars>
      </dgm:prSet>
      <dgm:spPr/>
      <dgm:t>
        <a:bodyPr/>
        <a:lstStyle/>
        <a:p>
          <a:endParaRPr lang="cs-CZ"/>
        </a:p>
      </dgm:t>
    </dgm:pt>
    <dgm:pt modelId="{D9700B65-9F57-6443-B9A2-B9A99AE4E13D}" type="pres">
      <dgm:prSet presAssocID="{583455CD-E8E8-4656-A0C3-BF4AB26D8A77}" presName="hierRoot1" presStyleCnt="0"/>
      <dgm:spPr/>
    </dgm:pt>
    <dgm:pt modelId="{789FB810-2AFB-2D45-A013-E224116B10FC}" type="pres">
      <dgm:prSet presAssocID="{583455CD-E8E8-4656-A0C3-BF4AB26D8A77}" presName="composite" presStyleCnt="0"/>
      <dgm:spPr/>
    </dgm:pt>
    <dgm:pt modelId="{AD3C66BE-ACCD-9448-ABA0-694374F9FB86}" type="pres">
      <dgm:prSet presAssocID="{583455CD-E8E8-4656-A0C3-BF4AB26D8A77}" presName="background" presStyleLbl="node0" presStyleIdx="0" presStyleCnt="3"/>
      <dgm:spPr/>
    </dgm:pt>
    <dgm:pt modelId="{9EDE4C50-5157-554D-A125-90D58C17DEB1}" type="pres">
      <dgm:prSet presAssocID="{583455CD-E8E8-4656-A0C3-BF4AB26D8A77}" presName="text" presStyleLbl="fgAcc0" presStyleIdx="0" presStyleCnt="3">
        <dgm:presLayoutVars>
          <dgm:chPref val="3"/>
        </dgm:presLayoutVars>
      </dgm:prSet>
      <dgm:spPr/>
      <dgm:t>
        <a:bodyPr/>
        <a:lstStyle/>
        <a:p>
          <a:endParaRPr lang="cs-CZ"/>
        </a:p>
      </dgm:t>
    </dgm:pt>
    <dgm:pt modelId="{14A83359-6654-3B49-8E4D-80C063D106DC}" type="pres">
      <dgm:prSet presAssocID="{583455CD-E8E8-4656-A0C3-BF4AB26D8A77}" presName="hierChild2" presStyleCnt="0"/>
      <dgm:spPr/>
    </dgm:pt>
    <dgm:pt modelId="{8EE96771-5A87-8C40-87BF-8C1B7E7EC509}" type="pres">
      <dgm:prSet presAssocID="{97C9900A-D2C0-4221-8F07-ABBF329B1C92}" presName="hierRoot1" presStyleCnt="0"/>
      <dgm:spPr/>
    </dgm:pt>
    <dgm:pt modelId="{C9ECCF4E-00E8-5F44-BAEA-D7CE7CE0B42C}" type="pres">
      <dgm:prSet presAssocID="{97C9900A-D2C0-4221-8F07-ABBF329B1C92}" presName="composite" presStyleCnt="0"/>
      <dgm:spPr/>
    </dgm:pt>
    <dgm:pt modelId="{7D5F2459-7EAF-914B-9C9D-ED39F94D9279}" type="pres">
      <dgm:prSet presAssocID="{97C9900A-D2C0-4221-8F07-ABBF329B1C92}" presName="background" presStyleLbl="node0" presStyleIdx="1" presStyleCnt="3"/>
      <dgm:spPr/>
    </dgm:pt>
    <dgm:pt modelId="{E6200FB1-2F98-A448-8261-82DF3088502B}" type="pres">
      <dgm:prSet presAssocID="{97C9900A-D2C0-4221-8F07-ABBF329B1C92}" presName="text" presStyleLbl="fgAcc0" presStyleIdx="1" presStyleCnt="3">
        <dgm:presLayoutVars>
          <dgm:chPref val="3"/>
        </dgm:presLayoutVars>
      </dgm:prSet>
      <dgm:spPr/>
      <dgm:t>
        <a:bodyPr/>
        <a:lstStyle/>
        <a:p>
          <a:endParaRPr lang="cs-CZ"/>
        </a:p>
      </dgm:t>
    </dgm:pt>
    <dgm:pt modelId="{2D6605C1-7CB8-3B40-8B08-6D232B94EF15}" type="pres">
      <dgm:prSet presAssocID="{97C9900A-D2C0-4221-8F07-ABBF329B1C92}" presName="hierChild2" presStyleCnt="0"/>
      <dgm:spPr/>
    </dgm:pt>
    <dgm:pt modelId="{769C224F-9C0C-854E-9B5D-5600598E6DB5}" type="pres">
      <dgm:prSet presAssocID="{F4799BDB-6400-1143-A527-A26D009D3D40}" presName="hierRoot1" presStyleCnt="0"/>
      <dgm:spPr/>
    </dgm:pt>
    <dgm:pt modelId="{6A48904B-C42F-244A-85FA-20AEAA6362CC}" type="pres">
      <dgm:prSet presAssocID="{F4799BDB-6400-1143-A527-A26D009D3D40}" presName="composite" presStyleCnt="0"/>
      <dgm:spPr/>
    </dgm:pt>
    <dgm:pt modelId="{9EF5A999-A556-5F4F-9D6B-2CAA12525C88}" type="pres">
      <dgm:prSet presAssocID="{F4799BDB-6400-1143-A527-A26D009D3D40}" presName="background" presStyleLbl="node0" presStyleIdx="2" presStyleCnt="3"/>
      <dgm:spPr/>
    </dgm:pt>
    <dgm:pt modelId="{96E814CB-735E-9D4A-A8A9-BA14A378DC64}" type="pres">
      <dgm:prSet presAssocID="{F4799BDB-6400-1143-A527-A26D009D3D40}" presName="text" presStyleLbl="fgAcc0" presStyleIdx="2" presStyleCnt="3">
        <dgm:presLayoutVars>
          <dgm:chPref val="3"/>
        </dgm:presLayoutVars>
      </dgm:prSet>
      <dgm:spPr/>
      <dgm:t>
        <a:bodyPr/>
        <a:lstStyle/>
        <a:p>
          <a:endParaRPr lang="cs-CZ"/>
        </a:p>
      </dgm:t>
    </dgm:pt>
    <dgm:pt modelId="{141CB6F5-0666-DF43-A9FE-FF81F7411C55}" type="pres">
      <dgm:prSet presAssocID="{F4799BDB-6400-1143-A527-A26D009D3D40}" presName="hierChild2" presStyleCnt="0"/>
      <dgm:spPr/>
    </dgm:pt>
  </dgm:ptLst>
  <dgm:cxnLst>
    <dgm:cxn modelId="{6E9E85AD-FE88-4298-AC9C-D38453F474C2}" srcId="{3E8A2CE0-43AB-43A3-B671-A403AE471D8A}" destId="{97C9900A-D2C0-4221-8F07-ABBF329B1C92}" srcOrd="1" destOrd="0" parTransId="{84418F4C-C192-44D4-8CE3-177DF9638697}" sibTransId="{8E75366F-A326-47B4-99A1-FDADD5CE5B22}"/>
    <dgm:cxn modelId="{5FFF7543-F0CC-4840-9FDF-86ECE4B2A1F5}" type="presOf" srcId="{F4799BDB-6400-1143-A527-A26D009D3D40}" destId="{96E814CB-735E-9D4A-A8A9-BA14A378DC64}" srcOrd="0" destOrd="0" presId="urn:microsoft.com/office/officeart/2005/8/layout/hierarchy1"/>
    <dgm:cxn modelId="{B78FF7EF-1F4E-C946-A9CA-CDD7EBEC7C5B}" srcId="{3E8A2CE0-43AB-43A3-B671-A403AE471D8A}" destId="{F4799BDB-6400-1143-A527-A26D009D3D40}" srcOrd="2" destOrd="0" parTransId="{E38584E7-DE86-6F4E-A86A-00E41032D033}" sibTransId="{A085CC68-79CF-464D-82C7-8E170EBD6F40}"/>
    <dgm:cxn modelId="{FA520EA7-8293-7047-BCDF-5CE7B950512B}" type="presOf" srcId="{583455CD-E8E8-4656-A0C3-BF4AB26D8A77}" destId="{9EDE4C50-5157-554D-A125-90D58C17DEB1}" srcOrd="0" destOrd="0" presId="urn:microsoft.com/office/officeart/2005/8/layout/hierarchy1"/>
    <dgm:cxn modelId="{2CDCD85B-838C-F844-A47C-CB74DBEAF252}" type="presOf" srcId="{3E8A2CE0-43AB-43A3-B671-A403AE471D8A}" destId="{94EE1F81-0753-1544-8F2D-F3578CF2FF38}" srcOrd="0" destOrd="0" presId="urn:microsoft.com/office/officeart/2005/8/layout/hierarchy1"/>
    <dgm:cxn modelId="{A789B18C-DE1B-4CE0-AEE1-2B14A9D1EDC5}" srcId="{3E8A2CE0-43AB-43A3-B671-A403AE471D8A}" destId="{583455CD-E8E8-4656-A0C3-BF4AB26D8A77}" srcOrd="0" destOrd="0" parTransId="{180EA2A4-F7D4-4ABB-8DED-59624316E1C3}" sibTransId="{D7EE77F8-22B1-4CDD-92EA-AD175FC2A2D9}"/>
    <dgm:cxn modelId="{7EC0E861-3843-5F4E-B03D-497E294F9A5B}" type="presOf" srcId="{97C9900A-D2C0-4221-8F07-ABBF329B1C92}" destId="{E6200FB1-2F98-A448-8261-82DF3088502B}" srcOrd="0" destOrd="0" presId="urn:microsoft.com/office/officeart/2005/8/layout/hierarchy1"/>
    <dgm:cxn modelId="{60447994-D770-A348-9A5F-BC63A0CE4CE5}" type="presParOf" srcId="{94EE1F81-0753-1544-8F2D-F3578CF2FF38}" destId="{D9700B65-9F57-6443-B9A2-B9A99AE4E13D}" srcOrd="0" destOrd="0" presId="urn:microsoft.com/office/officeart/2005/8/layout/hierarchy1"/>
    <dgm:cxn modelId="{FE7CDE7F-C00B-894A-BF11-7D8D19C0A7D5}" type="presParOf" srcId="{D9700B65-9F57-6443-B9A2-B9A99AE4E13D}" destId="{789FB810-2AFB-2D45-A013-E224116B10FC}" srcOrd="0" destOrd="0" presId="urn:microsoft.com/office/officeart/2005/8/layout/hierarchy1"/>
    <dgm:cxn modelId="{A443086F-721D-A34D-B793-B0655770165B}" type="presParOf" srcId="{789FB810-2AFB-2D45-A013-E224116B10FC}" destId="{AD3C66BE-ACCD-9448-ABA0-694374F9FB86}" srcOrd="0" destOrd="0" presId="urn:microsoft.com/office/officeart/2005/8/layout/hierarchy1"/>
    <dgm:cxn modelId="{C414D58F-A73E-6A45-A069-56637795CF8F}" type="presParOf" srcId="{789FB810-2AFB-2D45-A013-E224116B10FC}" destId="{9EDE4C50-5157-554D-A125-90D58C17DEB1}" srcOrd="1" destOrd="0" presId="urn:microsoft.com/office/officeart/2005/8/layout/hierarchy1"/>
    <dgm:cxn modelId="{744231CC-3880-8949-A841-3BBE2B2DF85D}" type="presParOf" srcId="{D9700B65-9F57-6443-B9A2-B9A99AE4E13D}" destId="{14A83359-6654-3B49-8E4D-80C063D106DC}" srcOrd="1" destOrd="0" presId="urn:microsoft.com/office/officeart/2005/8/layout/hierarchy1"/>
    <dgm:cxn modelId="{2BB525A3-A113-4C4B-80AD-22226B484ED6}" type="presParOf" srcId="{94EE1F81-0753-1544-8F2D-F3578CF2FF38}" destId="{8EE96771-5A87-8C40-87BF-8C1B7E7EC509}" srcOrd="1" destOrd="0" presId="urn:microsoft.com/office/officeart/2005/8/layout/hierarchy1"/>
    <dgm:cxn modelId="{DD908E2E-850B-D64D-AF12-B2288BB1EFEB}" type="presParOf" srcId="{8EE96771-5A87-8C40-87BF-8C1B7E7EC509}" destId="{C9ECCF4E-00E8-5F44-BAEA-D7CE7CE0B42C}" srcOrd="0" destOrd="0" presId="urn:microsoft.com/office/officeart/2005/8/layout/hierarchy1"/>
    <dgm:cxn modelId="{21622F6D-2879-CE4E-9470-9A2898980725}" type="presParOf" srcId="{C9ECCF4E-00E8-5F44-BAEA-D7CE7CE0B42C}" destId="{7D5F2459-7EAF-914B-9C9D-ED39F94D9279}" srcOrd="0" destOrd="0" presId="urn:microsoft.com/office/officeart/2005/8/layout/hierarchy1"/>
    <dgm:cxn modelId="{19103BC0-646C-8940-9669-D00113146E40}" type="presParOf" srcId="{C9ECCF4E-00E8-5F44-BAEA-D7CE7CE0B42C}" destId="{E6200FB1-2F98-A448-8261-82DF3088502B}" srcOrd="1" destOrd="0" presId="urn:microsoft.com/office/officeart/2005/8/layout/hierarchy1"/>
    <dgm:cxn modelId="{2C95F827-95AE-0F41-AFF5-01734343D0B6}" type="presParOf" srcId="{8EE96771-5A87-8C40-87BF-8C1B7E7EC509}" destId="{2D6605C1-7CB8-3B40-8B08-6D232B94EF15}" srcOrd="1" destOrd="0" presId="urn:microsoft.com/office/officeart/2005/8/layout/hierarchy1"/>
    <dgm:cxn modelId="{9F9D07AA-7A54-4E46-A1E5-6CDF1895DD08}" type="presParOf" srcId="{94EE1F81-0753-1544-8F2D-F3578CF2FF38}" destId="{769C224F-9C0C-854E-9B5D-5600598E6DB5}" srcOrd="2" destOrd="0" presId="urn:microsoft.com/office/officeart/2005/8/layout/hierarchy1"/>
    <dgm:cxn modelId="{54043AA5-4360-6146-98BF-3D90747A5297}" type="presParOf" srcId="{769C224F-9C0C-854E-9B5D-5600598E6DB5}" destId="{6A48904B-C42F-244A-85FA-20AEAA6362CC}" srcOrd="0" destOrd="0" presId="urn:microsoft.com/office/officeart/2005/8/layout/hierarchy1"/>
    <dgm:cxn modelId="{30E51D66-3C05-3343-AB48-6EADE5A7CF65}" type="presParOf" srcId="{6A48904B-C42F-244A-85FA-20AEAA6362CC}" destId="{9EF5A999-A556-5F4F-9D6B-2CAA12525C88}" srcOrd="0" destOrd="0" presId="urn:microsoft.com/office/officeart/2005/8/layout/hierarchy1"/>
    <dgm:cxn modelId="{F7B36DE5-837B-2E4F-8A5F-7210EE777D81}" type="presParOf" srcId="{6A48904B-C42F-244A-85FA-20AEAA6362CC}" destId="{96E814CB-735E-9D4A-A8A9-BA14A378DC64}" srcOrd="1" destOrd="0" presId="urn:microsoft.com/office/officeart/2005/8/layout/hierarchy1"/>
    <dgm:cxn modelId="{C9C1E56B-FE20-FD48-AE1C-B3C9AB2398D3}" type="presParOf" srcId="{769C224F-9C0C-854E-9B5D-5600598E6DB5}" destId="{141CB6F5-0666-DF43-A9FE-FF81F7411C5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177838-F3F1-7841-854A-CED4E99C2935}">
      <dsp:nvSpPr>
        <dsp:cNvPr id="0" name=""/>
        <dsp:cNvSpPr/>
      </dsp:nvSpPr>
      <dsp:spPr>
        <a:xfrm>
          <a:off x="0" y="2703"/>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BD5A69-00A9-3445-A835-1B6CDFDA5773}">
      <dsp:nvSpPr>
        <dsp:cNvPr id="0" name=""/>
        <dsp:cNvSpPr/>
      </dsp:nvSpPr>
      <dsp:spPr>
        <a:xfrm>
          <a:off x="0" y="2703"/>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cs-CZ" sz="2600" kern="1200"/>
            <a:t>Ukládaní  traumat:</a:t>
          </a:r>
          <a:endParaRPr lang="en-US" sz="2600" kern="1200"/>
        </a:p>
      </dsp:txBody>
      <dsp:txXfrm>
        <a:off x="0" y="2703"/>
        <a:ext cx="6900512" cy="921789"/>
      </dsp:txXfrm>
    </dsp:sp>
    <dsp:sp modelId="{3B287523-F444-6D47-A92E-A6EFBB9A161A}">
      <dsp:nvSpPr>
        <dsp:cNvPr id="0" name=""/>
        <dsp:cNvSpPr/>
      </dsp:nvSpPr>
      <dsp:spPr>
        <a:xfrm>
          <a:off x="0" y="924492"/>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EFF7DE-EB6E-4044-BFE4-916FC78AEB99}">
      <dsp:nvSpPr>
        <dsp:cNvPr id="0" name=""/>
        <dsp:cNvSpPr/>
      </dsp:nvSpPr>
      <dsp:spPr>
        <a:xfrm>
          <a:off x="0" y="924492"/>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cs-CZ" sz="2600" kern="1200"/>
            <a:t>Být hodné dítě</a:t>
          </a:r>
          <a:endParaRPr lang="en-US" sz="2600" kern="1200"/>
        </a:p>
      </dsp:txBody>
      <dsp:txXfrm>
        <a:off x="0" y="924492"/>
        <a:ext cx="6900512" cy="921789"/>
      </dsp:txXfrm>
    </dsp:sp>
    <dsp:sp modelId="{ACE05146-88E2-CA43-8D1B-65946462D67E}">
      <dsp:nvSpPr>
        <dsp:cNvPr id="0" name=""/>
        <dsp:cNvSpPr/>
      </dsp:nvSpPr>
      <dsp:spPr>
        <a:xfrm>
          <a:off x="0" y="184628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A3E98DC-8A06-CF4E-879F-B3BC2D927025}">
      <dsp:nvSpPr>
        <dsp:cNvPr id="0" name=""/>
        <dsp:cNvSpPr/>
      </dsp:nvSpPr>
      <dsp:spPr>
        <a:xfrm>
          <a:off x="0" y="1846281"/>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cs-CZ" sz="2600" kern="1200"/>
            <a:t>Výchovné modely – traumatizující</a:t>
          </a:r>
          <a:endParaRPr lang="en-US" sz="2600" kern="1200"/>
        </a:p>
      </dsp:txBody>
      <dsp:txXfrm>
        <a:off x="0" y="1846281"/>
        <a:ext cx="6900512" cy="921789"/>
      </dsp:txXfrm>
    </dsp:sp>
    <dsp:sp modelId="{A039A225-D0C1-1543-8E72-96F2FE8F728B}">
      <dsp:nvSpPr>
        <dsp:cNvPr id="0" name=""/>
        <dsp:cNvSpPr/>
      </dsp:nvSpPr>
      <dsp:spPr>
        <a:xfrm>
          <a:off x="0" y="2768070"/>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9BC6428-37C3-4F46-A2EA-E909CC92D68F}">
      <dsp:nvSpPr>
        <dsp:cNvPr id="0" name=""/>
        <dsp:cNvSpPr/>
      </dsp:nvSpPr>
      <dsp:spPr>
        <a:xfrm>
          <a:off x="0" y="2768070"/>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cs-CZ" sz="2600" kern="1200"/>
            <a:t>Zlobit – jinak nic neznamenám, nevšimnou si mě</a:t>
          </a:r>
          <a:endParaRPr lang="en-US" sz="2600" kern="1200"/>
        </a:p>
      </dsp:txBody>
      <dsp:txXfrm>
        <a:off x="0" y="2768070"/>
        <a:ext cx="6900512" cy="921789"/>
      </dsp:txXfrm>
    </dsp:sp>
    <dsp:sp modelId="{F9AA34DD-455F-4649-AA2F-AE064C2BFE90}">
      <dsp:nvSpPr>
        <dsp:cNvPr id="0" name=""/>
        <dsp:cNvSpPr/>
      </dsp:nvSpPr>
      <dsp:spPr>
        <a:xfrm>
          <a:off x="0" y="3689859"/>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3F0353-58C7-7449-B21C-EB684B1BD519}">
      <dsp:nvSpPr>
        <dsp:cNvPr id="0" name=""/>
        <dsp:cNvSpPr/>
      </dsp:nvSpPr>
      <dsp:spPr>
        <a:xfrm>
          <a:off x="0" y="3689859"/>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cs-CZ" sz="2600" kern="1200"/>
            <a:t>Jak se mnou vychovávající osoby mluvily</a:t>
          </a:r>
          <a:endParaRPr lang="en-US" sz="2600" kern="1200"/>
        </a:p>
      </dsp:txBody>
      <dsp:txXfrm>
        <a:off x="0" y="3689859"/>
        <a:ext cx="6900512" cy="921789"/>
      </dsp:txXfrm>
    </dsp:sp>
    <dsp:sp modelId="{C3D232EE-5C54-5343-B4F7-4049B1A21B25}">
      <dsp:nvSpPr>
        <dsp:cNvPr id="0" name=""/>
        <dsp:cNvSpPr/>
      </dsp:nvSpPr>
      <dsp:spPr>
        <a:xfrm>
          <a:off x="0" y="4611648"/>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D9F1EF-290A-EE4B-89EC-DF338BD4F18C}">
      <dsp:nvSpPr>
        <dsp:cNvPr id="0" name=""/>
        <dsp:cNvSpPr/>
      </dsp:nvSpPr>
      <dsp:spPr>
        <a:xfrm>
          <a:off x="0" y="4611648"/>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cs-CZ" sz="2600" kern="1200"/>
            <a:t>Jak se ke mně chovaly</a:t>
          </a:r>
          <a:endParaRPr lang="en-US" sz="2600" kern="1200"/>
        </a:p>
      </dsp:txBody>
      <dsp:txXfrm>
        <a:off x="0" y="4611648"/>
        <a:ext cx="6900512" cy="9217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2D40E6-7D39-E04C-9300-C07F8C02EC06}">
      <dsp:nvSpPr>
        <dsp:cNvPr id="0" name=""/>
        <dsp:cNvSpPr/>
      </dsp:nvSpPr>
      <dsp:spPr>
        <a:xfrm>
          <a:off x="0" y="1079063"/>
          <a:ext cx="6263640" cy="7675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cs-CZ" sz="3200" kern="1200"/>
            <a:t>To co prožíváme vědomě</a:t>
          </a:r>
          <a:endParaRPr lang="en-US" sz="3200" kern="1200"/>
        </a:p>
      </dsp:txBody>
      <dsp:txXfrm>
        <a:off x="37467" y="1116530"/>
        <a:ext cx="6188706" cy="692586"/>
      </dsp:txXfrm>
    </dsp:sp>
    <dsp:sp modelId="{0F698A64-3F99-7149-8E82-8B9769AB9050}">
      <dsp:nvSpPr>
        <dsp:cNvPr id="0" name=""/>
        <dsp:cNvSpPr/>
      </dsp:nvSpPr>
      <dsp:spPr>
        <a:xfrm>
          <a:off x="0" y="1938743"/>
          <a:ext cx="6263640" cy="767520"/>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cs-CZ" sz="3200" kern="1200"/>
            <a:t>Znalost běžných norem společnosti</a:t>
          </a:r>
          <a:endParaRPr lang="en-US" sz="3200" kern="1200"/>
        </a:p>
      </dsp:txBody>
      <dsp:txXfrm>
        <a:off x="37467" y="1976210"/>
        <a:ext cx="6188706" cy="692586"/>
      </dsp:txXfrm>
    </dsp:sp>
    <dsp:sp modelId="{3CC49B5D-3406-E247-86A1-EB32E9CF985A}">
      <dsp:nvSpPr>
        <dsp:cNvPr id="0" name=""/>
        <dsp:cNvSpPr/>
      </dsp:nvSpPr>
      <dsp:spPr>
        <a:xfrm>
          <a:off x="0" y="2798423"/>
          <a:ext cx="6263640" cy="767520"/>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cs-CZ" sz="3200" kern="1200"/>
            <a:t>Reaguji na aktuální stav</a:t>
          </a:r>
          <a:endParaRPr lang="en-US" sz="3200" kern="1200"/>
        </a:p>
      </dsp:txBody>
      <dsp:txXfrm>
        <a:off x="37467" y="2835890"/>
        <a:ext cx="6188706" cy="692586"/>
      </dsp:txXfrm>
    </dsp:sp>
    <dsp:sp modelId="{D4C23585-ADA7-0D4E-8F56-69F621125A60}">
      <dsp:nvSpPr>
        <dsp:cNvPr id="0" name=""/>
        <dsp:cNvSpPr/>
      </dsp:nvSpPr>
      <dsp:spPr>
        <a:xfrm>
          <a:off x="0" y="3658104"/>
          <a:ext cx="6263640" cy="76752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cs-CZ" sz="3200" kern="1200"/>
            <a:t>Chybí proaktivní směr</a:t>
          </a:r>
          <a:endParaRPr lang="en-US" sz="3200" kern="1200"/>
        </a:p>
      </dsp:txBody>
      <dsp:txXfrm>
        <a:off x="37467" y="3695571"/>
        <a:ext cx="6188706" cy="6925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3C66BE-ACCD-9448-ABA0-694374F9FB86}">
      <dsp:nvSpPr>
        <dsp:cNvPr id="0" name=""/>
        <dsp:cNvSpPr/>
      </dsp:nvSpPr>
      <dsp:spPr>
        <a:xfrm>
          <a:off x="0" y="524133"/>
          <a:ext cx="2918936" cy="18535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DE4C50-5157-554D-A125-90D58C17DEB1}">
      <dsp:nvSpPr>
        <dsp:cNvPr id="0" name=""/>
        <dsp:cNvSpPr/>
      </dsp:nvSpPr>
      <dsp:spPr>
        <a:xfrm>
          <a:off x="324326" y="832243"/>
          <a:ext cx="2918936" cy="185352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cs-CZ" sz="2400" kern="1200"/>
            <a:t>Přístup zaměřený na řešení</a:t>
          </a:r>
          <a:endParaRPr lang="en-US" sz="2400" kern="1200"/>
        </a:p>
      </dsp:txBody>
      <dsp:txXfrm>
        <a:off x="378614" y="886531"/>
        <a:ext cx="2810360" cy="1744948"/>
      </dsp:txXfrm>
    </dsp:sp>
    <dsp:sp modelId="{7D5F2459-7EAF-914B-9C9D-ED39F94D9279}">
      <dsp:nvSpPr>
        <dsp:cNvPr id="0" name=""/>
        <dsp:cNvSpPr/>
      </dsp:nvSpPr>
      <dsp:spPr>
        <a:xfrm>
          <a:off x="3567588" y="524133"/>
          <a:ext cx="2918936" cy="18535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200FB1-2F98-A448-8261-82DF3088502B}">
      <dsp:nvSpPr>
        <dsp:cNvPr id="0" name=""/>
        <dsp:cNvSpPr/>
      </dsp:nvSpPr>
      <dsp:spPr>
        <a:xfrm>
          <a:off x="3891915" y="832243"/>
          <a:ext cx="2918936" cy="185352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cs-CZ" sz="2400" kern="1200" dirty="0"/>
            <a:t>Dle Úlehly – se jedná o ucelený model, má specifický způsob myšlení</a:t>
          </a:r>
          <a:endParaRPr lang="en-US" sz="2400" kern="1200" dirty="0"/>
        </a:p>
      </dsp:txBody>
      <dsp:txXfrm>
        <a:off x="3946203" y="886531"/>
        <a:ext cx="2810360" cy="1744948"/>
      </dsp:txXfrm>
    </dsp:sp>
    <dsp:sp modelId="{9EF5A999-A556-5F4F-9D6B-2CAA12525C88}">
      <dsp:nvSpPr>
        <dsp:cNvPr id="0" name=""/>
        <dsp:cNvSpPr/>
      </dsp:nvSpPr>
      <dsp:spPr>
        <a:xfrm>
          <a:off x="7135177" y="524133"/>
          <a:ext cx="2918936" cy="18535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E814CB-735E-9D4A-A8A9-BA14A378DC64}">
      <dsp:nvSpPr>
        <dsp:cNvPr id="0" name=""/>
        <dsp:cNvSpPr/>
      </dsp:nvSpPr>
      <dsp:spPr>
        <a:xfrm>
          <a:off x="7459503" y="832243"/>
          <a:ext cx="2918936" cy="185352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err="1"/>
            <a:t>základem</a:t>
          </a:r>
          <a:r>
            <a:rPr lang="en-US" sz="2400" kern="1200" dirty="0"/>
            <a:t> je </a:t>
          </a:r>
          <a:r>
            <a:rPr lang="en-US" sz="2400" kern="1200" dirty="0" err="1"/>
            <a:t>osoba</a:t>
          </a:r>
          <a:r>
            <a:rPr lang="en-US" sz="2400" kern="1200" dirty="0"/>
            <a:t> </a:t>
          </a:r>
          <a:r>
            <a:rPr lang="en-US" sz="2400" kern="1200" dirty="0" err="1"/>
            <a:t>sociálního</a:t>
          </a:r>
          <a:r>
            <a:rPr lang="en-US" sz="2400" kern="1200" dirty="0"/>
            <a:t> </a:t>
          </a:r>
          <a:r>
            <a:rPr lang="en-US" sz="2400" kern="1200" dirty="0" err="1"/>
            <a:t>pracovníka</a:t>
          </a:r>
          <a:r>
            <a:rPr lang="en-US" sz="2400" kern="1200" dirty="0"/>
            <a:t> a </a:t>
          </a:r>
          <a:r>
            <a:rPr lang="en-US" sz="2400" kern="1200" dirty="0" err="1"/>
            <a:t>jeho</a:t>
          </a:r>
          <a:r>
            <a:rPr lang="en-US" sz="2400" kern="1200" dirty="0"/>
            <a:t> </a:t>
          </a:r>
          <a:r>
            <a:rPr lang="en-US" sz="2400" kern="1200" dirty="0" err="1"/>
            <a:t>konání</a:t>
          </a:r>
          <a:endParaRPr lang="en-US" sz="2400" kern="1200" dirty="0"/>
        </a:p>
      </dsp:txBody>
      <dsp:txXfrm>
        <a:off x="7513791" y="886531"/>
        <a:ext cx="2810360" cy="174494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352CB2-AC25-1F4D-BAB3-89A57369CA33}"/>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F7021596-BA40-564B-9BDC-60D1AD4810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B27C82E0-D3BD-D842-B874-DC643CFFC08D}"/>
              </a:ext>
            </a:extLst>
          </p:cNvPr>
          <p:cNvSpPr>
            <a:spLocks noGrp="1"/>
          </p:cNvSpPr>
          <p:nvPr>
            <p:ph type="dt" sz="half" idx="10"/>
          </p:nvPr>
        </p:nvSpPr>
        <p:spPr/>
        <p:txBody>
          <a:bodyPr/>
          <a:lstStyle/>
          <a:p>
            <a:fld id="{F1C1434A-320B-D047-8CFA-2460B6FED766}" type="datetimeFigureOut">
              <a:rPr lang="cs-CZ" smtClean="0"/>
              <a:t>25.03.2022</a:t>
            </a:fld>
            <a:endParaRPr lang="cs-CZ"/>
          </a:p>
        </p:txBody>
      </p:sp>
      <p:sp>
        <p:nvSpPr>
          <p:cNvPr id="5" name="Zástupný symbol pro zápatí 4">
            <a:extLst>
              <a:ext uri="{FF2B5EF4-FFF2-40B4-BE49-F238E27FC236}">
                <a16:creationId xmlns:a16="http://schemas.microsoft.com/office/drawing/2014/main" id="{059C3066-E7C1-AB46-A080-AB8BC0F1281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D9EC5F2-7D8E-E045-AB40-0AAD0F0B53E8}"/>
              </a:ext>
            </a:extLst>
          </p:cNvPr>
          <p:cNvSpPr>
            <a:spLocks noGrp="1"/>
          </p:cNvSpPr>
          <p:nvPr>
            <p:ph type="sldNum" sz="quarter" idx="12"/>
          </p:nvPr>
        </p:nvSpPr>
        <p:spPr/>
        <p:txBody>
          <a:bodyPr/>
          <a:lstStyle/>
          <a:p>
            <a:fld id="{84A5DE29-EFDB-8147-A586-83B7ABA27C6A}" type="slidenum">
              <a:rPr lang="cs-CZ" smtClean="0"/>
              <a:t>‹#›</a:t>
            </a:fld>
            <a:endParaRPr lang="cs-CZ"/>
          </a:p>
        </p:txBody>
      </p:sp>
    </p:spTree>
    <p:extLst>
      <p:ext uri="{BB962C8B-B14F-4D97-AF65-F5344CB8AC3E}">
        <p14:creationId xmlns:p14="http://schemas.microsoft.com/office/powerpoint/2010/main" val="113531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BB7A1B-3208-9C47-88D7-6DB8DD2697D7}"/>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C05BB170-9C30-A64E-A3B1-047BA3188E7B}"/>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A6D81FD-29BB-0446-BC03-C613C907E18B}"/>
              </a:ext>
            </a:extLst>
          </p:cNvPr>
          <p:cNvSpPr>
            <a:spLocks noGrp="1"/>
          </p:cNvSpPr>
          <p:nvPr>
            <p:ph type="dt" sz="half" idx="10"/>
          </p:nvPr>
        </p:nvSpPr>
        <p:spPr/>
        <p:txBody>
          <a:bodyPr/>
          <a:lstStyle/>
          <a:p>
            <a:fld id="{F1C1434A-320B-D047-8CFA-2460B6FED766}" type="datetimeFigureOut">
              <a:rPr lang="cs-CZ" smtClean="0"/>
              <a:t>25.03.2022</a:t>
            </a:fld>
            <a:endParaRPr lang="cs-CZ"/>
          </a:p>
        </p:txBody>
      </p:sp>
      <p:sp>
        <p:nvSpPr>
          <p:cNvPr id="5" name="Zástupný symbol pro zápatí 4">
            <a:extLst>
              <a:ext uri="{FF2B5EF4-FFF2-40B4-BE49-F238E27FC236}">
                <a16:creationId xmlns:a16="http://schemas.microsoft.com/office/drawing/2014/main" id="{3CFD0832-637F-D540-A09C-1C4228D15CD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BE9AECE-0A85-4745-A910-C2E01331B15D}"/>
              </a:ext>
            </a:extLst>
          </p:cNvPr>
          <p:cNvSpPr>
            <a:spLocks noGrp="1"/>
          </p:cNvSpPr>
          <p:nvPr>
            <p:ph type="sldNum" sz="quarter" idx="12"/>
          </p:nvPr>
        </p:nvSpPr>
        <p:spPr/>
        <p:txBody>
          <a:bodyPr/>
          <a:lstStyle/>
          <a:p>
            <a:fld id="{84A5DE29-EFDB-8147-A586-83B7ABA27C6A}" type="slidenum">
              <a:rPr lang="cs-CZ" smtClean="0"/>
              <a:t>‹#›</a:t>
            </a:fld>
            <a:endParaRPr lang="cs-CZ"/>
          </a:p>
        </p:txBody>
      </p:sp>
    </p:spTree>
    <p:extLst>
      <p:ext uri="{BB962C8B-B14F-4D97-AF65-F5344CB8AC3E}">
        <p14:creationId xmlns:p14="http://schemas.microsoft.com/office/powerpoint/2010/main" val="1771696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8D5D58B9-2B1B-DE45-A3CD-53B4307F48B7}"/>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45D0E654-51D3-D741-ADFA-A55761E7F5C3}"/>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76265711-C1DA-EE46-A992-0AB83BC781CC}"/>
              </a:ext>
            </a:extLst>
          </p:cNvPr>
          <p:cNvSpPr>
            <a:spLocks noGrp="1"/>
          </p:cNvSpPr>
          <p:nvPr>
            <p:ph type="dt" sz="half" idx="10"/>
          </p:nvPr>
        </p:nvSpPr>
        <p:spPr/>
        <p:txBody>
          <a:bodyPr/>
          <a:lstStyle/>
          <a:p>
            <a:fld id="{F1C1434A-320B-D047-8CFA-2460B6FED766}" type="datetimeFigureOut">
              <a:rPr lang="cs-CZ" smtClean="0"/>
              <a:t>25.03.2022</a:t>
            </a:fld>
            <a:endParaRPr lang="cs-CZ"/>
          </a:p>
        </p:txBody>
      </p:sp>
      <p:sp>
        <p:nvSpPr>
          <p:cNvPr id="5" name="Zástupný symbol pro zápatí 4">
            <a:extLst>
              <a:ext uri="{FF2B5EF4-FFF2-40B4-BE49-F238E27FC236}">
                <a16:creationId xmlns:a16="http://schemas.microsoft.com/office/drawing/2014/main" id="{0E00BF15-2F18-EB42-8FE8-CD16F87B518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333D118-52E5-E544-8A5B-16E939D3CCD1}"/>
              </a:ext>
            </a:extLst>
          </p:cNvPr>
          <p:cNvSpPr>
            <a:spLocks noGrp="1"/>
          </p:cNvSpPr>
          <p:nvPr>
            <p:ph type="sldNum" sz="quarter" idx="12"/>
          </p:nvPr>
        </p:nvSpPr>
        <p:spPr/>
        <p:txBody>
          <a:bodyPr/>
          <a:lstStyle/>
          <a:p>
            <a:fld id="{84A5DE29-EFDB-8147-A586-83B7ABA27C6A}" type="slidenum">
              <a:rPr lang="cs-CZ" smtClean="0"/>
              <a:t>‹#›</a:t>
            </a:fld>
            <a:endParaRPr lang="cs-CZ"/>
          </a:p>
        </p:txBody>
      </p:sp>
    </p:spTree>
    <p:extLst>
      <p:ext uri="{BB962C8B-B14F-4D97-AF65-F5344CB8AC3E}">
        <p14:creationId xmlns:p14="http://schemas.microsoft.com/office/powerpoint/2010/main" val="402868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F1077E-916E-464C-A00E-D746BD34DF8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C6DF9DFA-F189-7D4E-AD89-5A99411E1D17}"/>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B43CE2F-B3C3-4147-832B-FCC1E6F4F201}"/>
              </a:ext>
            </a:extLst>
          </p:cNvPr>
          <p:cNvSpPr>
            <a:spLocks noGrp="1"/>
          </p:cNvSpPr>
          <p:nvPr>
            <p:ph type="dt" sz="half" idx="10"/>
          </p:nvPr>
        </p:nvSpPr>
        <p:spPr/>
        <p:txBody>
          <a:bodyPr/>
          <a:lstStyle/>
          <a:p>
            <a:fld id="{F1C1434A-320B-D047-8CFA-2460B6FED766}" type="datetimeFigureOut">
              <a:rPr lang="cs-CZ" smtClean="0"/>
              <a:t>25.03.2022</a:t>
            </a:fld>
            <a:endParaRPr lang="cs-CZ"/>
          </a:p>
        </p:txBody>
      </p:sp>
      <p:sp>
        <p:nvSpPr>
          <p:cNvPr id="5" name="Zástupný symbol pro zápatí 4">
            <a:extLst>
              <a:ext uri="{FF2B5EF4-FFF2-40B4-BE49-F238E27FC236}">
                <a16:creationId xmlns:a16="http://schemas.microsoft.com/office/drawing/2014/main" id="{482E60A2-DC1D-DF44-A3F1-B595399AD39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29BFA25-24BF-E740-A0F3-45D882F22BD8}"/>
              </a:ext>
            </a:extLst>
          </p:cNvPr>
          <p:cNvSpPr>
            <a:spLocks noGrp="1"/>
          </p:cNvSpPr>
          <p:nvPr>
            <p:ph type="sldNum" sz="quarter" idx="12"/>
          </p:nvPr>
        </p:nvSpPr>
        <p:spPr/>
        <p:txBody>
          <a:bodyPr/>
          <a:lstStyle/>
          <a:p>
            <a:fld id="{84A5DE29-EFDB-8147-A586-83B7ABA27C6A}" type="slidenum">
              <a:rPr lang="cs-CZ" smtClean="0"/>
              <a:t>‹#›</a:t>
            </a:fld>
            <a:endParaRPr lang="cs-CZ"/>
          </a:p>
        </p:txBody>
      </p:sp>
    </p:spTree>
    <p:extLst>
      <p:ext uri="{BB962C8B-B14F-4D97-AF65-F5344CB8AC3E}">
        <p14:creationId xmlns:p14="http://schemas.microsoft.com/office/powerpoint/2010/main" val="2088269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844F01-4EE4-8041-92EA-DD333C555BA9}"/>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5B8200A7-8D53-8D4F-8D7E-D4C4EDC7B0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C21475AA-1E14-0741-8BC0-547D65711489}"/>
              </a:ext>
            </a:extLst>
          </p:cNvPr>
          <p:cNvSpPr>
            <a:spLocks noGrp="1"/>
          </p:cNvSpPr>
          <p:nvPr>
            <p:ph type="dt" sz="half" idx="10"/>
          </p:nvPr>
        </p:nvSpPr>
        <p:spPr/>
        <p:txBody>
          <a:bodyPr/>
          <a:lstStyle/>
          <a:p>
            <a:fld id="{F1C1434A-320B-D047-8CFA-2460B6FED766}" type="datetimeFigureOut">
              <a:rPr lang="cs-CZ" smtClean="0"/>
              <a:t>25.03.2022</a:t>
            </a:fld>
            <a:endParaRPr lang="cs-CZ"/>
          </a:p>
        </p:txBody>
      </p:sp>
      <p:sp>
        <p:nvSpPr>
          <p:cNvPr id="5" name="Zástupný symbol pro zápatí 4">
            <a:extLst>
              <a:ext uri="{FF2B5EF4-FFF2-40B4-BE49-F238E27FC236}">
                <a16:creationId xmlns:a16="http://schemas.microsoft.com/office/drawing/2014/main" id="{C60B8555-9958-3C4E-B23B-B1C26775A3E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EC4229D-3DF6-3841-8BC7-7B1491F1F9E8}"/>
              </a:ext>
            </a:extLst>
          </p:cNvPr>
          <p:cNvSpPr>
            <a:spLocks noGrp="1"/>
          </p:cNvSpPr>
          <p:nvPr>
            <p:ph type="sldNum" sz="quarter" idx="12"/>
          </p:nvPr>
        </p:nvSpPr>
        <p:spPr/>
        <p:txBody>
          <a:bodyPr/>
          <a:lstStyle/>
          <a:p>
            <a:fld id="{84A5DE29-EFDB-8147-A586-83B7ABA27C6A}" type="slidenum">
              <a:rPr lang="cs-CZ" smtClean="0"/>
              <a:t>‹#›</a:t>
            </a:fld>
            <a:endParaRPr lang="cs-CZ"/>
          </a:p>
        </p:txBody>
      </p:sp>
    </p:spTree>
    <p:extLst>
      <p:ext uri="{BB962C8B-B14F-4D97-AF65-F5344CB8AC3E}">
        <p14:creationId xmlns:p14="http://schemas.microsoft.com/office/powerpoint/2010/main" val="544063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33F7B9-454D-9348-9008-1FA9EE39218D}"/>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31FC8EE0-C567-5F46-A46F-BB9175B97B64}"/>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AC90D8BF-93B0-DF49-9015-4A55574589A7}"/>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625A9FBF-5ACC-C142-8B8D-E5BE0F1B42B2}"/>
              </a:ext>
            </a:extLst>
          </p:cNvPr>
          <p:cNvSpPr>
            <a:spLocks noGrp="1"/>
          </p:cNvSpPr>
          <p:nvPr>
            <p:ph type="dt" sz="half" idx="10"/>
          </p:nvPr>
        </p:nvSpPr>
        <p:spPr/>
        <p:txBody>
          <a:bodyPr/>
          <a:lstStyle/>
          <a:p>
            <a:fld id="{F1C1434A-320B-D047-8CFA-2460B6FED766}" type="datetimeFigureOut">
              <a:rPr lang="cs-CZ" smtClean="0"/>
              <a:t>25.03.2022</a:t>
            </a:fld>
            <a:endParaRPr lang="cs-CZ"/>
          </a:p>
        </p:txBody>
      </p:sp>
      <p:sp>
        <p:nvSpPr>
          <p:cNvPr id="6" name="Zástupný symbol pro zápatí 5">
            <a:extLst>
              <a:ext uri="{FF2B5EF4-FFF2-40B4-BE49-F238E27FC236}">
                <a16:creationId xmlns:a16="http://schemas.microsoft.com/office/drawing/2014/main" id="{19646FA5-914E-984D-A948-A77C261FEC9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B0CE4575-59DC-434C-9905-CCBF565C78BE}"/>
              </a:ext>
            </a:extLst>
          </p:cNvPr>
          <p:cNvSpPr>
            <a:spLocks noGrp="1"/>
          </p:cNvSpPr>
          <p:nvPr>
            <p:ph type="sldNum" sz="quarter" idx="12"/>
          </p:nvPr>
        </p:nvSpPr>
        <p:spPr/>
        <p:txBody>
          <a:bodyPr/>
          <a:lstStyle/>
          <a:p>
            <a:fld id="{84A5DE29-EFDB-8147-A586-83B7ABA27C6A}" type="slidenum">
              <a:rPr lang="cs-CZ" smtClean="0"/>
              <a:t>‹#›</a:t>
            </a:fld>
            <a:endParaRPr lang="cs-CZ"/>
          </a:p>
        </p:txBody>
      </p:sp>
    </p:spTree>
    <p:extLst>
      <p:ext uri="{BB962C8B-B14F-4D97-AF65-F5344CB8AC3E}">
        <p14:creationId xmlns:p14="http://schemas.microsoft.com/office/powerpoint/2010/main" val="19442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DB896D-C602-D748-A70C-6B5EABF257EE}"/>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501F522E-A8F5-1B48-AF55-1EFB7F8571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B65B8616-BAF8-AD45-A3D9-66AD25634CFC}"/>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91E1C756-0E78-484B-AA84-1A0F248760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8DFA6D33-8976-2943-8CE7-883C50F69203}"/>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FDB8D369-6849-2049-83C3-65C2D1B91A8C}"/>
              </a:ext>
            </a:extLst>
          </p:cNvPr>
          <p:cNvSpPr>
            <a:spLocks noGrp="1"/>
          </p:cNvSpPr>
          <p:nvPr>
            <p:ph type="dt" sz="half" idx="10"/>
          </p:nvPr>
        </p:nvSpPr>
        <p:spPr/>
        <p:txBody>
          <a:bodyPr/>
          <a:lstStyle/>
          <a:p>
            <a:fld id="{F1C1434A-320B-D047-8CFA-2460B6FED766}" type="datetimeFigureOut">
              <a:rPr lang="cs-CZ" smtClean="0"/>
              <a:t>25.03.2022</a:t>
            </a:fld>
            <a:endParaRPr lang="cs-CZ"/>
          </a:p>
        </p:txBody>
      </p:sp>
      <p:sp>
        <p:nvSpPr>
          <p:cNvPr id="8" name="Zástupný symbol pro zápatí 7">
            <a:extLst>
              <a:ext uri="{FF2B5EF4-FFF2-40B4-BE49-F238E27FC236}">
                <a16:creationId xmlns:a16="http://schemas.microsoft.com/office/drawing/2014/main" id="{C16F458A-BA1C-9D4D-9F83-13A5A289C6FA}"/>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70894E54-93FB-5D4C-88B4-3837203F2A2A}"/>
              </a:ext>
            </a:extLst>
          </p:cNvPr>
          <p:cNvSpPr>
            <a:spLocks noGrp="1"/>
          </p:cNvSpPr>
          <p:nvPr>
            <p:ph type="sldNum" sz="quarter" idx="12"/>
          </p:nvPr>
        </p:nvSpPr>
        <p:spPr/>
        <p:txBody>
          <a:bodyPr/>
          <a:lstStyle/>
          <a:p>
            <a:fld id="{84A5DE29-EFDB-8147-A586-83B7ABA27C6A}" type="slidenum">
              <a:rPr lang="cs-CZ" smtClean="0"/>
              <a:t>‹#›</a:t>
            </a:fld>
            <a:endParaRPr lang="cs-CZ"/>
          </a:p>
        </p:txBody>
      </p:sp>
    </p:spTree>
    <p:extLst>
      <p:ext uri="{BB962C8B-B14F-4D97-AF65-F5344CB8AC3E}">
        <p14:creationId xmlns:p14="http://schemas.microsoft.com/office/powerpoint/2010/main" val="129299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F87CE3-3DC7-0543-8D64-4D9E1D92A9E7}"/>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6CD478F4-7CE5-B843-AF4E-D098CE016320}"/>
              </a:ext>
            </a:extLst>
          </p:cNvPr>
          <p:cNvSpPr>
            <a:spLocks noGrp="1"/>
          </p:cNvSpPr>
          <p:nvPr>
            <p:ph type="dt" sz="half" idx="10"/>
          </p:nvPr>
        </p:nvSpPr>
        <p:spPr/>
        <p:txBody>
          <a:bodyPr/>
          <a:lstStyle/>
          <a:p>
            <a:fld id="{F1C1434A-320B-D047-8CFA-2460B6FED766}" type="datetimeFigureOut">
              <a:rPr lang="cs-CZ" smtClean="0"/>
              <a:t>25.03.2022</a:t>
            </a:fld>
            <a:endParaRPr lang="cs-CZ"/>
          </a:p>
        </p:txBody>
      </p:sp>
      <p:sp>
        <p:nvSpPr>
          <p:cNvPr id="4" name="Zástupný symbol pro zápatí 3">
            <a:extLst>
              <a:ext uri="{FF2B5EF4-FFF2-40B4-BE49-F238E27FC236}">
                <a16:creationId xmlns:a16="http://schemas.microsoft.com/office/drawing/2014/main" id="{E8221C7C-0619-B04B-83F2-47FE368A12B9}"/>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08CA7FE8-8FA3-E346-B4CA-99D088D2DBDD}"/>
              </a:ext>
            </a:extLst>
          </p:cNvPr>
          <p:cNvSpPr>
            <a:spLocks noGrp="1"/>
          </p:cNvSpPr>
          <p:nvPr>
            <p:ph type="sldNum" sz="quarter" idx="12"/>
          </p:nvPr>
        </p:nvSpPr>
        <p:spPr/>
        <p:txBody>
          <a:bodyPr/>
          <a:lstStyle/>
          <a:p>
            <a:fld id="{84A5DE29-EFDB-8147-A586-83B7ABA27C6A}" type="slidenum">
              <a:rPr lang="cs-CZ" smtClean="0"/>
              <a:t>‹#›</a:t>
            </a:fld>
            <a:endParaRPr lang="cs-CZ"/>
          </a:p>
        </p:txBody>
      </p:sp>
    </p:spTree>
    <p:extLst>
      <p:ext uri="{BB962C8B-B14F-4D97-AF65-F5344CB8AC3E}">
        <p14:creationId xmlns:p14="http://schemas.microsoft.com/office/powerpoint/2010/main" val="427375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618913B6-E6D6-834B-82EA-206D7CC03662}"/>
              </a:ext>
            </a:extLst>
          </p:cNvPr>
          <p:cNvSpPr>
            <a:spLocks noGrp="1"/>
          </p:cNvSpPr>
          <p:nvPr>
            <p:ph type="dt" sz="half" idx="10"/>
          </p:nvPr>
        </p:nvSpPr>
        <p:spPr/>
        <p:txBody>
          <a:bodyPr/>
          <a:lstStyle/>
          <a:p>
            <a:fld id="{F1C1434A-320B-D047-8CFA-2460B6FED766}" type="datetimeFigureOut">
              <a:rPr lang="cs-CZ" smtClean="0"/>
              <a:t>25.03.2022</a:t>
            </a:fld>
            <a:endParaRPr lang="cs-CZ"/>
          </a:p>
        </p:txBody>
      </p:sp>
      <p:sp>
        <p:nvSpPr>
          <p:cNvPr id="3" name="Zástupný symbol pro zápatí 2">
            <a:extLst>
              <a:ext uri="{FF2B5EF4-FFF2-40B4-BE49-F238E27FC236}">
                <a16:creationId xmlns:a16="http://schemas.microsoft.com/office/drawing/2014/main" id="{5F3FE91E-00E9-AC43-BBBB-7828C19C2F89}"/>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54CDADB1-B6BC-6548-B194-465841661D55}"/>
              </a:ext>
            </a:extLst>
          </p:cNvPr>
          <p:cNvSpPr>
            <a:spLocks noGrp="1"/>
          </p:cNvSpPr>
          <p:nvPr>
            <p:ph type="sldNum" sz="quarter" idx="12"/>
          </p:nvPr>
        </p:nvSpPr>
        <p:spPr/>
        <p:txBody>
          <a:bodyPr/>
          <a:lstStyle/>
          <a:p>
            <a:fld id="{84A5DE29-EFDB-8147-A586-83B7ABA27C6A}" type="slidenum">
              <a:rPr lang="cs-CZ" smtClean="0"/>
              <a:t>‹#›</a:t>
            </a:fld>
            <a:endParaRPr lang="cs-CZ"/>
          </a:p>
        </p:txBody>
      </p:sp>
    </p:spTree>
    <p:extLst>
      <p:ext uri="{BB962C8B-B14F-4D97-AF65-F5344CB8AC3E}">
        <p14:creationId xmlns:p14="http://schemas.microsoft.com/office/powerpoint/2010/main" val="1048710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5354C4-BDD7-954A-82E9-3F2F316A02B5}"/>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17114174-1706-4E46-95EB-1CB135D3AA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FEC35A9E-7650-F847-8D83-8DDD040F88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FBC8B5A1-76BA-3848-99D2-E6F50D4A6817}"/>
              </a:ext>
            </a:extLst>
          </p:cNvPr>
          <p:cNvSpPr>
            <a:spLocks noGrp="1"/>
          </p:cNvSpPr>
          <p:nvPr>
            <p:ph type="dt" sz="half" idx="10"/>
          </p:nvPr>
        </p:nvSpPr>
        <p:spPr/>
        <p:txBody>
          <a:bodyPr/>
          <a:lstStyle/>
          <a:p>
            <a:fld id="{F1C1434A-320B-D047-8CFA-2460B6FED766}" type="datetimeFigureOut">
              <a:rPr lang="cs-CZ" smtClean="0"/>
              <a:t>25.03.2022</a:t>
            </a:fld>
            <a:endParaRPr lang="cs-CZ"/>
          </a:p>
        </p:txBody>
      </p:sp>
      <p:sp>
        <p:nvSpPr>
          <p:cNvPr id="6" name="Zástupný symbol pro zápatí 5">
            <a:extLst>
              <a:ext uri="{FF2B5EF4-FFF2-40B4-BE49-F238E27FC236}">
                <a16:creationId xmlns:a16="http://schemas.microsoft.com/office/drawing/2014/main" id="{0BD79A2E-040B-8040-9F16-0931503BD78A}"/>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27265E9-2587-0842-950C-2F0A17DB3C2C}"/>
              </a:ext>
            </a:extLst>
          </p:cNvPr>
          <p:cNvSpPr>
            <a:spLocks noGrp="1"/>
          </p:cNvSpPr>
          <p:nvPr>
            <p:ph type="sldNum" sz="quarter" idx="12"/>
          </p:nvPr>
        </p:nvSpPr>
        <p:spPr/>
        <p:txBody>
          <a:bodyPr/>
          <a:lstStyle/>
          <a:p>
            <a:fld id="{84A5DE29-EFDB-8147-A586-83B7ABA27C6A}" type="slidenum">
              <a:rPr lang="cs-CZ" smtClean="0"/>
              <a:t>‹#›</a:t>
            </a:fld>
            <a:endParaRPr lang="cs-CZ"/>
          </a:p>
        </p:txBody>
      </p:sp>
    </p:spTree>
    <p:extLst>
      <p:ext uri="{BB962C8B-B14F-4D97-AF65-F5344CB8AC3E}">
        <p14:creationId xmlns:p14="http://schemas.microsoft.com/office/powerpoint/2010/main" val="765723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53CA90-616F-7149-B6D4-818E0957ABE1}"/>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194A1478-BF66-154B-8B77-41753D40C0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E4370B33-19E9-9642-B03E-F99DCBC8C6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C9A23B28-8D43-5249-8712-318CF9B4FFFA}"/>
              </a:ext>
            </a:extLst>
          </p:cNvPr>
          <p:cNvSpPr>
            <a:spLocks noGrp="1"/>
          </p:cNvSpPr>
          <p:nvPr>
            <p:ph type="dt" sz="half" idx="10"/>
          </p:nvPr>
        </p:nvSpPr>
        <p:spPr/>
        <p:txBody>
          <a:bodyPr/>
          <a:lstStyle/>
          <a:p>
            <a:fld id="{F1C1434A-320B-D047-8CFA-2460B6FED766}" type="datetimeFigureOut">
              <a:rPr lang="cs-CZ" smtClean="0"/>
              <a:t>25.03.2022</a:t>
            </a:fld>
            <a:endParaRPr lang="cs-CZ"/>
          </a:p>
        </p:txBody>
      </p:sp>
      <p:sp>
        <p:nvSpPr>
          <p:cNvPr id="6" name="Zástupný symbol pro zápatí 5">
            <a:extLst>
              <a:ext uri="{FF2B5EF4-FFF2-40B4-BE49-F238E27FC236}">
                <a16:creationId xmlns:a16="http://schemas.microsoft.com/office/drawing/2014/main" id="{D01B5253-432C-7B45-A2A8-BD11EE729B1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13C3D61-1E20-D342-B583-2C842065A956}"/>
              </a:ext>
            </a:extLst>
          </p:cNvPr>
          <p:cNvSpPr>
            <a:spLocks noGrp="1"/>
          </p:cNvSpPr>
          <p:nvPr>
            <p:ph type="sldNum" sz="quarter" idx="12"/>
          </p:nvPr>
        </p:nvSpPr>
        <p:spPr/>
        <p:txBody>
          <a:bodyPr/>
          <a:lstStyle/>
          <a:p>
            <a:fld id="{84A5DE29-EFDB-8147-A586-83B7ABA27C6A}" type="slidenum">
              <a:rPr lang="cs-CZ" smtClean="0"/>
              <a:t>‹#›</a:t>
            </a:fld>
            <a:endParaRPr lang="cs-CZ"/>
          </a:p>
        </p:txBody>
      </p:sp>
    </p:spTree>
    <p:extLst>
      <p:ext uri="{BB962C8B-B14F-4D97-AF65-F5344CB8AC3E}">
        <p14:creationId xmlns:p14="http://schemas.microsoft.com/office/powerpoint/2010/main" val="1886963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B370DF75-23A7-EA45-9028-DA033A7667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5E5ABD02-67EA-9545-A746-85C9BFF49C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944DF4E-F3EA-3545-B009-CD44647128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C1434A-320B-D047-8CFA-2460B6FED766}" type="datetimeFigureOut">
              <a:rPr lang="cs-CZ" smtClean="0"/>
              <a:t>25.03.2022</a:t>
            </a:fld>
            <a:endParaRPr lang="cs-CZ"/>
          </a:p>
        </p:txBody>
      </p:sp>
      <p:sp>
        <p:nvSpPr>
          <p:cNvPr id="5" name="Zástupný symbol pro zápatí 4">
            <a:extLst>
              <a:ext uri="{FF2B5EF4-FFF2-40B4-BE49-F238E27FC236}">
                <a16:creationId xmlns:a16="http://schemas.microsoft.com/office/drawing/2014/main" id="{0C66CEFC-E0DF-4547-9567-A1D16B909A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5D267BFF-4373-7F45-8402-EEAC4A7DE0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A5DE29-EFDB-8147-A586-83B7ABA27C6A}" type="slidenum">
              <a:rPr lang="cs-CZ" smtClean="0"/>
              <a:t>‹#›</a:t>
            </a:fld>
            <a:endParaRPr lang="cs-CZ"/>
          </a:p>
        </p:txBody>
      </p:sp>
    </p:spTree>
    <p:extLst>
      <p:ext uri="{BB962C8B-B14F-4D97-AF65-F5344CB8AC3E}">
        <p14:creationId xmlns:p14="http://schemas.microsoft.com/office/powerpoint/2010/main" val="1151869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75DE58-37BE-1545-A15A-8FC30576B320}"/>
              </a:ext>
            </a:extLst>
          </p:cNvPr>
          <p:cNvSpPr>
            <a:spLocks noGrp="1"/>
          </p:cNvSpPr>
          <p:nvPr>
            <p:ph type="ctrTitle"/>
          </p:nvPr>
        </p:nvSpPr>
        <p:spPr>
          <a:xfrm>
            <a:off x="7464614" y="1783959"/>
            <a:ext cx="4087306" cy="2889114"/>
          </a:xfrm>
        </p:spPr>
        <p:txBody>
          <a:bodyPr anchor="b">
            <a:normAutofit/>
          </a:bodyPr>
          <a:lstStyle/>
          <a:p>
            <a:pPr algn="l"/>
            <a:r>
              <a:rPr lang="cs-CZ" sz="4200" dirty="0"/>
              <a:t>TMSP závěr</a:t>
            </a:r>
          </a:p>
        </p:txBody>
      </p:sp>
      <p:sp>
        <p:nvSpPr>
          <p:cNvPr id="3" name="Podnadpis 2">
            <a:extLst>
              <a:ext uri="{FF2B5EF4-FFF2-40B4-BE49-F238E27FC236}">
                <a16:creationId xmlns:a16="http://schemas.microsoft.com/office/drawing/2014/main" id="{FA5B754F-E412-E044-A5BC-03DD48D9B769}"/>
              </a:ext>
            </a:extLst>
          </p:cNvPr>
          <p:cNvSpPr>
            <a:spLocks noGrp="1"/>
          </p:cNvSpPr>
          <p:nvPr>
            <p:ph type="subTitle" idx="1"/>
          </p:nvPr>
        </p:nvSpPr>
        <p:spPr>
          <a:xfrm>
            <a:off x="7464612" y="4750893"/>
            <a:ext cx="4087305" cy="1147863"/>
          </a:xfrm>
        </p:spPr>
        <p:txBody>
          <a:bodyPr anchor="t">
            <a:normAutofit/>
          </a:bodyPr>
          <a:lstStyle/>
          <a:p>
            <a:pPr algn="l"/>
            <a:endParaRPr lang="cs-CZ" sz="2000"/>
          </a:p>
        </p:txBody>
      </p:sp>
      <p:sp>
        <p:nvSpPr>
          <p:cNvPr id="9" name="Freeform: Shape 8">
            <a:extLst>
              <a:ext uri="{FF2B5EF4-FFF2-40B4-BE49-F238E27FC236}">
                <a16:creationId xmlns:a16="http://schemas.microsoft.com/office/drawing/2014/main" id="{E49CC64F-7275-4E33-961B-0C5CDC4398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descr="Bílé šipky přechodu do červeného terče">
            <a:extLst>
              <a:ext uri="{FF2B5EF4-FFF2-40B4-BE49-F238E27FC236}">
                <a16:creationId xmlns:a16="http://schemas.microsoft.com/office/drawing/2014/main" id="{88F49117-CE02-74DD-DE70-FB7E6C6DE870}"/>
              </a:ext>
            </a:extLst>
          </p:cNvPr>
          <p:cNvPicPr>
            <a:picLocks noChangeAspect="1"/>
          </p:cNvPicPr>
          <p:nvPr/>
        </p:nvPicPr>
        <p:blipFill rotWithShape="1">
          <a:blip r:embed="rId2"/>
          <a:srcRect l="31591" r="-1" b="-1"/>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378519269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F45C0A-5A67-B544-B502-6E6EE1C9004D}"/>
              </a:ext>
            </a:extLst>
          </p:cNvPr>
          <p:cNvSpPr>
            <a:spLocks noGrp="1"/>
          </p:cNvSpPr>
          <p:nvPr>
            <p:ph type="title"/>
          </p:nvPr>
        </p:nvSpPr>
        <p:spPr/>
        <p:txBody>
          <a:bodyPr/>
          <a:lstStyle/>
          <a:p>
            <a:r>
              <a:rPr lang="cs-CZ" dirty="0"/>
              <a:t>Radikální konstruktivismus</a:t>
            </a:r>
          </a:p>
        </p:txBody>
      </p:sp>
      <p:sp>
        <p:nvSpPr>
          <p:cNvPr id="3" name="Zástupný obsah 2">
            <a:extLst>
              <a:ext uri="{FF2B5EF4-FFF2-40B4-BE49-F238E27FC236}">
                <a16:creationId xmlns:a16="http://schemas.microsoft.com/office/drawing/2014/main" id="{B2513C8D-76AA-EB46-ADF0-C1932C65BA3D}"/>
              </a:ext>
            </a:extLst>
          </p:cNvPr>
          <p:cNvSpPr>
            <a:spLocks noGrp="1"/>
          </p:cNvSpPr>
          <p:nvPr>
            <p:ph idx="1"/>
          </p:nvPr>
        </p:nvSpPr>
        <p:spPr/>
        <p:txBody>
          <a:bodyPr/>
          <a:lstStyle/>
          <a:p>
            <a:r>
              <a:rPr lang="cs-CZ" dirty="0"/>
              <a:t>Svět, který prožíváme, a který prezentujeme, je jen naším světem</a:t>
            </a:r>
          </a:p>
          <a:p>
            <a:r>
              <a:rPr lang="cs-CZ" dirty="0"/>
              <a:t>V kontaktu s druhými, tento náš svět upevňujeme a slaďujeme – zřídka měníme, spíše jen korigujeme, nebo utíkáme</a:t>
            </a:r>
          </a:p>
          <a:p>
            <a:r>
              <a:rPr lang="cs-CZ" dirty="0"/>
              <a:t>Prostředí jak jej vnímáme, je naší myšlenkou</a:t>
            </a:r>
          </a:p>
          <a:p>
            <a:r>
              <a:rPr lang="cs-CZ" dirty="0"/>
              <a:t>Základní úkol – přijmout, že naše prezentace světa (problému), je jen naším pohledem, jedním z mnoha možný</a:t>
            </a:r>
          </a:p>
          <a:p>
            <a:r>
              <a:rPr lang="cs-CZ" dirty="0"/>
              <a:t>Jazyk je hlavním konstruktem naší reality – lingvistika pacienta</a:t>
            </a:r>
          </a:p>
        </p:txBody>
      </p:sp>
    </p:spTree>
    <p:extLst>
      <p:ext uri="{BB962C8B-B14F-4D97-AF65-F5344CB8AC3E}">
        <p14:creationId xmlns:p14="http://schemas.microsoft.com/office/powerpoint/2010/main" val="34014566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5F4D04-FED7-A546-8701-A30642A0A220}"/>
              </a:ext>
            </a:extLst>
          </p:cNvPr>
          <p:cNvSpPr>
            <a:spLocks noGrp="1"/>
          </p:cNvSpPr>
          <p:nvPr>
            <p:ph type="title"/>
          </p:nvPr>
        </p:nvSpPr>
        <p:spPr/>
        <p:txBody>
          <a:bodyPr/>
          <a:lstStyle/>
          <a:p>
            <a:r>
              <a:rPr lang="cs-CZ" dirty="0"/>
              <a:t>Sociální pracovník z pohledu </a:t>
            </a:r>
            <a:r>
              <a:rPr lang="cs-CZ" dirty="0" err="1"/>
              <a:t>systemiky</a:t>
            </a:r>
            <a:endParaRPr lang="cs-CZ" dirty="0"/>
          </a:p>
        </p:txBody>
      </p:sp>
      <p:sp>
        <p:nvSpPr>
          <p:cNvPr id="3" name="Zástupný obsah 2">
            <a:extLst>
              <a:ext uri="{FF2B5EF4-FFF2-40B4-BE49-F238E27FC236}">
                <a16:creationId xmlns:a16="http://schemas.microsoft.com/office/drawing/2014/main" id="{E0F60293-1DD4-F349-B6DF-AAE8328EE2DE}"/>
              </a:ext>
            </a:extLst>
          </p:cNvPr>
          <p:cNvSpPr>
            <a:spLocks noGrp="1"/>
          </p:cNvSpPr>
          <p:nvPr>
            <p:ph idx="1"/>
          </p:nvPr>
        </p:nvSpPr>
        <p:spPr/>
        <p:txBody>
          <a:bodyPr/>
          <a:lstStyle/>
          <a:p>
            <a:r>
              <a:rPr lang="cs-CZ" dirty="0"/>
              <a:t>Je důležitější se učit, než lpět na již dosažených znalostech</a:t>
            </a:r>
          </a:p>
          <a:p>
            <a:r>
              <a:rPr lang="cs-CZ" dirty="0"/>
              <a:t>Osobní zkušenost je více, než všeobecně uznávané informace</a:t>
            </a:r>
          </a:p>
          <a:p>
            <a:r>
              <a:rPr lang="cs-CZ" dirty="0"/>
              <a:t>Sociální pracovník, hledá dialog mezi normami společnosti a přáním klienta</a:t>
            </a:r>
          </a:p>
          <a:p>
            <a:r>
              <a:rPr lang="cs-CZ" dirty="0"/>
              <a:t>Reflektuje svou pozici – přebírá role – učitel, rodič, dítě, nebo je dospělý?</a:t>
            </a:r>
          </a:p>
          <a:p>
            <a:endParaRPr lang="cs-CZ" dirty="0"/>
          </a:p>
        </p:txBody>
      </p:sp>
    </p:spTree>
    <p:extLst>
      <p:ext uri="{BB962C8B-B14F-4D97-AF65-F5344CB8AC3E}">
        <p14:creationId xmlns:p14="http://schemas.microsoft.com/office/powerpoint/2010/main" val="23249849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F087FB-CE36-CD4F-9B59-408A89275E59}"/>
              </a:ext>
            </a:extLst>
          </p:cNvPr>
          <p:cNvSpPr>
            <a:spLocks noGrp="1"/>
          </p:cNvSpPr>
          <p:nvPr>
            <p:ph type="title"/>
          </p:nvPr>
        </p:nvSpPr>
        <p:spPr/>
        <p:txBody>
          <a:bodyPr/>
          <a:lstStyle/>
          <a:p>
            <a:r>
              <a:rPr lang="cs-CZ" dirty="0"/>
              <a:t>Jaké jsou normy společnosti v naší kazuistice?</a:t>
            </a:r>
          </a:p>
        </p:txBody>
      </p:sp>
      <p:sp>
        <p:nvSpPr>
          <p:cNvPr id="3" name="Zástupný obsah 2">
            <a:extLst>
              <a:ext uri="{FF2B5EF4-FFF2-40B4-BE49-F238E27FC236}">
                <a16:creationId xmlns:a16="http://schemas.microsoft.com/office/drawing/2014/main" id="{B4AFE6CF-0F2E-234E-8ABE-19E24868BABC}"/>
              </a:ext>
            </a:extLst>
          </p:cNvPr>
          <p:cNvSpPr>
            <a:spLocks noGrp="1"/>
          </p:cNvSpPr>
          <p:nvPr>
            <p:ph idx="1"/>
          </p:nvPr>
        </p:nvSpPr>
        <p:spPr/>
        <p:txBody>
          <a:bodyPr/>
          <a:lstStyle/>
          <a:p>
            <a:r>
              <a:rPr lang="cs-CZ" dirty="0"/>
              <a:t>Způsob života dospělých</a:t>
            </a:r>
          </a:p>
          <a:p>
            <a:r>
              <a:rPr lang="cs-CZ" dirty="0"/>
              <a:t>Způsob života dětí</a:t>
            </a:r>
          </a:p>
          <a:p>
            <a:r>
              <a:rPr lang="cs-CZ" dirty="0"/>
              <a:t>Způsob života rodiny</a:t>
            </a:r>
          </a:p>
          <a:p>
            <a:r>
              <a:rPr lang="cs-CZ" dirty="0"/>
              <a:t>Způsob života komunity</a:t>
            </a:r>
          </a:p>
          <a:p>
            <a:endParaRPr lang="cs-CZ" dirty="0"/>
          </a:p>
          <a:p>
            <a:r>
              <a:rPr lang="cs-CZ" dirty="0"/>
              <a:t>Za co nesu odpovědnost?</a:t>
            </a:r>
          </a:p>
        </p:txBody>
      </p:sp>
    </p:spTree>
    <p:extLst>
      <p:ext uri="{BB962C8B-B14F-4D97-AF65-F5344CB8AC3E}">
        <p14:creationId xmlns:p14="http://schemas.microsoft.com/office/powerpoint/2010/main" val="26924562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DB2D2D-2FBB-8E40-9F4B-977C83A55E40}"/>
              </a:ext>
            </a:extLst>
          </p:cNvPr>
          <p:cNvSpPr>
            <a:spLocks noGrp="1"/>
          </p:cNvSpPr>
          <p:nvPr>
            <p:ph type="title"/>
          </p:nvPr>
        </p:nvSpPr>
        <p:spPr/>
        <p:txBody>
          <a:bodyPr/>
          <a:lstStyle/>
          <a:p>
            <a:r>
              <a:rPr lang="cs-CZ" dirty="0"/>
              <a:t>Systemický rozhovor - Úlehla</a:t>
            </a:r>
          </a:p>
        </p:txBody>
      </p:sp>
      <p:sp>
        <p:nvSpPr>
          <p:cNvPr id="3" name="Zástupný obsah 2">
            <a:extLst>
              <a:ext uri="{FF2B5EF4-FFF2-40B4-BE49-F238E27FC236}">
                <a16:creationId xmlns:a16="http://schemas.microsoft.com/office/drawing/2014/main" id="{C9FF597D-24DB-FC47-8CCB-498B2CFE8CCC}"/>
              </a:ext>
            </a:extLst>
          </p:cNvPr>
          <p:cNvSpPr>
            <a:spLocks noGrp="1"/>
          </p:cNvSpPr>
          <p:nvPr>
            <p:ph idx="1"/>
          </p:nvPr>
        </p:nvSpPr>
        <p:spPr/>
        <p:txBody>
          <a:bodyPr/>
          <a:lstStyle/>
          <a:p>
            <a:r>
              <a:rPr lang="cs-CZ" dirty="0"/>
              <a:t>Příprava – před samotným setkáním</a:t>
            </a:r>
          </a:p>
          <a:p>
            <a:r>
              <a:rPr lang="cs-CZ" dirty="0"/>
              <a:t>Malý rozhovor – </a:t>
            </a:r>
            <a:r>
              <a:rPr lang="cs-CZ" dirty="0" err="1"/>
              <a:t>small</a:t>
            </a:r>
            <a:r>
              <a:rPr lang="cs-CZ" dirty="0"/>
              <a:t> talk, otevření, pocit důvěry</a:t>
            </a:r>
          </a:p>
          <a:p>
            <a:r>
              <a:rPr lang="cs-CZ" dirty="0"/>
              <a:t>Dojednávání – co může pracovník nabídnout, co chce klient</a:t>
            </a:r>
          </a:p>
          <a:p>
            <a:r>
              <a:rPr lang="cs-CZ" dirty="0"/>
              <a:t>Ukončení </a:t>
            </a:r>
          </a:p>
          <a:p>
            <a:r>
              <a:rPr lang="cs-CZ" dirty="0"/>
              <a:t>Příprava na další jednání</a:t>
            </a:r>
          </a:p>
        </p:txBody>
      </p:sp>
    </p:spTree>
    <p:extLst>
      <p:ext uri="{BB962C8B-B14F-4D97-AF65-F5344CB8AC3E}">
        <p14:creationId xmlns:p14="http://schemas.microsoft.com/office/powerpoint/2010/main" val="21502182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183C65-7742-2943-974A-194C082B3CCD}"/>
              </a:ext>
            </a:extLst>
          </p:cNvPr>
          <p:cNvSpPr>
            <a:spLocks noGrp="1"/>
          </p:cNvSpPr>
          <p:nvPr>
            <p:ph type="title"/>
          </p:nvPr>
        </p:nvSpPr>
        <p:spPr/>
        <p:txBody>
          <a:bodyPr/>
          <a:lstStyle/>
          <a:p>
            <a:r>
              <a:rPr lang="cs-CZ" dirty="0" err="1"/>
              <a:t>Small</a:t>
            </a:r>
            <a:r>
              <a:rPr lang="cs-CZ" dirty="0"/>
              <a:t> talk</a:t>
            </a:r>
          </a:p>
        </p:txBody>
      </p:sp>
      <p:sp>
        <p:nvSpPr>
          <p:cNvPr id="3" name="Zástupný obsah 2">
            <a:extLst>
              <a:ext uri="{FF2B5EF4-FFF2-40B4-BE49-F238E27FC236}">
                <a16:creationId xmlns:a16="http://schemas.microsoft.com/office/drawing/2014/main" id="{712A4B29-41F7-4B4C-A65A-3E92144214BF}"/>
              </a:ext>
            </a:extLst>
          </p:cNvPr>
          <p:cNvSpPr>
            <a:spLocks noGrp="1"/>
          </p:cNvSpPr>
          <p:nvPr>
            <p:ph idx="1"/>
          </p:nvPr>
        </p:nvSpPr>
        <p:spPr/>
        <p:txBody>
          <a:bodyPr/>
          <a:lstStyle/>
          <a:p>
            <a:r>
              <a:rPr lang="cs-CZ" dirty="0"/>
              <a:t>Co vás přivádí, jak se máte, co se vám od minule podařilo (i nepatrné posuny)</a:t>
            </a:r>
          </a:p>
          <a:p>
            <a:endParaRPr lang="cs-CZ" dirty="0"/>
          </a:p>
          <a:p>
            <a:r>
              <a:rPr lang="cs-CZ" dirty="0"/>
              <a:t>Zakázka - Co by jste si rád odnesl, co by se mělo stát, aby jste byl spokojen</a:t>
            </a:r>
          </a:p>
          <a:p>
            <a:endParaRPr lang="cs-CZ" dirty="0"/>
          </a:p>
          <a:p>
            <a:r>
              <a:rPr lang="cs-CZ" dirty="0"/>
              <a:t>Kdo vám v tom může pomoci</a:t>
            </a:r>
          </a:p>
        </p:txBody>
      </p:sp>
    </p:spTree>
    <p:extLst>
      <p:ext uri="{BB962C8B-B14F-4D97-AF65-F5344CB8AC3E}">
        <p14:creationId xmlns:p14="http://schemas.microsoft.com/office/powerpoint/2010/main" val="7781264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1738D9-6491-5942-A1C3-7CE37E13F218}"/>
              </a:ext>
            </a:extLst>
          </p:cNvPr>
          <p:cNvSpPr>
            <a:spLocks noGrp="1"/>
          </p:cNvSpPr>
          <p:nvPr>
            <p:ph type="title"/>
          </p:nvPr>
        </p:nvSpPr>
        <p:spPr/>
        <p:txBody>
          <a:bodyPr/>
          <a:lstStyle/>
          <a:p>
            <a:r>
              <a:rPr lang="cs-CZ" dirty="0"/>
              <a:t>Stav mysli sociálního pracovníka</a:t>
            </a:r>
          </a:p>
        </p:txBody>
      </p:sp>
      <p:sp>
        <p:nvSpPr>
          <p:cNvPr id="3" name="Zástupný obsah 2">
            <a:extLst>
              <a:ext uri="{FF2B5EF4-FFF2-40B4-BE49-F238E27FC236}">
                <a16:creationId xmlns:a16="http://schemas.microsoft.com/office/drawing/2014/main" id="{0ED32F8A-6F55-F949-A33A-BE6AAF3C43A7}"/>
              </a:ext>
            </a:extLst>
          </p:cNvPr>
          <p:cNvSpPr>
            <a:spLocks noGrp="1"/>
          </p:cNvSpPr>
          <p:nvPr>
            <p:ph idx="1"/>
          </p:nvPr>
        </p:nvSpPr>
        <p:spPr/>
        <p:txBody>
          <a:bodyPr/>
          <a:lstStyle/>
          <a:p>
            <a:r>
              <a:rPr lang="cs-CZ" dirty="0"/>
              <a:t>Tupé prázdno – nevím jak pokračovat</a:t>
            </a:r>
          </a:p>
          <a:p>
            <a:endParaRPr lang="cs-CZ" dirty="0"/>
          </a:p>
          <a:p>
            <a:r>
              <a:rPr lang="cs-CZ" dirty="0"/>
              <a:t>Osvícené jasno</a:t>
            </a:r>
          </a:p>
          <a:p>
            <a:endParaRPr lang="cs-CZ" dirty="0"/>
          </a:p>
          <a:p>
            <a:r>
              <a:rPr lang="cs-CZ" dirty="0"/>
              <a:t>Svoboda možností</a:t>
            </a:r>
          </a:p>
          <a:p>
            <a:endParaRPr lang="cs-CZ" dirty="0"/>
          </a:p>
          <a:p>
            <a:r>
              <a:rPr lang="cs-CZ" dirty="0"/>
              <a:t>Když nevíte jak dál, mlčte, shrnujte,</a:t>
            </a:r>
          </a:p>
        </p:txBody>
      </p:sp>
    </p:spTree>
    <p:extLst>
      <p:ext uri="{BB962C8B-B14F-4D97-AF65-F5344CB8AC3E}">
        <p14:creationId xmlns:p14="http://schemas.microsoft.com/office/powerpoint/2010/main" val="10514108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316FEA-3B97-4048-BA6D-CCE9EF86F465}"/>
              </a:ext>
            </a:extLst>
          </p:cNvPr>
          <p:cNvSpPr>
            <a:spLocks noGrp="1"/>
          </p:cNvSpPr>
          <p:nvPr>
            <p:ph type="title"/>
          </p:nvPr>
        </p:nvSpPr>
        <p:spPr/>
        <p:txBody>
          <a:bodyPr/>
          <a:lstStyle/>
          <a:p>
            <a:r>
              <a:rPr lang="cs-CZ" dirty="0"/>
              <a:t>Stanovení cíle</a:t>
            </a:r>
          </a:p>
        </p:txBody>
      </p:sp>
      <p:sp>
        <p:nvSpPr>
          <p:cNvPr id="3" name="Zástupný obsah 2">
            <a:extLst>
              <a:ext uri="{FF2B5EF4-FFF2-40B4-BE49-F238E27FC236}">
                <a16:creationId xmlns:a16="http://schemas.microsoft.com/office/drawing/2014/main" id="{EB2BB756-811E-D34A-9966-F2691581EB08}"/>
              </a:ext>
            </a:extLst>
          </p:cNvPr>
          <p:cNvSpPr>
            <a:spLocks noGrp="1"/>
          </p:cNvSpPr>
          <p:nvPr>
            <p:ph idx="1"/>
          </p:nvPr>
        </p:nvSpPr>
        <p:spPr/>
        <p:txBody>
          <a:bodyPr/>
          <a:lstStyle/>
          <a:p>
            <a:r>
              <a:rPr lang="cs-CZ" dirty="0"/>
              <a:t>Významný pro klienta</a:t>
            </a:r>
          </a:p>
          <a:p>
            <a:r>
              <a:rPr lang="cs-CZ" dirty="0"/>
              <a:t>Raději více malých, než jeden velký a složitý</a:t>
            </a:r>
          </a:p>
          <a:p>
            <a:r>
              <a:rPr lang="cs-CZ" dirty="0"/>
              <a:t>Popisují konkrétní chování</a:t>
            </a:r>
          </a:p>
          <a:p>
            <a:r>
              <a:rPr lang="cs-CZ" dirty="0"/>
              <a:t>Popisují to co klient chce, než to co nechce</a:t>
            </a:r>
          </a:p>
          <a:p>
            <a:r>
              <a:rPr lang="cs-CZ" dirty="0"/>
              <a:t>Pojednávají o začátku něčeho nového</a:t>
            </a:r>
          </a:p>
          <a:p>
            <a:r>
              <a:rPr lang="cs-CZ" dirty="0"/>
              <a:t>Realistický – „cíl nebudu již nikdy pít“ může spíše přinést zklamání </a:t>
            </a:r>
          </a:p>
          <a:p>
            <a:r>
              <a:rPr lang="cs-CZ" dirty="0"/>
              <a:t>Dosažen na základě klientova úsilí, které je sociálním pracovníkem oprávněně oceněno.</a:t>
            </a:r>
          </a:p>
        </p:txBody>
      </p:sp>
    </p:spTree>
    <p:extLst>
      <p:ext uri="{BB962C8B-B14F-4D97-AF65-F5344CB8AC3E}">
        <p14:creationId xmlns:p14="http://schemas.microsoft.com/office/powerpoint/2010/main" val="3708116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C40C40-F143-E748-BD51-3844C819549E}"/>
              </a:ext>
            </a:extLst>
          </p:cNvPr>
          <p:cNvSpPr>
            <a:spLocks noGrp="1"/>
          </p:cNvSpPr>
          <p:nvPr>
            <p:ph type="title"/>
          </p:nvPr>
        </p:nvSpPr>
        <p:spPr/>
        <p:txBody>
          <a:bodyPr/>
          <a:lstStyle/>
          <a:p>
            <a:r>
              <a:rPr lang="cs-CZ" dirty="0"/>
              <a:t>Základní systemické postoje, hodnoty a dovednosti</a:t>
            </a:r>
          </a:p>
        </p:txBody>
      </p:sp>
      <p:sp>
        <p:nvSpPr>
          <p:cNvPr id="3" name="Zástupný obsah 2">
            <a:extLst>
              <a:ext uri="{FF2B5EF4-FFF2-40B4-BE49-F238E27FC236}">
                <a16:creationId xmlns:a16="http://schemas.microsoft.com/office/drawing/2014/main" id="{40975CC5-A07D-6045-A8D2-B606CE4267DA}"/>
              </a:ext>
            </a:extLst>
          </p:cNvPr>
          <p:cNvSpPr>
            <a:spLocks noGrp="1"/>
          </p:cNvSpPr>
          <p:nvPr>
            <p:ph idx="1"/>
          </p:nvPr>
        </p:nvSpPr>
        <p:spPr/>
        <p:txBody>
          <a:bodyPr/>
          <a:lstStyle/>
          <a:p>
            <a:r>
              <a:rPr lang="cs-CZ" dirty="0"/>
              <a:t>Být nakažlivě zvědavý</a:t>
            </a:r>
          </a:p>
          <a:p>
            <a:r>
              <a:rPr lang="cs-CZ" dirty="0"/>
              <a:t>Postarat se o svůj i klientův pocit bezpečí</a:t>
            </a:r>
          </a:p>
          <a:p>
            <a:r>
              <a:rPr lang="cs-CZ" dirty="0"/>
              <a:t>Ocenění, potvrzení a zplnomocnění klienta</a:t>
            </a:r>
          </a:p>
          <a:p>
            <a:r>
              <a:rPr lang="cs-CZ" dirty="0"/>
              <a:t>Podněcovat proces změny</a:t>
            </a:r>
          </a:p>
          <a:p>
            <a:endParaRPr lang="cs-CZ" dirty="0"/>
          </a:p>
        </p:txBody>
      </p:sp>
    </p:spTree>
    <p:extLst>
      <p:ext uri="{BB962C8B-B14F-4D97-AF65-F5344CB8AC3E}">
        <p14:creationId xmlns:p14="http://schemas.microsoft.com/office/powerpoint/2010/main" val="8849192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F0B5D1-8954-794C-B95F-5E5098EC9F17}"/>
              </a:ext>
            </a:extLst>
          </p:cNvPr>
          <p:cNvSpPr>
            <a:spLocks noGrp="1"/>
          </p:cNvSpPr>
          <p:nvPr>
            <p:ph type="title"/>
          </p:nvPr>
        </p:nvSpPr>
        <p:spPr/>
        <p:txBody>
          <a:bodyPr/>
          <a:lstStyle/>
          <a:p>
            <a:r>
              <a:rPr lang="cs-CZ" dirty="0"/>
              <a:t>Změna probíhá</a:t>
            </a:r>
          </a:p>
        </p:txBody>
      </p:sp>
      <p:sp>
        <p:nvSpPr>
          <p:cNvPr id="3" name="Zástupný obsah 2">
            <a:extLst>
              <a:ext uri="{FF2B5EF4-FFF2-40B4-BE49-F238E27FC236}">
                <a16:creationId xmlns:a16="http://schemas.microsoft.com/office/drawing/2014/main" id="{09F1F573-380F-DF4D-B0DA-3F56B1054CF1}"/>
              </a:ext>
            </a:extLst>
          </p:cNvPr>
          <p:cNvSpPr>
            <a:spLocks noGrp="1"/>
          </p:cNvSpPr>
          <p:nvPr>
            <p:ph idx="1"/>
          </p:nvPr>
        </p:nvSpPr>
        <p:spPr/>
        <p:txBody>
          <a:bodyPr/>
          <a:lstStyle/>
          <a:p>
            <a:r>
              <a:rPr lang="cs-CZ" dirty="0"/>
              <a:t>Na úrovni emocí</a:t>
            </a:r>
          </a:p>
          <a:p>
            <a:r>
              <a:rPr lang="cs-CZ" dirty="0"/>
              <a:t>Na úrovni jednání</a:t>
            </a:r>
          </a:p>
          <a:p>
            <a:r>
              <a:rPr lang="cs-CZ" dirty="0"/>
              <a:t>Na chování druhých – jak pozná vaše okolí, že se děje změna</a:t>
            </a:r>
          </a:p>
        </p:txBody>
      </p:sp>
    </p:spTree>
    <p:extLst>
      <p:ext uri="{BB962C8B-B14F-4D97-AF65-F5344CB8AC3E}">
        <p14:creationId xmlns:p14="http://schemas.microsoft.com/office/powerpoint/2010/main" val="18226862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1349BA-16C6-F341-A420-1EA14F0981F2}"/>
              </a:ext>
            </a:extLst>
          </p:cNvPr>
          <p:cNvSpPr>
            <a:spLocks noGrp="1"/>
          </p:cNvSpPr>
          <p:nvPr>
            <p:ph type="title"/>
          </p:nvPr>
        </p:nvSpPr>
        <p:spPr/>
        <p:txBody>
          <a:bodyPr/>
          <a:lstStyle/>
          <a:p>
            <a:r>
              <a:rPr lang="cs-CZ" dirty="0"/>
              <a:t>Zásady </a:t>
            </a:r>
          </a:p>
        </p:txBody>
      </p:sp>
      <p:sp>
        <p:nvSpPr>
          <p:cNvPr id="3" name="Zástupný obsah 2">
            <a:extLst>
              <a:ext uri="{FF2B5EF4-FFF2-40B4-BE49-F238E27FC236}">
                <a16:creationId xmlns:a16="http://schemas.microsoft.com/office/drawing/2014/main" id="{6A0D667A-40BF-6D49-8EB6-D1AD723270C0}"/>
              </a:ext>
            </a:extLst>
          </p:cNvPr>
          <p:cNvSpPr>
            <a:spLocks noGrp="1"/>
          </p:cNvSpPr>
          <p:nvPr>
            <p:ph idx="1"/>
          </p:nvPr>
        </p:nvSpPr>
        <p:spPr/>
        <p:txBody>
          <a:bodyPr/>
          <a:lstStyle/>
          <a:p>
            <a:r>
              <a:rPr lang="cs-CZ" dirty="0"/>
              <a:t>Nespravuj co není rozbité</a:t>
            </a:r>
          </a:p>
          <a:p>
            <a:r>
              <a:rPr lang="cs-CZ" dirty="0"/>
              <a:t>Posiluj to co funguje</a:t>
            </a:r>
          </a:p>
          <a:p>
            <a:r>
              <a:rPr lang="cs-CZ" dirty="0"/>
              <a:t>Když něco nefunguje, dělej něco jiného</a:t>
            </a:r>
          </a:p>
        </p:txBody>
      </p:sp>
    </p:spTree>
    <p:extLst>
      <p:ext uri="{BB962C8B-B14F-4D97-AF65-F5344CB8AC3E}">
        <p14:creationId xmlns:p14="http://schemas.microsoft.com/office/powerpoint/2010/main" val="1652704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C4FF95-CFFB-9640-9A18-192ACE124FF6}"/>
              </a:ext>
            </a:extLst>
          </p:cNvPr>
          <p:cNvSpPr>
            <a:spLocks noGrp="1"/>
          </p:cNvSpPr>
          <p:nvPr>
            <p:ph type="title"/>
          </p:nvPr>
        </p:nvSpPr>
        <p:spPr/>
        <p:txBody>
          <a:bodyPr/>
          <a:lstStyle/>
          <a:p>
            <a:r>
              <a:rPr lang="cs-CZ" dirty="0"/>
              <a:t>Psychoanalytické směry – Freud, Jung, </a:t>
            </a:r>
            <a:r>
              <a:rPr lang="cs-CZ" dirty="0" err="1"/>
              <a:t>Erikson</a:t>
            </a:r>
            <a:endParaRPr lang="cs-CZ" dirty="0"/>
          </a:p>
        </p:txBody>
      </p:sp>
      <p:sp>
        <p:nvSpPr>
          <p:cNvPr id="3" name="Zástupný obsah 2">
            <a:extLst>
              <a:ext uri="{FF2B5EF4-FFF2-40B4-BE49-F238E27FC236}">
                <a16:creationId xmlns:a16="http://schemas.microsoft.com/office/drawing/2014/main" id="{C27DBF47-3B38-2643-9261-23A64392A73B}"/>
              </a:ext>
            </a:extLst>
          </p:cNvPr>
          <p:cNvSpPr>
            <a:spLocks noGrp="1"/>
          </p:cNvSpPr>
          <p:nvPr>
            <p:ph idx="1"/>
          </p:nvPr>
        </p:nvSpPr>
        <p:spPr>
          <a:xfrm>
            <a:off x="3981450" y="1936531"/>
            <a:ext cx="2499360" cy="4351338"/>
          </a:xfrm>
        </p:spPr>
        <p:txBody>
          <a:bodyPr/>
          <a:lstStyle/>
          <a:p>
            <a:r>
              <a:rPr lang="cs-CZ" dirty="0"/>
              <a:t>Archetypy</a:t>
            </a:r>
          </a:p>
          <a:p>
            <a:r>
              <a:rPr lang="cs-CZ" dirty="0"/>
              <a:t>Stařec – muž</a:t>
            </a:r>
          </a:p>
          <a:p>
            <a:r>
              <a:rPr lang="cs-CZ" dirty="0"/>
              <a:t>Žena</a:t>
            </a:r>
          </a:p>
          <a:p>
            <a:r>
              <a:rPr lang="cs-CZ" dirty="0"/>
              <a:t>Persona </a:t>
            </a:r>
          </a:p>
          <a:p>
            <a:r>
              <a:rPr lang="cs-CZ" dirty="0"/>
              <a:t>Stín</a:t>
            </a:r>
          </a:p>
          <a:p>
            <a:pPr marL="0" indent="0">
              <a:buNone/>
            </a:pPr>
            <a:endParaRPr lang="cs-CZ" dirty="0"/>
          </a:p>
        </p:txBody>
      </p:sp>
      <p:pic>
        <p:nvPicPr>
          <p:cNvPr id="4" name="Obrázek 3">
            <a:extLst>
              <a:ext uri="{FF2B5EF4-FFF2-40B4-BE49-F238E27FC236}">
                <a16:creationId xmlns:a16="http://schemas.microsoft.com/office/drawing/2014/main" id="{D5ECA33A-BAD5-2D41-A73C-81FC97469A54}"/>
              </a:ext>
            </a:extLst>
          </p:cNvPr>
          <p:cNvPicPr>
            <a:picLocks noChangeAspect="1"/>
          </p:cNvPicPr>
          <p:nvPr/>
        </p:nvPicPr>
        <p:blipFill>
          <a:blip r:embed="rId2"/>
          <a:stretch>
            <a:fillRect/>
          </a:stretch>
        </p:blipFill>
        <p:spPr>
          <a:xfrm>
            <a:off x="6579316" y="1941339"/>
            <a:ext cx="4774484" cy="3580863"/>
          </a:xfrm>
          <a:prstGeom prst="rect">
            <a:avLst/>
          </a:prstGeom>
        </p:spPr>
      </p:pic>
      <p:pic>
        <p:nvPicPr>
          <p:cNvPr id="5" name="Zástupný obsah 3">
            <a:extLst>
              <a:ext uri="{FF2B5EF4-FFF2-40B4-BE49-F238E27FC236}">
                <a16:creationId xmlns:a16="http://schemas.microsoft.com/office/drawing/2014/main" id="{F55C82F2-BBD1-B943-B338-00118204BB00}"/>
              </a:ext>
            </a:extLst>
          </p:cNvPr>
          <p:cNvPicPr>
            <a:picLocks noChangeAspect="1"/>
          </p:cNvPicPr>
          <p:nvPr/>
        </p:nvPicPr>
        <p:blipFill>
          <a:blip r:embed="rId3"/>
          <a:stretch>
            <a:fillRect/>
          </a:stretch>
        </p:blipFill>
        <p:spPr>
          <a:xfrm>
            <a:off x="0" y="1800663"/>
            <a:ext cx="3795339" cy="3862217"/>
          </a:xfrm>
          <a:prstGeom prst="rect">
            <a:avLst/>
          </a:prstGeom>
        </p:spPr>
      </p:pic>
    </p:spTree>
    <p:extLst>
      <p:ext uri="{BB962C8B-B14F-4D97-AF65-F5344CB8AC3E}">
        <p14:creationId xmlns:p14="http://schemas.microsoft.com/office/powerpoint/2010/main" val="11468260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810165-8543-4235-A1D6-A5D0B45E5035}"/>
              </a:ext>
            </a:extLst>
          </p:cNvPr>
          <p:cNvSpPr>
            <a:spLocks noGrp="1"/>
          </p:cNvSpPr>
          <p:nvPr>
            <p:ph type="title"/>
          </p:nvPr>
        </p:nvSpPr>
        <p:spPr/>
        <p:txBody>
          <a:bodyPr/>
          <a:lstStyle/>
          <a:p>
            <a:r>
              <a:rPr lang="cs-CZ" dirty="0"/>
              <a:t>Preferovaná budoucnost – práce ve skupině</a:t>
            </a:r>
            <a:br>
              <a:rPr lang="cs-CZ" dirty="0"/>
            </a:br>
            <a:r>
              <a:rPr lang="cs-CZ" dirty="0"/>
              <a:t>kazuistika</a:t>
            </a:r>
          </a:p>
        </p:txBody>
      </p:sp>
      <p:sp>
        <p:nvSpPr>
          <p:cNvPr id="3" name="Zástupný symbol pro obsah 2">
            <a:extLst>
              <a:ext uri="{FF2B5EF4-FFF2-40B4-BE49-F238E27FC236}">
                <a16:creationId xmlns:a16="http://schemas.microsoft.com/office/drawing/2014/main" id="{19AEF95C-8645-466E-AE88-FAE4F9DACEC2}"/>
              </a:ext>
            </a:extLst>
          </p:cNvPr>
          <p:cNvSpPr>
            <a:spLocks noGrp="1"/>
          </p:cNvSpPr>
          <p:nvPr>
            <p:ph idx="1"/>
          </p:nvPr>
        </p:nvSpPr>
        <p:spPr/>
        <p:txBody>
          <a:bodyPr>
            <a:normAutofit lnSpcReduction="10000"/>
          </a:bodyPr>
          <a:lstStyle/>
          <a:p>
            <a:r>
              <a:rPr lang="cs-CZ" dirty="0"/>
              <a:t>Kde by jste se viděli za 5,10 let</a:t>
            </a:r>
          </a:p>
          <a:p>
            <a:r>
              <a:rPr lang="cs-CZ" dirty="0"/>
              <a:t>Co k tomu potřebujete</a:t>
            </a:r>
          </a:p>
          <a:p>
            <a:r>
              <a:rPr lang="cs-CZ" dirty="0"/>
              <a:t>Co umíte</a:t>
            </a:r>
          </a:p>
          <a:p>
            <a:r>
              <a:rPr lang="cs-CZ" dirty="0"/>
              <a:t>Jak to co umíte můžete využít k tomu co potřebujete</a:t>
            </a:r>
          </a:p>
          <a:p>
            <a:r>
              <a:rPr lang="cs-CZ" dirty="0"/>
              <a:t>Kdo vám může pomoci</a:t>
            </a:r>
          </a:p>
          <a:p>
            <a:r>
              <a:rPr lang="cs-CZ" dirty="0"/>
              <a:t>Jak poznáte, že se změna děje:</a:t>
            </a:r>
          </a:p>
          <a:p>
            <a:pPr>
              <a:buFontTx/>
              <a:buChar char="-"/>
            </a:pPr>
            <a:r>
              <a:rPr lang="cs-CZ" dirty="0"/>
              <a:t>Emočně</a:t>
            </a:r>
          </a:p>
          <a:p>
            <a:pPr>
              <a:buFontTx/>
              <a:buChar char="-"/>
            </a:pPr>
            <a:r>
              <a:rPr lang="cs-CZ" dirty="0"/>
              <a:t>Situačně</a:t>
            </a:r>
          </a:p>
          <a:p>
            <a:pPr>
              <a:buFontTx/>
              <a:buChar char="-"/>
            </a:pPr>
            <a:r>
              <a:rPr lang="cs-CZ" dirty="0"/>
              <a:t>Jak to pozná vaše okolí</a:t>
            </a:r>
          </a:p>
        </p:txBody>
      </p:sp>
    </p:spTree>
    <p:extLst>
      <p:ext uri="{BB962C8B-B14F-4D97-AF65-F5344CB8AC3E}">
        <p14:creationId xmlns:p14="http://schemas.microsoft.com/office/powerpoint/2010/main" val="9389895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240B32-0083-42AD-B5C8-A94A4F1A687C}"/>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044070D1-E2EC-49D9-BBA0-477E2DB99DC8}"/>
              </a:ext>
            </a:extLst>
          </p:cNvPr>
          <p:cNvSpPr>
            <a:spLocks noGrp="1"/>
          </p:cNvSpPr>
          <p:nvPr>
            <p:ph idx="1"/>
          </p:nvPr>
        </p:nvSpPr>
        <p:spPr/>
        <p:txBody>
          <a:bodyPr/>
          <a:lstStyle/>
          <a:p>
            <a:endParaRPr lang="cs-CZ"/>
          </a:p>
        </p:txBody>
      </p:sp>
    </p:spTree>
    <p:extLst>
      <p:ext uri="{BB962C8B-B14F-4D97-AF65-F5344CB8AC3E}">
        <p14:creationId xmlns:p14="http://schemas.microsoft.com/office/powerpoint/2010/main" val="28567399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6066D8-47B0-264D-AAA9-0D6C1384EDC4}"/>
              </a:ext>
            </a:extLst>
          </p:cNvPr>
          <p:cNvSpPr>
            <a:spLocks noGrp="1"/>
          </p:cNvSpPr>
          <p:nvPr>
            <p:ph type="title"/>
          </p:nvPr>
        </p:nvSpPr>
        <p:spPr/>
        <p:txBody>
          <a:bodyPr/>
          <a:lstStyle/>
          <a:p>
            <a:r>
              <a:rPr lang="cs-CZ" dirty="0"/>
              <a:t>Humanismus v sociální práci - </a:t>
            </a:r>
            <a:r>
              <a:rPr lang="cs-CZ" dirty="0" err="1"/>
              <a:t>Rogers</a:t>
            </a:r>
            <a:endParaRPr lang="cs-CZ" dirty="0"/>
          </a:p>
        </p:txBody>
      </p:sp>
      <p:sp>
        <p:nvSpPr>
          <p:cNvPr id="3" name="Zástupný obsah 2">
            <a:extLst>
              <a:ext uri="{FF2B5EF4-FFF2-40B4-BE49-F238E27FC236}">
                <a16:creationId xmlns:a16="http://schemas.microsoft.com/office/drawing/2014/main" id="{B6D0D57C-A5D6-1148-AA95-146C5C749FEB}"/>
              </a:ext>
            </a:extLst>
          </p:cNvPr>
          <p:cNvSpPr>
            <a:spLocks noGrp="1"/>
          </p:cNvSpPr>
          <p:nvPr>
            <p:ph idx="1"/>
          </p:nvPr>
        </p:nvSpPr>
        <p:spPr/>
        <p:txBody>
          <a:bodyPr/>
          <a:lstStyle/>
          <a:p>
            <a:r>
              <a:rPr lang="cs-CZ" dirty="0"/>
              <a:t>Přístup zaměřený na problém</a:t>
            </a:r>
          </a:p>
          <a:p>
            <a:r>
              <a:rPr lang="cs-CZ" dirty="0"/>
              <a:t>Předmětem </a:t>
            </a:r>
            <a:r>
              <a:rPr lang="cs-CZ" b="1" dirty="0"/>
              <a:t>Humanistických koncepcí osobnosti</a:t>
            </a:r>
            <a:r>
              <a:rPr lang="cs-CZ" dirty="0"/>
              <a:t> se stává poznávání zdravé, tvůrčí osobnosti, jejímž cílem je seberealizace, sebeaktualizace, sebeuplatnění.</a:t>
            </a:r>
          </a:p>
          <a:p>
            <a:r>
              <a:rPr lang="cs-CZ" dirty="0"/>
              <a:t>Pro </a:t>
            </a:r>
            <a:r>
              <a:rPr lang="cs-CZ" dirty="0" err="1"/>
              <a:t>sebeporozumnění</a:t>
            </a:r>
            <a:r>
              <a:rPr lang="cs-CZ" dirty="0"/>
              <a:t> jsou podstatné vztahy k druhým lidem. Strach pramení ze ztráty druhých a z osamění Pocity viny vznikají, když člověk není schopen kreativity.</a:t>
            </a:r>
          </a:p>
        </p:txBody>
      </p:sp>
    </p:spTree>
    <p:extLst>
      <p:ext uri="{BB962C8B-B14F-4D97-AF65-F5344CB8AC3E}">
        <p14:creationId xmlns:p14="http://schemas.microsoft.com/office/powerpoint/2010/main" val="42098329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B2F5598-6D26-784D-97BA-A517339ADD8D}"/>
              </a:ext>
            </a:extLst>
          </p:cNvPr>
          <p:cNvSpPr>
            <a:spLocks noGrp="1"/>
          </p:cNvSpPr>
          <p:nvPr>
            <p:ph idx="1"/>
          </p:nvPr>
        </p:nvSpPr>
        <p:spPr>
          <a:xfrm>
            <a:off x="838200" y="388620"/>
            <a:ext cx="10515600" cy="5788343"/>
          </a:xfrm>
        </p:spPr>
        <p:txBody>
          <a:bodyPr>
            <a:normAutofit fontScale="92500"/>
          </a:bodyPr>
          <a:lstStyle/>
          <a:p>
            <a:r>
              <a:rPr lang="cs-CZ" b="1" dirty="0"/>
              <a:t>Humanismus</a:t>
            </a:r>
            <a:r>
              <a:rPr lang="cs-CZ" dirty="0"/>
              <a:t> - ochrana lidské </a:t>
            </a:r>
            <a:r>
              <a:rPr lang="cs-CZ" b="1" dirty="0"/>
              <a:t>individuality</a:t>
            </a:r>
            <a:endParaRPr lang="cs-CZ" dirty="0"/>
          </a:p>
          <a:p>
            <a:r>
              <a:rPr lang="cs-CZ" b="1" dirty="0"/>
              <a:t>Existencialismus</a:t>
            </a:r>
            <a:r>
              <a:rPr lang="cs-CZ" dirty="0"/>
              <a:t>- důraz na existenci a svobodu:</a:t>
            </a:r>
          </a:p>
          <a:p>
            <a:r>
              <a:rPr lang="cs-CZ" dirty="0"/>
              <a:t>Teorie "Já" chápe každého člověka jako </a:t>
            </a:r>
            <a:r>
              <a:rPr lang="cs-CZ" b="1" dirty="0"/>
              <a:t>proces</a:t>
            </a:r>
            <a:r>
              <a:rPr lang="cs-CZ" dirty="0"/>
              <a:t>, nikoli hotový výtvor.</a:t>
            </a:r>
          </a:p>
          <a:p>
            <a:r>
              <a:rPr lang="cs-CZ" dirty="0"/>
              <a:t>Přestože je člověk v praxi omezen společenskými normami, potřebuje užívat své </a:t>
            </a:r>
            <a:r>
              <a:rPr lang="cs-CZ" b="1" dirty="0"/>
              <a:t>svobody</a:t>
            </a:r>
            <a:r>
              <a:rPr lang="cs-CZ" dirty="0"/>
              <a:t> (především v myšlení a emocích)</a:t>
            </a:r>
          </a:p>
          <a:p>
            <a:r>
              <a:rPr lang="cs-CZ" b="1" dirty="0"/>
              <a:t>Optimistický pohled na podstatu člověka</a:t>
            </a:r>
            <a:r>
              <a:rPr lang="cs-CZ" dirty="0"/>
              <a:t> - pokládal organismus - základ všech lidských prožitků - za moudřejší než lidské vědomí</a:t>
            </a:r>
          </a:p>
          <a:p>
            <a:r>
              <a:rPr lang="cs-CZ" b="1" dirty="0"/>
              <a:t>Opozice vůči behaviorismu</a:t>
            </a:r>
            <a:r>
              <a:rPr lang="cs-CZ" dirty="0"/>
              <a:t> - nepokládal behavioristický přístup ke zkoumání a k podpoře rozvoje osobnosti za užitečný.</a:t>
            </a:r>
          </a:p>
          <a:p>
            <a:r>
              <a:rPr lang="cs-CZ" dirty="0"/>
              <a:t>Zdůrazňuje úzké souvislosti mezi duševním zdravím a seberealizováním.</a:t>
            </a:r>
          </a:p>
          <a:p>
            <a:r>
              <a:rPr lang="cs-CZ" dirty="0"/>
              <a:t>Člověk žije hlavně </a:t>
            </a:r>
            <a:r>
              <a:rPr lang="cs-CZ" b="1" dirty="0"/>
              <a:t>vlastní osobní a subjektivní svět</a:t>
            </a:r>
            <a:r>
              <a:rPr lang="cs-CZ" dirty="0"/>
              <a:t>.</a:t>
            </a:r>
          </a:p>
          <a:p>
            <a:r>
              <a:rPr lang="cs-CZ" dirty="0"/>
              <a:t>Užívá </a:t>
            </a:r>
            <a:r>
              <a:rPr lang="cs-CZ" b="1" dirty="0"/>
              <a:t>percepčního (vnitřního) vztažného rámce</a:t>
            </a:r>
            <a:r>
              <a:rPr lang="cs-CZ" dirty="0"/>
              <a:t> = pohlížení na věci z hlediska pozorované osoby, nikoli očima vnějšího pozorovatele</a:t>
            </a:r>
          </a:p>
          <a:p>
            <a:endParaRPr lang="cs-CZ" dirty="0"/>
          </a:p>
        </p:txBody>
      </p:sp>
    </p:spTree>
    <p:extLst>
      <p:ext uri="{BB962C8B-B14F-4D97-AF65-F5344CB8AC3E}">
        <p14:creationId xmlns:p14="http://schemas.microsoft.com/office/powerpoint/2010/main" val="36287872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AF0194-7605-9145-9414-BC1A41E5248E}"/>
              </a:ext>
            </a:extLst>
          </p:cNvPr>
          <p:cNvSpPr>
            <a:spLocks noGrp="1"/>
          </p:cNvSpPr>
          <p:nvPr>
            <p:ph type="title"/>
          </p:nvPr>
        </p:nvSpPr>
        <p:spPr/>
        <p:txBody>
          <a:bodyPr/>
          <a:lstStyle/>
          <a:p>
            <a:r>
              <a:rPr lang="cs-CZ" dirty="0"/>
              <a:t>Úkoly sociálního pracovníka - pomáhat</a:t>
            </a:r>
          </a:p>
        </p:txBody>
      </p:sp>
      <p:sp>
        <p:nvSpPr>
          <p:cNvPr id="3" name="Zástupný obsah 2">
            <a:extLst>
              <a:ext uri="{FF2B5EF4-FFF2-40B4-BE49-F238E27FC236}">
                <a16:creationId xmlns:a16="http://schemas.microsoft.com/office/drawing/2014/main" id="{9976AB70-2981-DA46-993C-97A27D0ABDA9}"/>
              </a:ext>
            </a:extLst>
          </p:cNvPr>
          <p:cNvSpPr>
            <a:spLocks noGrp="1"/>
          </p:cNvSpPr>
          <p:nvPr>
            <p:ph idx="1"/>
          </p:nvPr>
        </p:nvSpPr>
        <p:spPr/>
        <p:txBody>
          <a:bodyPr/>
          <a:lstStyle/>
          <a:p>
            <a:r>
              <a:rPr lang="cs-CZ" dirty="0"/>
              <a:t>lidem v reflexi sebe sama</a:t>
            </a:r>
          </a:p>
          <a:p>
            <a:r>
              <a:rPr lang="cs-CZ" dirty="0"/>
              <a:t>v odhalování významů, které pro ně prožívaná situace může mít</a:t>
            </a:r>
          </a:p>
          <a:p>
            <a:r>
              <a:rPr lang="cs-CZ" dirty="0"/>
              <a:t>chápat i to, jak jejich interpretace světa a zkušeností na ně zpětně působí</a:t>
            </a:r>
          </a:p>
          <a:p>
            <a:endParaRPr lang="cs-CZ" dirty="0"/>
          </a:p>
        </p:txBody>
      </p:sp>
    </p:spTree>
    <p:extLst>
      <p:ext uri="{BB962C8B-B14F-4D97-AF65-F5344CB8AC3E}">
        <p14:creationId xmlns:p14="http://schemas.microsoft.com/office/powerpoint/2010/main" val="19485613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D45F0E-9D51-4B7E-AAC6-916E3C8773F5}"/>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DC9CA818-E16D-459B-B845-0D7DDF8136FA}"/>
              </a:ext>
            </a:extLst>
          </p:cNvPr>
          <p:cNvSpPr>
            <a:spLocks noGrp="1"/>
          </p:cNvSpPr>
          <p:nvPr>
            <p:ph idx="1"/>
          </p:nvPr>
        </p:nvSpPr>
        <p:spPr/>
        <p:txBody>
          <a:bodyPr/>
          <a:lstStyle/>
          <a:p>
            <a:r>
              <a:rPr lang="cs-CZ" dirty="0"/>
              <a:t>Předpoklad, že názory, postoje a interpretace každého jednotlivce jsou platné a cenné. </a:t>
            </a:r>
          </a:p>
          <a:p>
            <a:r>
              <a:rPr lang="cs-CZ" dirty="0"/>
              <a:t>Spjaty s konstruktivistickým pohledem </a:t>
            </a:r>
          </a:p>
          <a:p>
            <a:r>
              <a:rPr lang="cs-CZ" dirty="0"/>
              <a:t>Soc. pracovník pomáhá odhalovat svým klientům různé významy jejich zkušeností </a:t>
            </a:r>
          </a:p>
          <a:p>
            <a:r>
              <a:rPr lang="cs-CZ" dirty="0"/>
              <a:t>S klientem se jedná partnersky, jako s expertem na vlastní život.</a:t>
            </a:r>
          </a:p>
          <a:p>
            <a:endParaRPr lang="cs-CZ" dirty="0"/>
          </a:p>
          <a:p>
            <a:r>
              <a:rPr lang="cs-CZ" dirty="0"/>
              <a:t>Očekává se vyšší míra zaujetí se případem</a:t>
            </a:r>
          </a:p>
        </p:txBody>
      </p:sp>
    </p:spTree>
    <p:extLst>
      <p:ext uri="{BB962C8B-B14F-4D97-AF65-F5344CB8AC3E}">
        <p14:creationId xmlns:p14="http://schemas.microsoft.com/office/powerpoint/2010/main" val="36938632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2BA7EC-D446-454F-91B1-06384177766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233351E-3079-4930-87CA-68F2F6B23981}"/>
              </a:ext>
            </a:extLst>
          </p:cNvPr>
          <p:cNvSpPr>
            <a:spLocks noGrp="1"/>
          </p:cNvSpPr>
          <p:nvPr>
            <p:ph idx="1"/>
          </p:nvPr>
        </p:nvSpPr>
        <p:spPr/>
        <p:txBody>
          <a:bodyPr/>
          <a:lstStyle/>
          <a:p>
            <a:r>
              <a:rPr lang="cs-CZ" dirty="0"/>
              <a:t>optika subjektivity, </a:t>
            </a:r>
          </a:p>
          <a:p>
            <a:r>
              <a:rPr lang="cs-CZ" dirty="0"/>
              <a:t>důraz na kreativitu, </a:t>
            </a:r>
          </a:p>
          <a:p>
            <a:r>
              <a:rPr lang="cs-CZ" dirty="0"/>
              <a:t>svobodná bytost. </a:t>
            </a:r>
          </a:p>
          <a:p>
            <a:endParaRPr lang="cs-CZ" dirty="0"/>
          </a:p>
          <a:p>
            <a:endParaRPr lang="cs-CZ" dirty="0"/>
          </a:p>
          <a:p>
            <a:r>
              <a:rPr lang="cs-CZ" dirty="0"/>
              <a:t>Co se za jakých situací děje, nikoliv proč.</a:t>
            </a:r>
          </a:p>
        </p:txBody>
      </p:sp>
    </p:spTree>
    <p:extLst>
      <p:ext uri="{BB962C8B-B14F-4D97-AF65-F5344CB8AC3E}">
        <p14:creationId xmlns:p14="http://schemas.microsoft.com/office/powerpoint/2010/main" val="23129941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821330-5694-45EF-B72C-984A1A59787F}"/>
              </a:ext>
            </a:extLst>
          </p:cNvPr>
          <p:cNvSpPr>
            <a:spLocks noGrp="1"/>
          </p:cNvSpPr>
          <p:nvPr>
            <p:ph type="title"/>
          </p:nvPr>
        </p:nvSpPr>
        <p:spPr/>
        <p:txBody>
          <a:bodyPr/>
          <a:lstStyle/>
          <a:p>
            <a:r>
              <a:rPr lang="cs-CZ" dirty="0"/>
              <a:t>Proces práce s klientem</a:t>
            </a:r>
          </a:p>
        </p:txBody>
      </p:sp>
      <p:sp>
        <p:nvSpPr>
          <p:cNvPr id="3" name="Zástupný symbol pro obsah 2">
            <a:extLst>
              <a:ext uri="{FF2B5EF4-FFF2-40B4-BE49-F238E27FC236}">
                <a16:creationId xmlns:a16="http://schemas.microsoft.com/office/drawing/2014/main" id="{41F0068D-F8A0-4B27-9D0F-1F9DD9358CBF}"/>
              </a:ext>
            </a:extLst>
          </p:cNvPr>
          <p:cNvSpPr>
            <a:spLocks noGrp="1"/>
          </p:cNvSpPr>
          <p:nvPr>
            <p:ph idx="1"/>
          </p:nvPr>
        </p:nvSpPr>
        <p:spPr/>
        <p:txBody>
          <a:bodyPr>
            <a:normAutofit fontScale="70000" lnSpcReduction="20000"/>
          </a:bodyPr>
          <a:lstStyle/>
          <a:p>
            <a:r>
              <a:rPr lang="cs-CZ" dirty="0"/>
              <a:t>Klient (pacient)nerozeznává své problémy. Netouží po změně ani růstu. Komunikuje jenom o vnějších věcech.</a:t>
            </a:r>
          </a:p>
          <a:p>
            <a:r>
              <a:rPr lang="cs-CZ" dirty="0"/>
              <a:t>Klient stále mluví o neosobních tématech. I když mluví o svých pocitech, prezentuje je bez vztahu k sobě nebo o nich mluví jako o dávné minulosti.</a:t>
            </a:r>
          </a:p>
          <a:p>
            <a:r>
              <a:rPr lang="cs-CZ" dirty="0"/>
              <a:t>Klient se začíná uvolňovat, mluví o svých dřívějších pocitech, o minulých zkušenostech.</a:t>
            </a:r>
          </a:p>
          <a:p>
            <a:r>
              <a:rPr lang="cs-CZ" dirty="0"/>
              <a:t>Klient už mluví o svých pocitech v přítomnosti. Prožívání je spontánnější, začíná si uvědomovat chyby ve způsobu zpracování dosavadních zkušeností. Toto stadium bývá delší.</a:t>
            </a:r>
          </a:p>
          <a:p>
            <a:r>
              <a:rPr lang="cs-CZ" dirty="0"/>
              <a:t>Klient mluví o svých pocitech otevřeně, připouští si je, nevyhýbá se jim. Poznává rozdíl mezi sebepojetím a svým prožíváním.</a:t>
            </a:r>
          </a:p>
          <a:p>
            <a:r>
              <a:rPr lang="cs-CZ" dirty="0"/>
              <a:t>Prožívání probíhá plně v přítomnosti. Často se klient i zalekne svých pocitů. Poznává nové části sebe, což vede k trvalé změně. Vše je upřímné, doprovázené fyziologickými jevy. Tato fáze je tedy rozhodující pro změnu.</a:t>
            </a:r>
          </a:p>
          <a:p>
            <a:r>
              <a:rPr lang="cs-CZ" dirty="0"/>
              <a:t>V této fázi by měl být jedinec plně fungující osobou. Klient přijímá sebe, důvěřuje svému prožívání, řídí se jím. Dokáže akceptovat své pocity. Jedinec by měl být schopen se dál rozvíjet, poznávat sám sebe.</a:t>
            </a:r>
          </a:p>
          <a:p>
            <a:endParaRPr lang="cs-CZ" dirty="0"/>
          </a:p>
          <a:p>
            <a:endParaRPr lang="cs-CZ" dirty="0"/>
          </a:p>
        </p:txBody>
      </p:sp>
    </p:spTree>
    <p:extLst>
      <p:ext uri="{BB962C8B-B14F-4D97-AF65-F5344CB8AC3E}">
        <p14:creationId xmlns:p14="http://schemas.microsoft.com/office/powerpoint/2010/main" val="24692527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13FA28-59F9-4192-A720-1C095DAEA7E4}"/>
              </a:ext>
            </a:extLst>
          </p:cNvPr>
          <p:cNvSpPr>
            <a:spLocks noGrp="1"/>
          </p:cNvSpPr>
          <p:nvPr>
            <p:ph type="title"/>
          </p:nvPr>
        </p:nvSpPr>
        <p:spPr/>
        <p:txBody>
          <a:bodyPr/>
          <a:lstStyle/>
          <a:p>
            <a:r>
              <a:rPr lang="cs-CZ" dirty="0"/>
              <a:t>Otázky – práce ve skupině - kazuistika </a:t>
            </a:r>
          </a:p>
        </p:txBody>
      </p:sp>
      <p:sp>
        <p:nvSpPr>
          <p:cNvPr id="3" name="Zástupný symbol pro obsah 2">
            <a:extLst>
              <a:ext uri="{FF2B5EF4-FFF2-40B4-BE49-F238E27FC236}">
                <a16:creationId xmlns:a16="http://schemas.microsoft.com/office/drawing/2014/main" id="{594D87FF-967D-4917-B17E-10F5BE0ADD12}"/>
              </a:ext>
            </a:extLst>
          </p:cNvPr>
          <p:cNvSpPr>
            <a:spLocks noGrp="1"/>
          </p:cNvSpPr>
          <p:nvPr>
            <p:ph idx="1"/>
          </p:nvPr>
        </p:nvSpPr>
        <p:spPr/>
        <p:txBody>
          <a:bodyPr/>
          <a:lstStyle/>
          <a:p>
            <a:r>
              <a:rPr lang="cs-CZ" dirty="0"/>
              <a:t>Jak vidíte svou situaci</a:t>
            </a:r>
          </a:p>
          <a:p>
            <a:r>
              <a:rPr lang="cs-CZ" dirty="0"/>
              <a:t>Co vás sem přivedlo</a:t>
            </a:r>
          </a:p>
          <a:p>
            <a:r>
              <a:rPr lang="cs-CZ" dirty="0"/>
              <a:t>Co by jste chtěli změnit</a:t>
            </a:r>
          </a:p>
          <a:p>
            <a:r>
              <a:rPr lang="cs-CZ" dirty="0"/>
              <a:t>Čeho se obáváte</a:t>
            </a:r>
          </a:p>
          <a:p>
            <a:endParaRPr lang="cs-CZ" dirty="0"/>
          </a:p>
        </p:txBody>
      </p:sp>
    </p:spTree>
    <p:extLst>
      <p:ext uri="{BB962C8B-B14F-4D97-AF65-F5344CB8AC3E}">
        <p14:creationId xmlns:p14="http://schemas.microsoft.com/office/powerpoint/2010/main" val="31186505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E60163-6318-4CD1-B7B3-CF3F2975F624}"/>
              </a:ext>
            </a:extLst>
          </p:cNvPr>
          <p:cNvSpPr>
            <a:spLocks noGrp="1"/>
          </p:cNvSpPr>
          <p:nvPr>
            <p:ph type="title"/>
          </p:nvPr>
        </p:nvSpPr>
        <p:spPr/>
        <p:txBody>
          <a:bodyPr/>
          <a:lstStyle/>
          <a:p>
            <a:r>
              <a:rPr lang="cs-CZ" dirty="0"/>
              <a:t>Základ </a:t>
            </a:r>
          </a:p>
        </p:txBody>
      </p:sp>
      <p:sp>
        <p:nvSpPr>
          <p:cNvPr id="3" name="Zástupný symbol pro obsah 2">
            <a:extLst>
              <a:ext uri="{FF2B5EF4-FFF2-40B4-BE49-F238E27FC236}">
                <a16:creationId xmlns:a16="http://schemas.microsoft.com/office/drawing/2014/main" id="{FF8A1361-5984-4669-9081-430AC28EAEAA}"/>
              </a:ext>
            </a:extLst>
          </p:cNvPr>
          <p:cNvSpPr>
            <a:spLocks noGrp="1"/>
          </p:cNvSpPr>
          <p:nvPr>
            <p:ph idx="1"/>
          </p:nvPr>
        </p:nvSpPr>
        <p:spPr/>
        <p:txBody>
          <a:bodyPr/>
          <a:lstStyle/>
          <a:p>
            <a:r>
              <a:rPr lang="cs-CZ" dirty="0"/>
              <a:t>Nedirektivní přístup – direkce – postoj rodiče, učitele, experta na klientův život</a:t>
            </a:r>
          </a:p>
          <a:p>
            <a:r>
              <a:rPr lang="cs-CZ" dirty="0"/>
              <a:t>Umožnit dospělý postoj pro klienta</a:t>
            </a:r>
          </a:p>
          <a:p>
            <a:endParaRPr lang="cs-CZ" dirty="0"/>
          </a:p>
        </p:txBody>
      </p:sp>
    </p:spTree>
    <p:extLst>
      <p:ext uri="{BB962C8B-B14F-4D97-AF65-F5344CB8AC3E}">
        <p14:creationId xmlns:p14="http://schemas.microsoft.com/office/powerpoint/2010/main" val="14904404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EB5A6BA7-9F03-994D-8ED6-43AA8835696C}"/>
              </a:ext>
            </a:extLst>
          </p:cNvPr>
          <p:cNvSpPr>
            <a:spLocks noGrp="1"/>
          </p:cNvSpPr>
          <p:nvPr>
            <p:ph type="title"/>
          </p:nvPr>
        </p:nvSpPr>
        <p:spPr>
          <a:xfrm>
            <a:off x="635000" y="640823"/>
            <a:ext cx="3418659" cy="5583148"/>
          </a:xfrm>
        </p:spPr>
        <p:txBody>
          <a:bodyPr anchor="ctr">
            <a:normAutofit/>
          </a:bodyPr>
          <a:lstStyle/>
          <a:p>
            <a:r>
              <a:rPr lang="cs-CZ" sz="5400" dirty="0"/>
              <a:t>Podvědomí ID a superego</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Zástupný obsah 2">
            <a:extLst>
              <a:ext uri="{FF2B5EF4-FFF2-40B4-BE49-F238E27FC236}">
                <a16:creationId xmlns:a16="http://schemas.microsoft.com/office/drawing/2014/main" id="{F7562E35-FF9C-3D91-81D2-0721C83C2DF8}"/>
              </a:ext>
            </a:extLst>
          </p:cNvPr>
          <p:cNvGraphicFramePr>
            <a:graphicFrameLocks noGrp="1"/>
          </p:cNvGraphicFramePr>
          <p:nvPr>
            <p:ph idx="1"/>
            <p:extLst>
              <p:ext uri="{D42A27DB-BD31-4B8C-83A1-F6EECF244321}">
                <p14:modId xmlns:p14="http://schemas.microsoft.com/office/powerpoint/2010/main" val="286884321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87468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3FEB209E-B27F-6E43-8497-7DB19D323238}"/>
              </a:ext>
            </a:extLst>
          </p:cNvPr>
          <p:cNvSpPr txBox="1"/>
          <p:nvPr/>
        </p:nvSpPr>
        <p:spPr>
          <a:xfrm>
            <a:off x="1243012" y="569358"/>
            <a:ext cx="979242" cy="369332"/>
          </a:xfrm>
          <a:prstGeom prst="rect">
            <a:avLst/>
          </a:prstGeom>
          <a:noFill/>
        </p:spPr>
        <p:txBody>
          <a:bodyPr wrap="none" rtlCol="0">
            <a:spAutoFit/>
          </a:bodyPr>
          <a:lstStyle/>
          <a:p>
            <a:r>
              <a:rPr lang="cs-CZ" dirty="0"/>
              <a:t>problém</a:t>
            </a:r>
          </a:p>
        </p:txBody>
      </p:sp>
      <p:sp>
        <p:nvSpPr>
          <p:cNvPr id="5" name="Ovál 4">
            <a:extLst>
              <a:ext uri="{FF2B5EF4-FFF2-40B4-BE49-F238E27FC236}">
                <a16:creationId xmlns:a16="http://schemas.microsoft.com/office/drawing/2014/main" id="{2F9F2088-784C-8549-AB89-F68DDA55DC39}"/>
              </a:ext>
            </a:extLst>
          </p:cNvPr>
          <p:cNvSpPr/>
          <p:nvPr/>
        </p:nvSpPr>
        <p:spPr>
          <a:xfrm>
            <a:off x="5086349" y="3066456"/>
            <a:ext cx="485775"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Trojúhelník 7">
            <a:extLst>
              <a:ext uri="{FF2B5EF4-FFF2-40B4-BE49-F238E27FC236}">
                <a16:creationId xmlns:a16="http://schemas.microsoft.com/office/drawing/2014/main" id="{8716BE38-6529-C84A-9775-D5643C202DF3}"/>
              </a:ext>
            </a:extLst>
          </p:cNvPr>
          <p:cNvSpPr/>
          <p:nvPr/>
        </p:nvSpPr>
        <p:spPr>
          <a:xfrm>
            <a:off x="1114425" y="1143000"/>
            <a:ext cx="742950" cy="657225"/>
          </a:xfrm>
          <a:prstGeom prst="triangl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Šipka vpravo 8">
            <a:extLst>
              <a:ext uri="{FF2B5EF4-FFF2-40B4-BE49-F238E27FC236}">
                <a16:creationId xmlns:a16="http://schemas.microsoft.com/office/drawing/2014/main" id="{DC6CD60D-2F54-C548-B8E0-E9CE220454E8}"/>
              </a:ext>
            </a:extLst>
          </p:cNvPr>
          <p:cNvSpPr/>
          <p:nvPr/>
        </p:nvSpPr>
        <p:spPr>
          <a:xfrm rot="1348176">
            <a:off x="1916530" y="2038662"/>
            <a:ext cx="2998321" cy="1225748"/>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TextovéPole 9">
            <a:extLst>
              <a:ext uri="{FF2B5EF4-FFF2-40B4-BE49-F238E27FC236}">
                <a16:creationId xmlns:a16="http://schemas.microsoft.com/office/drawing/2014/main" id="{D51C1616-AAD8-BE4C-B606-E661F21DB085}"/>
              </a:ext>
            </a:extLst>
          </p:cNvPr>
          <p:cNvSpPr txBox="1"/>
          <p:nvPr/>
        </p:nvSpPr>
        <p:spPr>
          <a:xfrm>
            <a:off x="4752635" y="3566518"/>
            <a:ext cx="1153201" cy="369332"/>
          </a:xfrm>
          <a:prstGeom prst="rect">
            <a:avLst/>
          </a:prstGeom>
          <a:noFill/>
        </p:spPr>
        <p:txBody>
          <a:bodyPr wrap="none" rtlCol="0">
            <a:spAutoFit/>
          </a:bodyPr>
          <a:lstStyle/>
          <a:p>
            <a:r>
              <a:rPr lang="cs-CZ" dirty="0"/>
              <a:t>Tady a teď</a:t>
            </a:r>
          </a:p>
        </p:txBody>
      </p:sp>
      <p:sp>
        <p:nvSpPr>
          <p:cNvPr id="11" name="Slunce 10">
            <a:extLst>
              <a:ext uri="{FF2B5EF4-FFF2-40B4-BE49-F238E27FC236}">
                <a16:creationId xmlns:a16="http://schemas.microsoft.com/office/drawing/2014/main" id="{4F1DFBD6-3D1B-1A4F-8A67-764707C108E7}"/>
              </a:ext>
            </a:extLst>
          </p:cNvPr>
          <p:cNvSpPr/>
          <p:nvPr/>
        </p:nvSpPr>
        <p:spPr>
          <a:xfrm>
            <a:off x="10425113" y="5106354"/>
            <a:ext cx="990600" cy="1147285"/>
          </a:xfrm>
          <a:prstGeom prst="su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 name="Veselý obličej 11">
            <a:extLst>
              <a:ext uri="{FF2B5EF4-FFF2-40B4-BE49-F238E27FC236}">
                <a16:creationId xmlns:a16="http://schemas.microsoft.com/office/drawing/2014/main" id="{6DD39C18-A901-694C-BDD9-90918E5EAC40}"/>
              </a:ext>
            </a:extLst>
          </p:cNvPr>
          <p:cNvSpPr/>
          <p:nvPr/>
        </p:nvSpPr>
        <p:spPr>
          <a:xfrm>
            <a:off x="10172700" y="557212"/>
            <a:ext cx="1243013" cy="1243013"/>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TextovéPole 12">
            <a:extLst>
              <a:ext uri="{FF2B5EF4-FFF2-40B4-BE49-F238E27FC236}">
                <a16:creationId xmlns:a16="http://schemas.microsoft.com/office/drawing/2014/main" id="{130EF662-8859-2B4C-B5D2-07B82D755BFC}"/>
              </a:ext>
            </a:extLst>
          </p:cNvPr>
          <p:cNvSpPr txBox="1"/>
          <p:nvPr/>
        </p:nvSpPr>
        <p:spPr>
          <a:xfrm>
            <a:off x="9825038" y="6249353"/>
            <a:ext cx="1590675" cy="646331"/>
          </a:xfrm>
          <a:prstGeom prst="rect">
            <a:avLst/>
          </a:prstGeom>
          <a:noFill/>
        </p:spPr>
        <p:txBody>
          <a:bodyPr wrap="square" rtlCol="0">
            <a:spAutoFit/>
          </a:bodyPr>
          <a:lstStyle/>
          <a:p>
            <a:r>
              <a:rPr lang="cs-CZ" dirty="0"/>
              <a:t>Obávaná budoucnost</a:t>
            </a:r>
          </a:p>
        </p:txBody>
      </p:sp>
      <p:sp>
        <p:nvSpPr>
          <p:cNvPr id="14" name="TextovéPole 13">
            <a:extLst>
              <a:ext uri="{FF2B5EF4-FFF2-40B4-BE49-F238E27FC236}">
                <a16:creationId xmlns:a16="http://schemas.microsoft.com/office/drawing/2014/main" id="{60EC907F-175B-3742-8E03-44E105B14A09}"/>
              </a:ext>
            </a:extLst>
          </p:cNvPr>
          <p:cNvSpPr txBox="1"/>
          <p:nvPr/>
        </p:nvSpPr>
        <p:spPr>
          <a:xfrm>
            <a:off x="10144124" y="2228850"/>
            <a:ext cx="1700213" cy="646331"/>
          </a:xfrm>
          <a:prstGeom prst="rect">
            <a:avLst/>
          </a:prstGeom>
          <a:noFill/>
        </p:spPr>
        <p:txBody>
          <a:bodyPr wrap="square" rtlCol="0">
            <a:spAutoFit/>
          </a:bodyPr>
          <a:lstStyle/>
          <a:p>
            <a:r>
              <a:rPr lang="cs-CZ" dirty="0"/>
              <a:t>Preferovaná budoucnost</a:t>
            </a:r>
          </a:p>
        </p:txBody>
      </p:sp>
      <p:cxnSp>
        <p:nvCxnSpPr>
          <p:cNvPr id="16" name="Přímá spojovací šipka 15">
            <a:extLst>
              <a:ext uri="{FF2B5EF4-FFF2-40B4-BE49-F238E27FC236}">
                <a16:creationId xmlns:a16="http://schemas.microsoft.com/office/drawing/2014/main" id="{41FF261C-AA07-3E4C-943F-5D99FEB4F334}"/>
              </a:ext>
            </a:extLst>
          </p:cNvPr>
          <p:cNvCxnSpPr/>
          <p:nvPr/>
        </p:nvCxnSpPr>
        <p:spPr>
          <a:xfrm>
            <a:off x="6415088" y="3566518"/>
            <a:ext cx="3614737" cy="1791295"/>
          </a:xfrm>
          <a:prstGeom prst="straightConnector1">
            <a:avLst/>
          </a:prstGeom>
          <a:ln w="889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ovéPole 16">
            <a:extLst>
              <a:ext uri="{FF2B5EF4-FFF2-40B4-BE49-F238E27FC236}">
                <a16:creationId xmlns:a16="http://schemas.microsoft.com/office/drawing/2014/main" id="{62914B98-DCD8-E443-9A56-3402C369E894}"/>
              </a:ext>
            </a:extLst>
          </p:cNvPr>
          <p:cNvSpPr txBox="1"/>
          <p:nvPr/>
        </p:nvSpPr>
        <p:spPr>
          <a:xfrm rot="1663987">
            <a:off x="7686676" y="4155491"/>
            <a:ext cx="1828800" cy="369332"/>
          </a:xfrm>
          <a:prstGeom prst="rect">
            <a:avLst/>
          </a:prstGeom>
          <a:noFill/>
        </p:spPr>
        <p:txBody>
          <a:bodyPr wrap="square" rtlCol="0">
            <a:spAutoFit/>
          </a:bodyPr>
          <a:lstStyle/>
          <a:p>
            <a:r>
              <a:rPr lang="cs-CZ" dirty="0"/>
              <a:t>rizika</a:t>
            </a:r>
          </a:p>
        </p:txBody>
      </p:sp>
      <p:sp>
        <p:nvSpPr>
          <p:cNvPr id="18" name="Šrafovaná šipka vpravo 17">
            <a:extLst>
              <a:ext uri="{FF2B5EF4-FFF2-40B4-BE49-F238E27FC236}">
                <a16:creationId xmlns:a16="http://schemas.microsoft.com/office/drawing/2014/main" id="{F120A27D-0390-DB48-BDFD-45A99DA905AE}"/>
              </a:ext>
            </a:extLst>
          </p:cNvPr>
          <p:cNvSpPr/>
          <p:nvPr/>
        </p:nvSpPr>
        <p:spPr>
          <a:xfrm rot="19750906">
            <a:off x="720282" y="5038175"/>
            <a:ext cx="4457699" cy="671512"/>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TextovéPole 18">
            <a:extLst>
              <a:ext uri="{FF2B5EF4-FFF2-40B4-BE49-F238E27FC236}">
                <a16:creationId xmlns:a16="http://schemas.microsoft.com/office/drawing/2014/main" id="{090F4CB6-B106-FF40-9E34-45506595BFDB}"/>
              </a:ext>
            </a:extLst>
          </p:cNvPr>
          <p:cNvSpPr txBox="1"/>
          <p:nvPr/>
        </p:nvSpPr>
        <p:spPr>
          <a:xfrm>
            <a:off x="92868" y="4791670"/>
            <a:ext cx="2300287" cy="923330"/>
          </a:xfrm>
          <a:prstGeom prst="rect">
            <a:avLst/>
          </a:prstGeom>
          <a:noFill/>
        </p:spPr>
        <p:txBody>
          <a:bodyPr wrap="square" rtlCol="0">
            <a:spAutoFit/>
          </a:bodyPr>
          <a:lstStyle/>
          <a:p>
            <a:r>
              <a:rPr lang="cs-CZ" dirty="0"/>
              <a:t>Všechno co mi funguje, co znám, umím, čím se bavím</a:t>
            </a:r>
          </a:p>
        </p:txBody>
      </p:sp>
      <p:cxnSp>
        <p:nvCxnSpPr>
          <p:cNvPr id="21" name="Přímá spojovací šipka 20">
            <a:extLst>
              <a:ext uri="{FF2B5EF4-FFF2-40B4-BE49-F238E27FC236}">
                <a16:creationId xmlns:a16="http://schemas.microsoft.com/office/drawing/2014/main" id="{0A2E10A0-DBDB-4E40-BDAD-F62F9592F832}"/>
              </a:ext>
            </a:extLst>
          </p:cNvPr>
          <p:cNvCxnSpPr/>
          <p:nvPr/>
        </p:nvCxnSpPr>
        <p:spPr>
          <a:xfrm>
            <a:off x="1857375" y="6572518"/>
            <a:ext cx="65436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ovéPole 21">
            <a:extLst>
              <a:ext uri="{FF2B5EF4-FFF2-40B4-BE49-F238E27FC236}">
                <a16:creationId xmlns:a16="http://schemas.microsoft.com/office/drawing/2014/main" id="{C39CD124-7727-CB4D-92E4-1E7A6F91E91E}"/>
              </a:ext>
            </a:extLst>
          </p:cNvPr>
          <p:cNvSpPr txBox="1"/>
          <p:nvPr/>
        </p:nvSpPr>
        <p:spPr>
          <a:xfrm>
            <a:off x="2023591" y="6294357"/>
            <a:ext cx="1004442" cy="369332"/>
          </a:xfrm>
          <a:prstGeom prst="rect">
            <a:avLst/>
          </a:prstGeom>
          <a:noFill/>
        </p:spPr>
        <p:txBody>
          <a:bodyPr wrap="none" rtlCol="0">
            <a:spAutoFit/>
          </a:bodyPr>
          <a:lstStyle/>
          <a:p>
            <a:r>
              <a:rPr lang="cs-CZ" dirty="0"/>
              <a:t>minulost</a:t>
            </a:r>
          </a:p>
        </p:txBody>
      </p:sp>
      <p:sp>
        <p:nvSpPr>
          <p:cNvPr id="23" name="TextovéPole 22">
            <a:extLst>
              <a:ext uri="{FF2B5EF4-FFF2-40B4-BE49-F238E27FC236}">
                <a16:creationId xmlns:a16="http://schemas.microsoft.com/office/drawing/2014/main" id="{2015C92C-653D-6A4B-A2E7-60D08334CED8}"/>
              </a:ext>
            </a:extLst>
          </p:cNvPr>
          <p:cNvSpPr txBox="1"/>
          <p:nvPr/>
        </p:nvSpPr>
        <p:spPr>
          <a:xfrm>
            <a:off x="4886325" y="6249353"/>
            <a:ext cx="1222129" cy="369332"/>
          </a:xfrm>
          <a:prstGeom prst="rect">
            <a:avLst/>
          </a:prstGeom>
          <a:noFill/>
        </p:spPr>
        <p:txBody>
          <a:bodyPr wrap="none" rtlCol="0">
            <a:spAutoFit/>
          </a:bodyPr>
          <a:lstStyle/>
          <a:p>
            <a:r>
              <a:rPr lang="cs-CZ" dirty="0"/>
              <a:t>současnost</a:t>
            </a:r>
          </a:p>
        </p:txBody>
      </p:sp>
      <p:sp>
        <p:nvSpPr>
          <p:cNvPr id="24" name="TextovéPole 23">
            <a:extLst>
              <a:ext uri="{FF2B5EF4-FFF2-40B4-BE49-F238E27FC236}">
                <a16:creationId xmlns:a16="http://schemas.microsoft.com/office/drawing/2014/main" id="{8D91B876-982A-4547-BE4B-FBFF32F9CB50}"/>
              </a:ext>
            </a:extLst>
          </p:cNvPr>
          <p:cNvSpPr txBox="1"/>
          <p:nvPr/>
        </p:nvSpPr>
        <p:spPr>
          <a:xfrm>
            <a:off x="8058150" y="6249353"/>
            <a:ext cx="1299395" cy="369332"/>
          </a:xfrm>
          <a:prstGeom prst="rect">
            <a:avLst/>
          </a:prstGeom>
          <a:noFill/>
        </p:spPr>
        <p:txBody>
          <a:bodyPr wrap="none" rtlCol="0">
            <a:spAutoFit/>
          </a:bodyPr>
          <a:lstStyle/>
          <a:p>
            <a:r>
              <a:rPr lang="cs-CZ" dirty="0"/>
              <a:t>budoucnost</a:t>
            </a:r>
          </a:p>
        </p:txBody>
      </p:sp>
      <p:sp>
        <p:nvSpPr>
          <p:cNvPr id="25" name="Pětiúhelník 24">
            <a:extLst>
              <a:ext uri="{FF2B5EF4-FFF2-40B4-BE49-F238E27FC236}">
                <a16:creationId xmlns:a16="http://schemas.microsoft.com/office/drawing/2014/main" id="{41AF272B-FAC5-C144-A046-3B7D90B63B6C}"/>
              </a:ext>
            </a:extLst>
          </p:cNvPr>
          <p:cNvSpPr/>
          <p:nvPr/>
        </p:nvSpPr>
        <p:spPr>
          <a:xfrm rot="20459790">
            <a:off x="6949431" y="2158875"/>
            <a:ext cx="2842307" cy="197082"/>
          </a:xfrm>
          <a:prstGeom prst="homePlat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 name="TextovéPole 25">
            <a:extLst>
              <a:ext uri="{FF2B5EF4-FFF2-40B4-BE49-F238E27FC236}">
                <a16:creationId xmlns:a16="http://schemas.microsoft.com/office/drawing/2014/main" id="{3A6958D1-CBAC-624C-B71E-7FE5EA1A1885}"/>
              </a:ext>
            </a:extLst>
          </p:cNvPr>
          <p:cNvSpPr txBox="1"/>
          <p:nvPr/>
        </p:nvSpPr>
        <p:spPr>
          <a:xfrm rot="20449699">
            <a:off x="7265336" y="1470649"/>
            <a:ext cx="1796133" cy="369332"/>
          </a:xfrm>
          <a:prstGeom prst="rect">
            <a:avLst/>
          </a:prstGeom>
          <a:noFill/>
        </p:spPr>
        <p:txBody>
          <a:bodyPr wrap="none" rtlCol="0">
            <a:spAutoFit/>
          </a:bodyPr>
          <a:lstStyle/>
          <a:p>
            <a:r>
              <a:rPr lang="cs-CZ" dirty="0"/>
              <a:t>Dlouhodobý plán</a:t>
            </a:r>
          </a:p>
        </p:txBody>
      </p:sp>
      <p:sp>
        <p:nvSpPr>
          <p:cNvPr id="27" name="Trojúhelník 26">
            <a:extLst>
              <a:ext uri="{FF2B5EF4-FFF2-40B4-BE49-F238E27FC236}">
                <a16:creationId xmlns:a16="http://schemas.microsoft.com/office/drawing/2014/main" id="{B8D3039D-F976-1149-B6D5-3B7FA0CFE495}"/>
              </a:ext>
            </a:extLst>
          </p:cNvPr>
          <p:cNvSpPr/>
          <p:nvPr/>
        </p:nvSpPr>
        <p:spPr>
          <a:xfrm rot="3816503">
            <a:off x="6335088" y="2340523"/>
            <a:ext cx="589665" cy="100275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 name="Trojúhelník 27">
            <a:extLst>
              <a:ext uri="{FF2B5EF4-FFF2-40B4-BE49-F238E27FC236}">
                <a16:creationId xmlns:a16="http://schemas.microsoft.com/office/drawing/2014/main" id="{7E4A46A0-0D59-784C-AD50-9B63D67D3333}"/>
              </a:ext>
            </a:extLst>
          </p:cNvPr>
          <p:cNvSpPr/>
          <p:nvPr/>
        </p:nvSpPr>
        <p:spPr>
          <a:xfrm rot="3816503">
            <a:off x="7674470" y="1952127"/>
            <a:ext cx="589665" cy="100275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8028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linds(horizontal)">
                                      <p:cBhvr>
                                        <p:cTn id="23" dur="500"/>
                                        <p:tgtEl>
                                          <p:spTgt spid="8"/>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blinds(horizontal)">
                                      <p:cBhvr>
                                        <p:cTn id="26" dur="5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checkerboard(across)">
                                      <p:cBhvr>
                                        <p:cTn id="43" dur="500"/>
                                        <p:tgtEl>
                                          <p:spTgt spid="11"/>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blinds(horizontal)">
                                      <p:cBhvr>
                                        <p:cTn id="48" dur="500"/>
                                        <p:tgtEl>
                                          <p:spTgt spid="13"/>
                                        </p:tgtEl>
                                      </p:cBhvr>
                                    </p:animEffect>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6"/>
                                        </p:tgtEl>
                                        <p:attrNameLst>
                                          <p:attrName>style.visibility</p:attrName>
                                        </p:attrNameLst>
                                      </p:cBhvr>
                                      <p:to>
                                        <p:strVal val="visible"/>
                                      </p:to>
                                    </p:set>
                                    <p:anim calcmode="lin" valueType="num">
                                      <p:cBhvr additive="base">
                                        <p:cTn id="53" dur="500" fill="hold"/>
                                        <p:tgtEl>
                                          <p:spTgt spid="16"/>
                                        </p:tgtEl>
                                        <p:attrNameLst>
                                          <p:attrName>ppt_x</p:attrName>
                                        </p:attrNameLst>
                                      </p:cBhvr>
                                      <p:tavLst>
                                        <p:tav tm="0">
                                          <p:val>
                                            <p:strVal val="#ppt_x"/>
                                          </p:val>
                                        </p:tav>
                                        <p:tav tm="100000">
                                          <p:val>
                                            <p:strVal val="#ppt_x"/>
                                          </p:val>
                                        </p:tav>
                                      </p:tavLst>
                                    </p:anim>
                                    <p:anim calcmode="lin" valueType="num">
                                      <p:cBhvr additive="base">
                                        <p:cTn id="54" dur="500" fill="hold"/>
                                        <p:tgtEl>
                                          <p:spTgt spid="16"/>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7"/>
                                        </p:tgtEl>
                                        <p:attrNameLst>
                                          <p:attrName>style.visibility</p:attrName>
                                        </p:attrNameLst>
                                      </p:cBhvr>
                                      <p:to>
                                        <p:strVal val="visible"/>
                                      </p:to>
                                    </p:set>
                                    <p:anim calcmode="lin" valueType="num">
                                      <p:cBhvr additive="base">
                                        <p:cTn id="57" dur="500" fill="hold"/>
                                        <p:tgtEl>
                                          <p:spTgt spid="17"/>
                                        </p:tgtEl>
                                        <p:attrNameLst>
                                          <p:attrName>ppt_x</p:attrName>
                                        </p:attrNameLst>
                                      </p:cBhvr>
                                      <p:tavLst>
                                        <p:tav tm="0">
                                          <p:val>
                                            <p:strVal val="#ppt_x"/>
                                          </p:val>
                                        </p:tav>
                                        <p:tav tm="100000">
                                          <p:val>
                                            <p:strVal val="#ppt_x"/>
                                          </p:val>
                                        </p:tav>
                                      </p:tavLst>
                                    </p:anim>
                                    <p:anim calcmode="lin" valueType="num">
                                      <p:cBhvr additive="base">
                                        <p:cTn id="5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8" presetClass="entr" presetSubtype="12"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strips(downLeft)">
                                      <p:cBhvr>
                                        <p:cTn id="63" dur="500"/>
                                        <p:tgtEl>
                                          <p:spTgt spid="12"/>
                                        </p:tgtEl>
                                      </p:cBhvr>
                                    </p:animEffect>
                                  </p:childTnLst>
                                </p:cTn>
                              </p:par>
                              <p:par>
                                <p:cTn id="64" presetID="18" presetClass="entr" presetSubtype="12" fill="hold" grpId="0" nodeType="withEffect">
                                  <p:stCondLst>
                                    <p:cond delay="0"/>
                                  </p:stCondLst>
                                  <p:childTnLst>
                                    <p:set>
                                      <p:cBhvr>
                                        <p:cTn id="65" dur="1" fill="hold">
                                          <p:stCondLst>
                                            <p:cond delay="0"/>
                                          </p:stCondLst>
                                        </p:cTn>
                                        <p:tgtEl>
                                          <p:spTgt spid="14"/>
                                        </p:tgtEl>
                                        <p:attrNameLst>
                                          <p:attrName>style.visibility</p:attrName>
                                        </p:attrNameLst>
                                      </p:cBhvr>
                                      <p:to>
                                        <p:strVal val="visible"/>
                                      </p:to>
                                    </p:set>
                                    <p:animEffect transition="in" filter="strips(downLeft)">
                                      <p:cBhvr>
                                        <p:cTn id="66" dur="500"/>
                                        <p:tgtEl>
                                          <p:spTgt spid="14"/>
                                        </p:tgtEl>
                                      </p:cBhvr>
                                    </p:animEffect>
                                  </p:childTnLst>
                                </p:cTn>
                              </p:par>
                            </p:childTnLst>
                          </p:cTn>
                        </p:par>
                      </p:childTnLst>
                    </p:cTn>
                  </p:par>
                  <p:par>
                    <p:cTn id="67" fill="hold">
                      <p:stCondLst>
                        <p:cond delay="indefinite"/>
                      </p:stCondLst>
                      <p:childTnLst>
                        <p:par>
                          <p:cTn id="68" fill="hold">
                            <p:stCondLst>
                              <p:cond delay="0"/>
                            </p:stCondLst>
                            <p:childTnLst>
                              <p:par>
                                <p:cTn id="69" presetID="12" presetClass="entr" presetSubtype="4" fill="hold" grpId="0" nodeType="clickEffect">
                                  <p:stCondLst>
                                    <p:cond delay="0"/>
                                  </p:stCondLst>
                                  <p:childTnLst>
                                    <p:set>
                                      <p:cBhvr>
                                        <p:cTn id="70" dur="1" fill="hold">
                                          <p:stCondLst>
                                            <p:cond delay="0"/>
                                          </p:stCondLst>
                                        </p:cTn>
                                        <p:tgtEl>
                                          <p:spTgt spid="25"/>
                                        </p:tgtEl>
                                        <p:attrNameLst>
                                          <p:attrName>style.visibility</p:attrName>
                                        </p:attrNameLst>
                                      </p:cBhvr>
                                      <p:to>
                                        <p:strVal val="visible"/>
                                      </p:to>
                                    </p:set>
                                    <p:anim calcmode="lin" valueType="num">
                                      <p:cBhvr additive="base">
                                        <p:cTn id="71" dur="500"/>
                                        <p:tgtEl>
                                          <p:spTgt spid="25"/>
                                        </p:tgtEl>
                                        <p:attrNameLst>
                                          <p:attrName>ppt_y</p:attrName>
                                        </p:attrNameLst>
                                      </p:cBhvr>
                                      <p:tavLst>
                                        <p:tav tm="0">
                                          <p:val>
                                            <p:strVal val="#ppt_y+#ppt_h*1.125000"/>
                                          </p:val>
                                        </p:tav>
                                        <p:tav tm="100000">
                                          <p:val>
                                            <p:strVal val="#ppt_y"/>
                                          </p:val>
                                        </p:tav>
                                      </p:tavLst>
                                    </p:anim>
                                    <p:animEffect transition="in" filter="wipe(up)">
                                      <p:cBhvr>
                                        <p:cTn id="72" dur="500"/>
                                        <p:tgtEl>
                                          <p:spTgt spid="25"/>
                                        </p:tgtEl>
                                      </p:cBhvr>
                                    </p:animEffect>
                                  </p:childTnLst>
                                </p:cTn>
                              </p:par>
                              <p:par>
                                <p:cTn id="73" presetID="12" presetClass="entr" presetSubtype="4" fill="hold" grpId="0" nodeType="withEffect">
                                  <p:stCondLst>
                                    <p:cond delay="0"/>
                                  </p:stCondLst>
                                  <p:childTnLst>
                                    <p:set>
                                      <p:cBhvr>
                                        <p:cTn id="74" dur="1" fill="hold">
                                          <p:stCondLst>
                                            <p:cond delay="0"/>
                                          </p:stCondLst>
                                        </p:cTn>
                                        <p:tgtEl>
                                          <p:spTgt spid="26"/>
                                        </p:tgtEl>
                                        <p:attrNameLst>
                                          <p:attrName>style.visibility</p:attrName>
                                        </p:attrNameLst>
                                      </p:cBhvr>
                                      <p:to>
                                        <p:strVal val="visible"/>
                                      </p:to>
                                    </p:set>
                                    <p:anim calcmode="lin" valueType="num">
                                      <p:cBhvr additive="base">
                                        <p:cTn id="75" dur="500"/>
                                        <p:tgtEl>
                                          <p:spTgt spid="26"/>
                                        </p:tgtEl>
                                        <p:attrNameLst>
                                          <p:attrName>ppt_y</p:attrName>
                                        </p:attrNameLst>
                                      </p:cBhvr>
                                      <p:tavLst>
                                        <p:tav tm="0">
                                          <p:val>
                                            <p:strVal val="#ppt_y+#ppt_h*1.125000"/>
                                          </p:val>
                                        </p:tav>
                                        <p:tav tm="100000">
                                          <p:val>
                                            <p:strVal val="#ppt_y"/>
                                          </p:val>
                                        </p:tav>
                                      </p:tavLst>
                                    </p:anim>
                                    <p:animEffect transition="in" filter="wipe(up)">
                                      <p:cBhvr>
                                        <p:cTn id="76" dur="500"/>
                                        <p:tgtEl>
                                          <p:spTgt spid="26"/>
                                        </p:tgtEl>
                                      </p:cBhvr>
                                    </p:animEffect>
                                  </p:childTnLst>
                                </p:cTn>
                              </p:par>
                            </p:childTnLst>
                          </p:cTn>
                        </p:par>
                      </p:childTnLst>
                    </p:cTn>
                  </p:par>
                  <p:par>
                    <p:cTn id="77" fill="hold">
                      <p:stCondLst>
                        <p:cond delay="indefinite"/>
                      </p:stCondLst>
                      <p:childTnLst>
                        <p:par>
                          <p:cTn id="78" fill="hold">
                            <p:stCondLst>
                              <p:cond delay="0"/>
                            </p:stCondLst>
                            <p:childTnLst>
                              <p:par>
                                <p:cTn id="79" presetID="6" presetClass="entr" presetSubtype="16" fill="hold" grpId="0" nodeType="clickEffect">
                                  <p:stCondLst>
                                    <p:cond delay="0"/>
                                  </p:stCondLst>
                                  <p:childTnLst>
                                    <p:set>
                                      <p:cBhvr>
                                        <p:cTn id="80" dur="1" fill="hold">
                                          <p:stCondLst>
                                            <p:cond delay="0"/>
                                          </p:stCondLst>
                                        </p:cTn>
                                        <p:tgtEl>
                                          <p:spTgt spid="18"/>
                                        </p:tgtEl>
                                        <p:attrNameLst>
                                          <p:attrName>style.visibility</p:attrName>
                                        </p:attrNameLst>
                                      </p:cBhvr>
                                      <p:to>
                                        <p:strVal val="visible"/>
                                      </p:to>
                                    </p:set>
                                    <p:animEffect transition="in" filter="circle(in)">
                                      <p:cBhvr>
                                        <p:cTn id="81" dur="2000"/>
                                        <p:tgtEl>
                                          <p:spTgt spid="18"/>
                                        </p:tgtEl>
                                      </p:cBhvr>
                                    </p:animEffect>
                                  </p:childTnLst>
                                </p:cTn>
                              </p:par>
                              <p:par>
                                <p:cTn id="82" presetID="6" presetClass="entr" presetSubtype="16" fill="hold" grpId="0" nodeType="with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circle(in)">
                                      <p:cBhvr>
                                        <p:cTn id="84" dur="2000"/>
                                        <p:tgtEl>
                                          <p:spTgt spid="19"/>
                                        </p:tgtEl>
                                      </p:cBhvr>
                                    </p:animEffect>
                                  </p:childTnLst>
                                </p:cTn>
                              </p:par>
                            </p:childTnLst>
                          </p:cTn>
                        </p:par>
                      </p:childTnLst>
                    </p:cTn>
                  </p:par>
                  <p:par>
                    <p:cTn id="85" fill="hold">
                      <p:stCondLst>
                        <p:cond delay="indefinite"/>
                      </p:stCondLst>
                      <p:childTnLst>
                        <p:par>
                          <p:cTn id="86" fill="hold">
                            <p:stCondLst>
                              <p:cond delay="0"/>
                            </p:stCondLst>
                            <p:childTnLst>
                              <p:par>
                                <p:cTn id="87" presetID="14" presetClass="entr" presetSubtype="10" fill="hold" grpId="0" nodeType="clickEffect">
                                  <p:stCondLst>
                                    <p:cond delay="0"/>
                                  </p:stCondLst>
                                  <p:childTnLst>
                                    <p:set>
                                      <p:cBhvr>
                                        <p:cTn id="88" dur="1" fill="hold">
                                          <p:stCondLst>
                                            <p:cond delay="0"/>
                                          </p:stCondLst>
                                        </p:cTn>
                                        <p:tgtEl>
                                          <p:spTgt spid="27"/>
                                        </p:tgtEl>
                                        <p:attrNameLst>
                                          <p:attrName>style.visibility</p:attrName>
                                        </p:attrNameLst>
                                      </p:cBhvr>
                                      <p:to>
                                        <p:strVal val="visible"/>
                                      </p:to>
                                    </p:set>
                                    <p:animEffect transition="in" filter="randombar(horizontal)">
                                      <p:cBhvr>
                                        <p:cTn id="89" dur="500"/>
                                        <p:tgtEl>
                                          <p:spTgt spid="27"/>
                                        </p:tgtEl>
                                      </p:cBhvr>
                                    </p:animEffect>
                                  </p:childTnLst>
                                </p:cTn>
                              </p:par>
                            </p:childTnLst>
                          </p:cTn>
                        </p:par>
                      </p:childTnLst>
                    </p:cTn>
                  </p:par>
                  <p:par>
                    <p:cTn id="90" fill="hold">
                      <p:stCondLst>
                        <p:cond delay="indefinite"/>
                      </p:stCondLst>
                      <p:childTnLst>
                        <p:par>
                          <p:cTn id="91" fill="hold">
                            <p:stCondLst>
                              <p:cond delay="0"/>
                            </p:stCondLst>
                            <p:childTnLst>
                              <p:par>
                                <p:cTn id="92" presetID="14" presetClass="entr" presetSubtype="10" fill="hold" grpId="0" nodeType="clickEffect">
                                  <p:stCondLst>
                                    <p:cond delay="0"/>
                                  </p:stCondLst>
                                  <p:childTnLst>
                                    <p:set>
                                      <p:cBhvr>
                                        <p:cTn id="93" dur="1" fill="hold">
                                          <p:stCondLst>
                                            <p:cond delay="0"/>
                                          </p:stCondLst>
                                        </p:cTn>
                                        <p:tgtEl>
                                          <p:spTgt spid="28"/>
                                        </p:tgtEl>
                                        <p:attrNameLst>
                                          <p:attrName>style.visibility</p:attrName>
                                        </p:attrNameLst>
                                      </p:cBhvr>
                                      <p:to>
                                        <p:strVal val="visible"/>
                                      </p:to>
                                    </p:set>
                                    <p:animEffect transition="in" filter="randombar(horizontal)">
                                      <p:cBhvr>
                                        <p:cTn id="94"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95" restart="whenNotActive" fill="hold" evtFilter="cancelBubble" nodeType="interactiveSeq">
                <p:stCondLst>
                  <p:cond evt="onClick" delay="0">
                    <p:tgtEl>
                      <p:spTgt spid="4"/>
                    </p:tgtEl>
                  </p:cond>
                </p:stCondLst>
                <p:endSync evt="end" delay="0">
                  <p:rtn val="all"/>
                </p:endSync>
                <p:childTnLst>
                  <p:par>
                    <p:cTn id="96" fill="hold">
                      <p:stCondLst>
                        <p:cond delay="0"/>
                      </p:stCondLst>
                      <p:childTnLst>
                        <p:par>
                          <p:cTn id="97" fill="hold">
                            <p:stCondLst>
                              <p:cond delay="0"/>
                            </p:stCondLst>
                            <p:childTnLst>
                              <p:par>
                                <p:cTn id="98" presetID="1" presetClass="entr" presetSubtype="0" fill="hold" grpId="0" nodeType="clickEffect">
                                  <p:stCondLst>
                                    <p:cond delay="500"/>
                                  </p:stCondLst>
                                  <p:childTnLst>
                                    <p:set>
                                      <p:cBhvr>
                                        <p:cTn id="99"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4"/>
                  </p:tgtEl>
                </p:cond>
              </p:nextCondLst>
            </p:seq>
          </p:childTnLst>
        </p:cTn>
      </p:par>
    </p:tnLst>
    <p:bldLst>
      <p:bldP spid="4" grpId="0"/>
      <p:bldP spid="5" grpId="0" animBg="1"/>
      <p:bldP spid="8" grpId="0" animBg="1"/>
      <p:bldP spid="9" grpId="0" animBg="1"/>
      <p:bldP spid="10" grpId="0"/>
      <p:bldP spid="11" grpId="0" animBg="1"/>
      <p:bldP spid="12" grpId="0" animBg="1"/>
      <p:bldP spid="13" grpId="0"/>
      <p:bldP spid="14" grpId="0"/>
      <p:bldP spid="17" grpId="0"/>
      <p:bldP spid="18" grpId="0" animBg="1"/>
      <p:bldP spid="19" grpId="0"/>
      <p:bldP spid="22" grpId="0"/>
      <p:bldP spid="23" grpId="0"/>
      <p:bldP spid="24" grpId="0"/>
      <p:bldP spid="24" grpId="1"/>
      <p:bldP spid="25" grpId="0" animBg="1"/>
      <p:bldP spid="26" grpId="0"/>
      <p:bldP spid="27" grpId="0" animBg="1"/>
      <p:bldP spid="2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FB847B-89F2-1342-81A4-73C29222419E}"/>
              </a:ext>
            </a:extLst>
          </p:cNvPr>
          <p:cNvSpPr>
            <a:spLocks noGrp="1"/>
          </p:cNvSpPr>
          <p:nvPr>
            <p:ph type="ctrTitle"/>
          </p:nvPr>
        </p:nvSpPr>
        <p:spPr/>
        <p:txBody>
          <a:bodyPr/>
          <a:lstStyle/>
          <a:p>
            <a:r>
              <a:rPr lang="cs-CZ" dirty="0" err="1"/>
              <a:t>Etiketizační</a:t>
            </a:r>
            <a:r>
              <a:rPr lang="cs-CZ" dirty="0"/>
              <a:t> teorie v sociální práci</a:t>
            </a:r>
          </a:p>
        </p:txBody>
      </p:sp>
      <p:sp>
        <p:nvSpPr>
          <p:cNvPr id="3" name="Podnadpis 2">
            <a:extLst>
              <a:ext uri="{FF2B5EF4-FFF2-40B4-BE49-F238E27FC236}">
                <a16:creationId xmlns:a16="http://schemas.microsoft.com/office/drawing/2014/main" id="{8EE140A4-8246-3441-8693-FB63345F420F}"/>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31051609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3D9A6A-648C-3249-AAD4-8885727F8C42}"/>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68FDFD7C-CAB2-7245-9F89-080CFFE4F918}"/>
              </a:ext>
            </a:extLst>
          </p:cNvPr>
          <p:cNvSpPr>
            <a:spLocks noGrp="1"/>
          </p:cNvSpPr>
          <p:nvPr>
            <p:ph idx="1"/>
          </p:nvPr>
        </p:nvSpPr>
        <p:spPr/>
        <p:txBody>
          <a:bodyPr/>
          <a:lstStyle/>
          <a:p>
            <a:r>
              <a:rPr lang="cs-CZ" b="1" dirty="0" err="1"/>
              <a:t>Etiketizační</a:t>
            </a:r>
            <a:r>
              <a:rPr lang="cs-CZ" b="1" dirty="0"/>
              <a:t> teorie</a:t>
            </a:r>
            <a:r>
              <a:rPr lang="cs-CZ" dirty="0"/>
              <a:t> zdůrazňuje proces utváření rolí prostřednictvím </a:t>
            </a:r>
            <a:r>
              <a:rPr lang="cs-CZ" b="1" dirty="0"/>
              <a:t>sociálního</a:t>
            </a:r>
            <a:r>
              <a:rPr lang="cs-CZ" dirty="0"/>
              <a:t> očekávání.</a:t>
            </a:r>
          </a:p>
          <a:p>
            <a:r>
              <a:rPr lang="cs-CZ" dirty="0"/>
              <a:t>Role označují očekávané jednání vzhledem k držitelům těchto pozic. </a:t>
            </a:r>
          </a:p>
          <a:p>
            <a:r>
              <a:rPr lang="cs-CZ" dirty="0"/>
              <a:t>Role lze chápat jen v kontextu vztahů, neboť mohou být identifikovány jen v jejich síti.</a:t>
            </a:r>
          </a:p>
        </p:txBody>
      </p:sp>
    </p:spTree>
    <p:extLst>
      <p:ext uri="{BB962C8B-B14F-4D97-AF65-F5344CB8AC3E}">
        <p14:creationId xmlns:p14="http://schemas.microsoft.com/office/powerpoint/2010/main" val="13845133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96007D-F271-AD4F-96C7-92F2C9E144DF}"/>
              </a:ext>
            </a:extLst>
          </p:cNvPr>
          <p:cNvSpPr>
            <a:spLocks noGrp="1"/>
          </p:cNvSpPr>
          <p:nvPr>
            <p:ph type="title"/>
          </p:nvPr>
        </p:nvSpPr>
        <p:spPr/>
        <p:txBody>
          <a:bodyPr/>
          <a:lstStyle/>
          <a:p>
            <a:r>
              <a:rPr lang="cs-CZ" dirty="0"/>
              <a:t>Vznik </a:t>
            </a:r>
          </a:p>
        </p:txBody>
      </p:sp>
      <p:sp>
        <p:nvSpPr>
          <p:cNvPr id="3" name="Zástupný obsah 2">
            <a:extLst>
              <a:ext uri="{FF2B5EF4-FFF2-40B4-BE49-F238E27FC236}">
                <a16:creationId xmlns:a16="http://schemas.microsoft.com/office/drawing/2014/main" id="{9F80D7C2-F9F7-414F-B922-B3E0EA0ECE9E}"/>
              </a:ext>
            </a:extLst>
          </p:cNvPr>
          <p:cNvSpPr>
            <a:spLocks noGrp="1"/>
          </p:cNvSpPr>
          <p:nvPr>
            <p:ph idx="1"/>
          </p:nvPr>
        </p:nvSpPr>
        <p:spPr/>
        <p:txBody>
          <a:bodyPr>
            <a:normAutofit lnSpcReduction="10000"/>
          </a:bodyPr>
          <a:lstStyle/>
          <a:p>
            <a:r>
              <a:rPr lang="cs-CZ" dirty="0" err="1"/>
              <a:t>Sociálněpsychologické</a:t>
            </a:r>
            <a:r>
              <a:rPr lang="cs-CZ" dirty="0"/>
              <a:t> a komunikační modely se začaly v sociální práci uplatňovat v souvislosti s poznatky o lidské komunikaci. </a:t>
            </a:r>
          </a:p>
          <a:p>
            <a:r>
              <a:rPr lang="cs-CZ" dirty="0"/>
              <a:t>Na jejich pojetí měla vliv zejména teorie rolí, </a:t>
            </a:r>
            <a:r>
              <a:rPr lang="cs-CZ" dirty="0" err="1"/>
              <a:t>etiketizační</a:t>
            </a:r>
            <a:r>
              <a:rPr lang="cs-CZ" dirty="0"/>
              <a:t> teorie a další oblasti sociální psychologie. </a:t>
            </a:r>
          </a:p>
          <a:p>
            <a:r>
              <a:rPr lang="cs-CZ" dirty="0"/>
              <a:t>Důraz je kladen na to, jak se mezi lidmi vytvářejí vztahy a jak jsou vztahy modifikovány v rozmanitých sociálních situacích. Jsou rozebírány i otázky identity, stigmatizace, skupinového chování, teritoriality, sociální a osobnostní změny apod.</a:t>
            </a:r>
          </a:p>
          <a:p>
            <a:r>
              <a:rPr lang="cs-CZ" dirty="0"/>
              <a:t>S-P modely mají také blízko ke kognitivním, fenomenologickým a existenciálním školám sociální práce a mají také hodně společného s Rogersovým pojetím práce s klientem a zážitkovými technikami.</a:t>
            </a:r>
          </a:p>
          <a:p>
            <a:endParaRPr lang="cs-CZ" dirty="0"/>
          </a:p>
        </p:txBody>
      </p:sp>
    </p:spTree>
    <p:extLst>
      <p:ext uri="{BB962C8B-B14F-4D97-AF65-F5344CB8AC3E}">
        <p14:creationId xmlns:p14="http://schemas.microsoft.com/office/powerpoint/2010/main" val="414761158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8BAD11-2C0D-B840-B006-C4E725FAB820}"/>
              </a:ext>
            </a:extLst>
          </p:cNvPr>
          <p:cNvSpPr>
            <a:spLocks noGrp="1"/>
          </p:cNvSpPr>
          <p:nvPr>
            <p:ph type="title"/>
          </p:nvPr>
        </p:nvSpPr>
        <p:spPr/>
        <p:txBody>
          <a:bodyPr/>
          <a:lstStyle/>
          <a:p>
            <a:r>
              <a:rPr lang="cs-CZ" dirty="0"/>
              <a:t>Princip </a:t>
            </a:r>
          </a:p>
        </p:txBody>
      </p:sp>
      <p:sp>
        <p:nvSpPr>
          <p:cNvPr id="3" name="Zástupný obsah 2">
            <a:extLst>
              <a:ext uri="{FF2B5EF4-FFF2-40B4-BE49-F238E27FC236}">
                <a16:creationId xmlns:a16="http://schemas.microsoft.com/office/drawing/2014/main" id="{EFCFB835-7763-5447-A8A4-A7DD47D5B793}"/>
              </a:ext>
            </a:extLst>
          </p:cNvPr>
          <p:cNvSpPr>
            <a:spLocks noGrp="1"/>
          </p:cNvSpPr>
          <p:nvPr>
            <p:ph idx="1"/>
          </p:nvPr>
        </p:nvSpPr>
        <p:spPr/>
        <p:txBody>
          <a:bodyPr/>
          <a:lstStyle/>
          <a:p>
            <a:r>
              <a:rPr lang="cs-CZ" dirty="0"/>
              <a:t>Teorie nálepkování tvrdí, že deviaci dávají vzniknout sociální skupině, která si definuje pravidla, jejichž porušení vede k označení jedince za devianta. </a:t>
            </a:r>
          </a:p>
          <a:p>
            <a:r>
              <a:rPr lang="cs-CZ" dirty="0"/>
              <a:t>Zda bude chování označeno za deviantní tedy určují aktuálně platné společenské normy, přičemž lidé, kteří obdrželi tuto nálepku, se stávají “</a:t>
            </a:r>
            <a:r>
              <a:rPr lang="cs-CZ" b="1" dirty="0"/>
              <a:t>outsidery</a:t>
            </a:r>
            <a:r>
              <a:rPr lang="cs-CZ" dirty="0"/>
              <a:t>”. </a:t>
            </a:r>
          </a:p>
          <a:p>
            <a:r>
              <a:rPr lang="cs-CZ" dirty="0"/>
              <a:t>To, co je označeno jako deviantní, tedy tolik nesouvisí s tím, čeho se člověk dopustil, ale spíše s tím, jak na daný čin nahlíží společnost.</a:t>
            </a:r>
          </a:p>
        </p:txBody>
      </p:sp>
    </p:spTree>
    <p:extLst>
      <p:ext uri="{BB962C8B-B14F-4D97-AF65-F5344CB8AC3E}">
        <p14:creationId xmlns:p14="http://schemas.microsoft.com/office/powerpoint/2010/main" val="222021745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F984C5-CCDB-4147-B747-AEE8758CFE53}"/>
              </a:ext>
            </a:extLst>
          </p:cNvPr>
          <p:cNvSpPr>
            <a:spLocks noGrp="1"/>
          </p:cNvSpPr>
          <p:nvPr>
            <p:ph type="title"/>
          </p:nvPr>
        </p:nvSpPr>
        <p:spPr/>
        <p:txBody>
          <a:bodyPr/>
          <a:lstStyle/>
          <a:p>
            <a:r>
              <a:rPr lang="cs-CZ" dirty="0"/>
              <a:t>Deviace a deviantní chování</a:t>
            </a:r>
          </a:p>
        </p:txBody>
      </p:sp>
      <p:sp>
        <p:nvSpPr>
          <p:cNvPr id="3" name="Zástupný obsah 2">
            <a:extLst>
              <a:ext uri="{FF2B5EF4-FFF2-40B4-BE49-F238E27FC236}">
                <a16:creationId xmlns:a16="http://schemas.microsoft.com/office/drawing/2014/main" id="{38CDF227-C4BB-434C-B188-EA586CAFAFE1}"/>
              </a:ext>
            </a:extLst>
          </p:cNvPr>
          <p:cNvSpPr>
            <a:spLocks noGrp="1"/>
          </p:cNvSpPr>
          <p:nvPr>
            <p:ph idx="1"/>
          </p:nvPr>
        </p:nvSpPr>
        <p:spPr/>
        <p:txBody>
          <a:bodyPr>
            <a:normAutofit/>
          </a:bodyPr>
          <a:lstStyle/>
          <a:p>
            <a:r>
              <a:rPr lang="cs-CZ" b="1" dirty="0"/>
              <a:t>primární deviace</a:t>
            </a:r>
            <a:r>
              <a:rPr lang="cs-CZ" dirty="0"/>
              <a:t> – porušení pravidel v rámci přizpůsobivosti</a:t>
            </a:r>
          </a:p>
          <a:p>
            <a:r>
              <a:rPr lang="cs-CZ" b="1" dirty="0"/>
              <a:t>sekundární deviace</a:t>
            </a:r>
            <a:r>
              <a:rPr lang="cs-CZ" dirty="0"/>
              <a:t> – dochází k ní poté, co už byl jedinci přiřazen štítek; je to odpověď jedince na prvotní reakci společnosti</a:t>
            </a:r>
          </a:p>
          <a:p>
            <a:pPr marL="0" indent="0">
              <a:buNone/>
            </a:pPr>
            <a:endParaRPr lang="cs-CZ" dirty="0"/>
          </a:p>
          <a:p>
            <a:pPr marL="0" indent="0">
              <a:buNone/>
            </a:pPr>
            <a:r>
              <a:rPr lang="cs-CZ" dirty="0"/>
              <a:t>Deviace v čase</a:t>
            </a:r>
          </a:p>
          <a:p>
            <a:r>
              <a:rPr lang="cs-CZ" dirty="0"/>
              <a:t>čase (v jednu chvíli může být člověk za deviantní akt souzen mírněji než jindy), - homosexuálové</a:t>
            </a:r>
          </a:p>
          <a:p>
            <a:r>
              <a:rPr lang="cs-CZ" dirty="0"/>
              <a:t>původci aktu a na tom, komu při něm bylo ublíženo,</a:t>
            </a:r>
          </a:p>
          <a:p>
            <a:r>
              <a:rPr lang="cs-CZ" dirty="0"/>
              <a:t>viditelnosti aktu.</a:t>
            </a:r>
          </a:p>
          <a:p>
            <a:endParaRPr lang="cs-CZ" dirty="0"/>
          </a:p>
        </p:txBody>
      </p:sp>
    </p:spTree>
    <p:extLst>
      <p:ext uri="{BB962C8B-B14F-4D97-AF65-F5344CB8AC3E}">
        <p14:creationId xmlns:p14="http://schemas.microsoft.com/office/powerpoint/2010/main" val="23445468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D0E015-A54D-C746-B576-5071FA0AA677}"/>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Proces nálepkování</a:t>
            </a:r>
          </a:p>
        </p:txBody>
      </p:sp>
      <p:graphicFrame>
        <p:nvGraphicFramePr>
          <p:cNvPr id="4" name="Zástupný obsah 3">
            <a:extLst>
              <a:ext uri="{FF2B5EF4-FFF2-40B4-BE49-F238E27FC236}">
                <a16:creationId xmlns:a16="http://schemas.microsoft.com/office/drawing/2014/main" id="{BE88212D-7C81-3344-9F7C-C74B2663532E}"/>
              </a:ext>
            </a:extLst>
          </p:cNvPr>
          <p:cNvGraphicFramePr>
            <a:graphicFrameLocks noGrp="1"/>
          </p:cNvGraphicFramePr>
          <p:nvPr>
            <p:ph idx="1"/>
            <p:extLst>
              <p:ext uri="{D42A27DB-BD31-4B8C-83A1-F6EECF244321}">
                <p14:modId xmlns:p14="http://schemas.microsoft.com/office/powerpoint/2010/main" val="3745271315"/>
              </p:ext>
            </p:extLst>
          </p:nvPr>
        </p:nvGraphicFramePr>
        <p:xfrm>
          <a:off x="557213" y="557213"/>
          <a:ext cx="11000805" cy="5572125"/>
        </p:xfrm>
        <a:graphic>
          <a:graphicData uri="http://schemas.openxmlformats.org/drawingml/2006/table">
            <a:tbl>
              <a:tblPr firstRow="1" bandRow="1"/>
              <a:tblGrid>
                <a:gridCol w="3462033">
                  <a:extLst>
                    <a:ext uri="{9D8B030D-6E8A-4147-A177-3AD203B41FA5}">
                      <a16:colId xmlns:a16="http://schemas.microsoft.com/office/drawing/2014/main" val="2854181778"/>
                    </a:ext>
                  </a:extLst>
                </a:gridCol>
                <a:gridCol w="3855445">
                  <a:extLst>
                    <a:ext uri="{9D8B030D-6E8A-4147-A177-3AD203B41FA5}">
                      <a16:colId xmlns:a16="http://schemas.microsoft.com/office/drawing/2014/main" val="3374586218"/>
                    </a:ext>
                  </a:extLst>
                </a:gridCol>
                <a:gridCol w="3683327">
                  <a:extLst>
                    <a:ext uri="{9D8B030D-6E8A-4147-A177-3AD203B41FA5}">
                      <a16:colId xmlns:a16="http://schemas.microsoft.com/office/drawing/2014/main" val="545944662"/>
                    </a:ext>
                  </a:extLst>
                </a:gridCol>
              </a:tblGrid>
              <a:tr h="921705">
                <a:tc>
                  <a:txBody>
                    <a:bodyPr/>
                    <a:lstStyle/>
                    <a:p>
                      <a:pPr algn="ctr"/>
                      <a:r>
                        <a:rPr lang="cs-CZ" sz="2100">
                          <a:effectLst/>
                        </a:rPr>
                        <a:t>chování</a:t>
                      </a:r>
                    </a:p>
                  </a:txBody>
                  <a:tcPr marL="109122" marR="109122" marT="54561" marB="54561"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EAECF0"/>
                    </a:solidFill>
                  </a:tcPr>
                </a:tc>
                <a:tc gridSpan="2">
                  <a:txBody>
                    <a:bodyPr/>
                    <a:lstStyle/>
                    <a:p>
                      <a:pPr algn="ctr"/>
                      <a:r>
                        <a:rPr lang="cs-CZ" sz="2100">
                          <a:effectLst/>
                        </a:rPr>
                        <a:t>možnosti</a:t>
                      </a:r>
                    </a:p>
                  </a:txBody>
                  <a:tcPr marL="109122" marR="109122" marT="54561" marB="54561"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EAECF0"/>
                    </a:solidFill>
                  </a:tcPr>
                </a:tc>
                <a:tc hMerge="1">
                  <a:txBody>
                    <a:bodyPr/>
                    <a:lstStyle/>
                    <a:p>
                      <a:endParaRPr lang="cs-CZ"/>
                    </a:p>
                  </a:txBody>
                  <a:tcPr/>
                </a:tc>
                <a:extLst>
                  <a:ext uri="{0D108BD9-81ED-4DB2-BD59-A6C34878D82A}">
                    <a16:rowId xmlns:a16="http://schemas.microsoft.com/office/drawing/2014/main" val="1794902785"/>
                  </a:ext>
                </a:extLst>
              </a:tr>
              <a:tr h="1550140">
                <a:tc>
                  <a:txBody>
                    <a:bodyPr/>
                    <a:lstStyle/>
                    <a:p>
                      <a:r>
                        <a:rPr lang="cs-CZ" sz="2100">
                          <a:effectLst/>
                        </a:rPr>
                        <a:t>označené</a:t>
                      </a:r>
                    </a:p>
                  </a:txBody>
                  <a:tcPr marL="109122" marR="109122" marT="54561" marB="54561"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cs-CZ" sz="2100">
                          <a:effectLst/>
                        </a:rPr>
                        <a:t>došlo k porušení normy</a:t>
                      </a:r>
                    </a:p>
                  </a:txBody>
                  <a:tcPr marL="109122" marR="109122" marT="54561" marB="54561"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cs-CZ" sz="2100">
                          <a:effectLst/>
                        </a:rPr>
                        <a:t>nedošlo k porušení normy</a:t>
                      </a:r>
                    </a:p>
                  </a:txBody>
                  <a:tcPr marL="109122" marR="109122" marT="54561" marB="54561"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929230589"/>
                  </a:ext>
                </a:extLst>
              </a:tr>
              <a:tr h="1550140">
                <a:tc>
                  <a:txBody>
                    <a:bodyPr/>
                    <a:lstStyle/>
                    <a:p>
                      <a:r>
                        <a:rPr lang="cs-CZ" sz="2100">
                          <a:effectLst/>
                        </a:rPr>
                        <a:t>označené jako deviantní</a:t>
                      </a:r>
                    </a:p>
                  </a:txBody>
                  <a:tcPr marL="109122" marR="109122" marT="54561" marB="54561"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cs-CZ" sz="2100">
                          <a:effectLst/>
                        </a:rPr>
                        <a:t>identifikovaná deviace</a:t>
                      </a:r>
                    </a:p>
                  </a:txBody>
                  <a:tcPr marL="109122" marR="109122" marT="54561" marB="54561"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cs-CZ" sz="2100">
                          <a:effectLst/>
                        </a:rPr>
                        <a:t>neadekvátní označení</a:t>
                      </a:r>
                    </a:p>
                  </a:txBody>
                  <a:tcPr marL="109122" marR="109122" marT="54561" marB="54561"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61136353"/>
                  </a:ext>
                </a:extLst>
              </a:tr>
              <a:tr h="1550140">
                <a:tc>
                  <a:txBody>
                    <a:bodyPr/>
                    <a:lstStyle/>
                    <a:p>
                      <a:r>
                        <a:rPr lang="cs-CZ" sz="2100">
                          <a:effectLst/>
                        </a:rPr>
                        <a:t>neoznačené</a:t>
                      </a:r>
                    </a:p>
                  </a:txBody>
                  <a:tcPr marL="109122" marR="109122" marT="54561" marB="54561"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cs-CZ" sz="2100">
                          <a:effectLst/>
                        </a:rPr>
                        <a:t>skrytá deviace</a:t>
                      </a:r>
                    </a:p>
                  </a:txBody>
                  <a:tcPr marL="109122" marR="109122" marT="54561" marB="54561"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cs-CZ" sz="2100" dirty="0">
                          <a:effectLst/>
                        </a:rPr>
                        <a:t>konformní chování</a:t>
                      </a:r>
                    </a:p>
                  </a:txBody>
                  <a:tcPr marL="109122" marR="109122" marT="54561" marB="54561"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494989163"/>
                  </a:ext>
                </a:extLst>
              </a:tr>
            </a:tbl>
          </a:graphicData>
        </a:graphic>
      </p:graphicFrame>
    </p:spTree>
    <p:extLst>
      <p:ext uri="{BB962C8B-B14F-4D97-AF65-F5344CB8AC3E}">
        <p14:creationId xmlns:p14="http://schemas.microsoft.com/office/powerpoint/2010/main" val="13331068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E9FF21-4011-E34E-8E9B-BA56ED40388E}"/>
              </a:ext>
            </a:extLst>
          </p:cNvPr>
          <p:cNvSpPr>
            <a:spLocks noGrp="1"/>
          </p:cNvSpPr>
          <p:nvPr>
            <p:ph type="title"/>
          </p:nvPr>
        </p:nvSpPr>
        <p:spPr/>
        <p:txBody>
          <a:bodyPr/>
          <a:lstStyle/>
          <a:p>
            <a:r>
              <a:rPr lang="cs-CZ" dirty="0"/>
              <a:t>Teorie moci</a:t>
            </a:r>
          </a:p>
        </p:txBody>
      </p:sp>
      <p:sp>
        <p:nvSpPr>
          <p:cNvPr id="3" name="Zástupný obsah 2">
            <a:extLst>
              <a:ext uri="{FF2B5EF4-FFF2-40B4-BE49-F238E27FC236}">
                <a16:creationId xmlns:a16="http://schemas.microsoft.com/office/drawing/2014/main" id="{6D270643-DB58-5649-B6A5-B2BB6FED5D11}"/>
              </a:ext>
            </a:extLst>
          </p:cNvPr>
          <p:cNvSpPr>
            <a:spLocks noGrp="1"/>
          </p:cNvSpPr>
          <p:nvPr>
            <p:ph idx="1"/>
          </p:nvPr>
        </p:nvSpPr>
        <p:spPr/>
        <p:txBody>
          <a:bodyPr>
            <a:normAutofit fontScale="92500"/>
          </a:bodyPr>
          <a:lstStyle/>
          <a:p>
            <a:r>
              <a:rPr lang="cs-CZ" dirty="0"/>
              <a:t>Ti, kdo nálepky udělují, jsou nejčastěji jedinci disponující nějakou mocí (ekonomickou či politickou) a autoritou, například policisté či učitelé. </a:t>
            </a:r>
          </a:p>
          <a:p>
            <a:r>
              <a:rPr lang="cs-CZ" dirty="0"/>
              <a:t>Bohatí nálepkují chudé, starší mladší, muži ženy, příslušníci etnické většiny přidělují nálepky lidem z menšin (náboženských, etnických apod.)</a:t>
            </a:r>
          </a:p>
          <a:p>
            <a:r>
              <a:rPr lang="cs-CZ" b="1" dirty="0"/>
              <a:t>Soft </a:t>
            </a:r>
            <a:r>
              <a:rPr lang="cs-CZ" b="1" dirty="0" err="1"/>
              <a:t>deviance</a:t>
            </a:r>
            <a:r>
              <a:rPr lang="cs-CZ" dirty="0"/>
              <a:t> = chování jedince je v rozporu s platnými normami, avšak není hrozbou pro sociální řád.</a:t>
            </a:r>
          </a:p>
          <a:p>
            <a:r>
              <a:rPr lang="cs-CZ" b="1" dirty="0"/>
              <a:t>Hard </a:t>
            </a:r>
            <a:r>
              <a:rPr lang="cs-CZ" b="1" dirty="0" err="1"/>
              <a:t>deviance</a:t>
            </a:r>
            <a:r>
              <a:rPr lang="cs-CZ" dirty="0"/>
              <a:t> = chováni jde jednak mimo normy a navíc je považováno za hrozbu.</a:t>
            </a:r>
          </a:p>
          <a:p>
            <a:r>
              <a:rPr lang="cs-CZ" dirty="0"/>
              <a:t>Nálepka může vést ke shovívavosti – děti s ADHD,</a:t>
            </a:r>
          </a:p>
          <a:p>
            <a:endParaRPr lang="cs-CZ" dirty="0"/>
          </a:p>
        </p:txBody>
      </p:sp>
    </p:spTree>
    <p:extLst>
      <p:ext uri="{BB962C8B-B14F-4D97-AF65-F5344CB8AC3E}">
        <p14:creationId xmlns:p14="http://schemas.microsoft.com/office/powerpoint/2010/main" val="334695064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8C7346-AE2E-F24A-AEC7-18E53C1C744B}"/>
              </a:ext>
            </a:extLst>
          </p:cNvPr>
          <p:cNvSpPr>
            <a:spLocks noGrp="1"/>
          </p:cNvSpPr>
          <p:nvPr>
            <p:ph type="title"/>
          </p:nvPr>
        </p:nvSpPr>
        <p:spPr/>
        <p:txBody>
          <a:bodyPr/>
          <a:lstStyle/>
          <a:p>
            <a:r>
              <a:rPr lang="cs-CZ" dirty="0"/>
              <a:t>Normy</a:t>
            </a:r>
          </a:p>
        </p:txBody>
      </p:sp>
      <p:sp>
        <p:nvSpPr>
          <p:cNvPr id="3" name="Zástupný obsah 2">
            <a:extLst>
              <a:ext uri="{FF2B5EF4-FFF2-40B4-BE49-F238E27FC236}">
                <a16:creationId xmlns:a16="http://schemas.microsoft.com/office/drawing/2014/main" id="{257B84C4-E00D-664A-92D8-2C824A821B3E}"/>
              </a:ext>
            </a:extLst>
          </p:cNvPr>
          <p:cNvSpPr>
            <a:spLocks noGrp="1"/>
          </p:cNvSpPr>
          <p:nvPr>
            <p:ph idx="1"/>
          </p:nvPr>
        </p:nvSpPr>
        <p:spPr/>
        <p:txBody>
          <a:bodyPr>
            <a:normAutofit lnSpcReduction="10000"/>
          </a:bodyPr>
          <a:lstStyle/>
          <a:p>
            <a:pPr marL="0" indent="0">
              <a:buNone/>
            </a:pPr>
            <a:endParaRPr lang="cs-CZ" b="1" dirty="0"/>
          </a:p>
          <a:p>
            <a:r>
              <a:rPr lang="cs-CZ" b="1" dirty="0"/>
              <a:t>Co společnost akceptuje a považuje za normální</a:t>
            </a:r>
            <a:endParaRPr lang="cs-CZ" dirty="0"/>
          </a:p>
          <a:p>
            <a:r>
              <a:rPr lang="cs-CZ" dirty="0"/>
              <a:t>Většina norem není verbálně fixovaná</a:t>
            </a:r>
          </a:p>
          <a:p>
            <a:r>
              <a:rPr lang="cs-CZ" b="1" dirty="0"/>
              <a:t>Člověk konformní</a:t>
            </a:r>
            <a:r>
              <a:rPr lang="cs-CZ" dirty="0"/>
              <a:t> – respektují normy</a:t>
            </a:r>
          </a:p>
          <a:p>
            <a:r>
              <a:rPr lang="cs-CZ" b="1" dirty="0"/>
              <a:t>Člověk deviantní</a:t>
            </a:r>
            <a:r>
              <a:rPr lang="cs-CZ" dirty="0"/>
              <a:t> – porušují normy</a:t>
            </a:r>
          </a:p>
          <a:p>
            <a:pPr marL="0" indent="0">
              <a:buNone/>
            </a:pPr>
            <a:r>
              <a:rPr lang="cs-CZ" dirty="0"/>
              <a:t>-          </a:t>
            </a:r>
            <a:r>
              <a:rPr lang="cs-CZ" b="1" u="sng" dirty="0"/>
              <a:t>Právní</a:t>
            </a:r>
            <a:r>
              <a:rPr lang="cs-CZ" dirty="0"/>
              <a:t> – řídí se zákony, porovnává s nimi chování jedince</a:t>
            </a:r>
          </a:p>
          <a:p>
            <a:pPr marL="0" indent="0">
              <a:buNone/>
            </a:pPr>
            <a:r>
              <a:rPr lang="cs-CZ" dirty="0"/>
              <a:t>-          </a:t>
            </a:r>
            <a:r>
              <a:rPr lang="cs-CZ" b="1" u="sng" dirty="0"/>
              <a:t>Sociální</a:t>
            </a:r>
            <a:r>
              <a:rPr lang="cs-CZ" dirty="0"/>
              <a:t> – úlohu hraje náboženský řád, etika, zvyky, obyčeje, společnost</a:t>
            </a:r>
          </a:p>
          <a:p>
            <a:r>
              <a:rPr lang="cs-CZ" dirty="0"/>
              <a:t> To tvoří tzv. sociální (společenský) řád</a:t>
            </a:r>
          </a:p>
          <a:p>
            <a:endParaRPr lang="cs-CZ" dirty="0"/>
          </a:p>
        </p:txBody>
      </p:sp>
    </p:spTree>
    <p:extLst>
      <p:ext uri="{BB962C8B-B14F-4D97-AF65-F5344CB8AC3E}">
        <p14:creationId xmlns:p14="http://schemas.microsoft.com/office/powerpoint/2010/main" val="307699409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814228-215F-834F-B5E8-94A31317CC28}"/>
              </a:ext>
            </a:extLst>
          </p:cNvPr>
          <p:cNvSpPr>
            <a:spLocks noGrp="1"/>
          </p:cNvSpPr>
          <p:nvPr>
            <p:ph type="title"/>
          </p:nvPr>
        </p:nvSpPr>
        <p:spPr/>
        <p:txBody>
          <a:bodyPr/>
          <a:lstStyle/>
          <a:p>
            <a:r>
              <a:rPr lang="cs-CZ" b="1" dirty="0"/>
              <a:t>Role mohou být:</a:t>
            </a:r>
            <a:endParaRPr lang="cs-CZ" dirty="0"/>
          </a:p>
        </p:txBody>
      </p:sp>
      <p:sp>
        <p:nvSpPr>
          <p:cNvPr id="3" name="Zástupný obsah 2">
            <a:extLst>
              <a:ext uri="{FF2B5EF4-FFF2-40B4-BE49-F238E27FC236}">
                <a16:creationId xmlns:a16="http://schemas.microsoft.com/office/drawing/2014/main" id="{011AA546-65C1-6E4C-86F3-F24110EE4A7D}"/>
              </a:ext>
            </a:extLst>
          </p:cNvPr>
          <p:cNvSpPr>
            <a:spLocks noGrp="1"/>
          </p:cNvSpPr>
          <p:nvPr>
            <p:ph idx="1"/>
          </p:nvPr>
        </p:nvSpPr>
        <p:spPr/>
        <p:txBody>
          <a:bodyPr/>
          <a:lstStyle/>
          <a:p>
            <a:endParaRPr lang="cs-CZ" dirty="0"/>
          </a:p>
          <a:p>
            <a:r>
              <a:rPr lang="cs-CZ" dirty="0"/>
              <a:t>  připsané (výsledek určitých okolností - pohlaví, věk, rasa);</a:t>
            </a:r>
          </a:p>
          <a:p>
            <a:r>
              <a:rPr lang="cs-CZ" dirty="0"/>
              <a:t>  získané (výsledek naší činnosti - vzdělání, prestiž);</a:t>
            </a:r>
          </a:p>
          <a:p>
            <a:r>
              <a:rPr lang="cs-CZ" dirty="0"/>
              <a:t>  vnucené (výsledek činnosti někoho jiného - nezaměstnanost).</a:t>
            </a:r>
          </a:p>
          <a:p>
            <a:endParaRPr lang="cs-CZ" dirty="0"/>
          </a:p>
        </p:txBody>
      </p:sp>
    </p:spTree>
    <p:extLst>
      <p:ext uri="{BB962C8B-B14F-4D97-AF65-F5344CB8AC3E}">
        <p14:creationId xmlns:p14="http://schemas.microsoft.com/office/powerpoint/2010/main" val="40920591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291F76-4F6B-FD47-9038-8E24C31FB382}"/>
              </a:ext>
            </a:extLst>
          </p:cNvPr>
          <p:cNvSpPr>
            <a:spLocks noGrp="1"/>
          </p:cNvSpPr>
          <p:nvPr>
            <p:ph type="title"/>
          </p:nvPr>
        </p:nvSpPr>
        <p:spPr>
          <a:xfrm>
            <a:off x="524741" y="620392"/>
            <a:ext cx="3808268" cy="5504688"/>
          </a:xfrm>
        </p:spPr>
        <p:txBody>
          <a:bodyPr>
            <a:normAutofit/>
          </a:bodyPr>
          <a:lstStyle/>
          <a:p>
            <a:r>
              <a:rPr lang="cs-CZ" sz="6000">
                <a:solidFill>
                  <a:schemeClr val="accent5"/>
                </a:solidFill>
              </a:rPr>
              <a:t>Vědomí - ego</a:t>
            </a:r>
          </a:p>
        </p:txBody>
      </p:sp>
      <p:graphicFrame>
        <p:nvGraphicFramePr>
          <p:cNvPr id="5" name="Zástupný obsah 2">
            <a:extLst>
              <a:ext uri="{FF2B5EF4-FFF2-40B4-BE49-F238E27FC236}">
                <a16:creationId xmlns:a16="http://schemas.microsoft.com/office/drawing/2014/main" id="{283CADFD-6E19-FB8A-9DDD-C7ABA91F0DAA}"/>
              </a:ext>
            </a:extLst>
          </p:cNvPr>
          <p:cNvGraphicFramePr>
            <a:graphicFrameLocks noGrp="1"/>
          </p:cNvGraphicFramePr>
          <p:nvPr>
            <p:ph idx="1"/>
            <p:extLst>
              <p:ext uri="{D42A27DB-BD31-4B8C-83A1-F6EECF244321}">
                <p14:modId xmlns:p14="http://schemas.microsoft.com/office/powerpoint/2010/main" val="3814391673"/>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902982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C48F57-010E-BC4B-979B-598659922750}"/>
              </a:ext>
            </a:extLst>
          </p:cNvPr>
          <p:cNvSpPr>
            <a:spLocks noGrp="1"/>
          </p:cNvSpPr>
          <p:nvPr>
            <p:ph type="title"/>
          </p:nvPr>
        </p:nvSpPr>
        <p:spPr/>
        <p:txBody>
          <a:bodyPr/>
          <a:lstStyle/>
          <a:p>
            <a:r>
              <a:rPr lang="cs-CZ" dirty="0"/>
              <a:t>Konflikty rolí</a:t>
            </a:r>
          </a:p>
        </p:txBody>
      </p:sp>
      <p:sp>
        <p:nvSpPr>
          <p:cNvPr id="3" name="Zástupný obsah 2">
            <a:extLst>
              <a:ext uri="{FF2B5EF4-FFF2-40B4-BE49-F238E27FC236}">
                <a16:creationId xmlns:a16="http://schemas.microsoft.com/office/drawing/2014/main" id="{4F464C5A-925F-8B4B-B404-CC6AD987DF0E}"/>
              </a:ext>
            </a:extLst>
          </p:cNvPr>
          <p:cNvSpPr>
            <a:spLocks noGrp="1"/>
          </p:cNvSpPr>
          <p:nvPr>
            <p:ph idx="1"/>
          </p:nvPr>
        </p:nvSpPr>
        <p:spPr/>
        <p:txBody>
          <a:bodyPr>
            <a:normAutofit/>
          </a:bodyPr>
          <a:lstStyle/>
          <a:p>
            <a:r>
              <a:rPr lang="cs-CZ" b="1" dirty="0"/>
              <a:t>Dvojznačnost role</a:t>
            </a:r>
            <a:r>
              <a:rPr lang="cs-CZ" dirty="0"/>
              <a:t> je případem, kdy si nositel role není jistý jejím obsahem.</a:t>
            </a:r>
          </a:p>
          <a:p>
            <a:r>
              <a:rPr lang="cs-CZ" b="1" dirty="0"/>
              <a:t>Já-role konflikt</a:t>
            </a:r>
            <a:r>
              <a:rPr lang="cs-CZ" dirty="0"/>
              <a:t> je nesoulad mezi kapacitou nositele role a kompetencemi potřebnými pro výkon role.</a:t>
            </a:r>
          </a:p>
          <a:p>
            <a:r>
              <a:rPr lang="cs-CZ" b="1" dirty="0"/>
              <a:t>Problém rolové distance</a:t>
            </a:r>
            <a:r>
              <a:rPr lang="cs-CZ" dirty="0"/>
              <a:t> - např. sociální pracovník, aby zachoval specifické charakteristiky profesionálního vztahu ke klientovi, odděluje své osobní postoje a chování od chování, které se očekává v rámci jeho profesionální role. Klient může chápat snahu o zachování distance jako projev nezájmu o jeho problémy.</a:t>
            </a:r>
          </a:p>
          <a:p>
            <a:endParaRPr lang="cs-CZ" dirty="0"/>
          </a:p>
        </p:txBody>
      </p:sp>
    </p:spTree>
    <p:extLst>
      <p:ext uri="{BB962C8B-B14F-4D97-AF65-F5344CB8AC3E}">
        <p14:creationId xmlns:p14="http://schemas.microsoft.com/office/powerpoint/2010/main" val="18773272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1361B8-7011-8549-8F7A-BA091EFE7D73}"/>
              </a:ext>
            </a:extLst>
          </p:cNvPr>
          <p:cNvSpPr>
            <a:spLocks noGrp="1"/>
          </p:cNvSpPr>
          <p:nvPr>
            <p:ph type="title"/>
          </p:nvPr>
        </p:nvSpPr>
        <p:spPr/>
        <p:txBody>
          <a:bodyPr/>
          <a:lstStyle/>
          <a:p>
            <a:r>
              <a:rPr lang="cs-CZ" dirty="0" err="1"/>
              <a:t>Etiketizace</a:t>
            </a:r>
            <a:r>
              <a:rPr lang="cs-CZ" dirty="0"/>
              <a:t> - </a:t>
            </a:r>
            <a:r>
              <a:rPr lang="cs-CZ" dirty="0" err="1"/>
              <a:t>labelling</a:t>
            </a:r>
            <a:endParaRPr lang="cs-CZ" dirty="0"/>
          </a:p>
        </p:txBody>
      </p:sp>
      <p:sp>
        <p:nvSpPr>
          <p:cNvPr id="3" name="Zástupný obsah 2">
            <a:extLst>
              <a:ext uri="{FF2B5EF4-FFF2-40B4-BE49-F238E27FC236}">
                <a16:creationId xmlns:a16="http://schemas.microsoft.com/office/drawing/2014/main" id="{1728DF12-421F-AE43-9FD8-694A5B284C7C}"/>
              </a:ext>
            </a:extLst>
          </p:cNvPr>
          <p:cNvSpPr>
            <a:spLocks noGrp="1"/>
          </p:cNvSpPr>
          <p:nvPr>
            <p:ph idx="1"/>
          </p:nvPr>
        </p:nvSpPr>
        <p:spPr/>
        <p:txBody>
          <a:bodyPr/>
          <a:lstStyle/>
          <a:p>
            <a:r>
              <a:rPr lang="cs-CZ" dirty="0"/>
              <a:t>Někdy jednáme podle toho co se očekává vzhledem k připsané roli – etiketě</a:t>
            </a:r>
          </a:p>
          <a:p>
            <a:r>
              <a:rPr lang="cs-CZ" dirty="0"/>
              <a:t>Jsi hodný chlapec – snažím se dostát roli i přes vnitřní konflikt (chuť něco rozbít)</a:t>
            </a:r>
          </a:p>
          <a:p>
            <a:r>
              <a:rPr lang="cs-CZ" dirty="0"/>
              <a:t>Jedná se o sociální očekávání</a:t>
            </a:r>
          </a:p>
          <a:p>
            <a:r>
              <a:rPr lang="cs-CZ" dirty="0"/>
              <a:t>Nenabízí postupy jak změnit vnitřní či vnější postoje</a:t>
            </a:r>
          </a:p>
          <a:p>
            <a:endParaRPr lang="cs-CZ" dirty="0"/>
          </a:p>
          <a:p>
            <a:r>
              <a:rPr lang="cs-CZ" b="1" dirty="0"/>
              <a:t>Sebenaplňující se proroctví – naplnění </a:t>
            </a:r>
            <a:r>
              <a:rPr lang="cs-CZ" b="1" dirty="0" err="1"/>
              <a:t>sebeobrazu</a:t>
            </a:r>
            <a:r>
              <a:rPr lang="cs-CZ" b="1" dirty="0"/>
              <a:t>, sebepojetí</a:t>
            </a:r>
          </a:p>
        </p:txBody>
      </p:sp>
    </p:spTree>
    <p:extLst>
      <p:ext uri="{BB962C8B-B14F-4D97-AF65-F5344CB8AC3E}">
        <p14:creationId xmlns:p14="http://schemas.microsoft.com/office/powerpoint/2010/main" val="11023503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6A91CD-52A7-A445-88DC-234A433CDFED}"/>
              </a:ext>
            </a:extLst>
          </p:cNvPr>
          <p:cNvSpPr>
            <a:spLocks noGrp="1"/>
          </p:cNvSpPr>
          <p:nvPr>
            <p:ph type="title"/>
          </p:nvPr>
        </p:nvSpPr>
        <p:spPr/>
        <p:txBody>
          <a:bodyPr/>
          <a:lstStyle/>
          <a:p>
            <a:r>
              <a:rPr lang="cs-CZ" dirty="0"/>
              <a:t>Nálepky </a:t>
            </a:r>
          </a:p>
        </p:txBody>
      </p:sp>
      <p:sp>
        <p:nvSpPr>
          <p:cNvPr id="3" name="Zástupný obsah 2">
            <a:extLst>
              <a:ext uri="{FF2B5EF4-FFF2-40B4-BE49-F238E27FC236}">
                <a16:creationId xmlns:a16="http://schemas.microsoft.com/office/drawing/2014/main" id="{A133E2BA-40F8-6241-9D58-AFEB87C359C8}"/>
              </a:ext>
            </a:extLst>
          </p:cNvPr>
          <p:cNvSpPr>
            <a:spLocks noGrp="1"/>
          </p:cNvSpPr>
          <p:nvPr>
            <p:ph idx="1"/>
          </p:nvPr>
        </p:nvSpPr>
        <p:spPr/>
        <p:txBody>
          <a:bodyPr/>
          <a:lstStyle/>
          <a:p>
            <a:r>
              <a:rPr lang="cs-CZ" b="1" dirty="0"/>
              <a:t>formální nálepky</a:t>
            </a:r>
            <a:r>
              <a:rPr lang="cs-CZ" dirty="0"/>
              <a:t> – jsou dány profesionály – psychiatři, pediatři…</a:t>
            </a:r>
          </a:p>
          <a:p>
            <a:r>
              <a:rPr lang="cs-CZ" b="1" dirty="0"/>
              <a:t>neformální nálepky</a:t>
            </a:r>
            <a:r>
              <a:rPr lang="cs-CZ" dirty="0"/>
              <a:t> – jsou dány vrstevníky, rodinou, učiteli.</a:t>
            </a:r>
          </a:p>
          <a:p>
            <a:endParaRPr lang="cs-CZ" dirty="0"/>
          </a:p>
          <a:p>
            <a:endParaRPr lang="cs-CZ" dirty="0"/>
          </a:p>
          <a:p>
            <a:endParaRPr lang="cs-CZ" dirty="0"/>
          </a:p>
        </p:txBody>
      </p:sp>
    </p:spTree>
    <p:extLst>
      <p:ext uri="{BB962C8B-B14F-4D97-AF65-F5344CB8AC3E}">
        <p14:creationId xmlns:p14="http://schemas.microsoft.com/office/powerpoint/2010/main" val="59276919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AB08FC-2637-7E48-911F-CBC42406AD85}"/>
              </a:ext>
            </a:extLst>
          </p:cNvPr>
          <p:cNvSpPr>
            <a:spLocks noGrp="1"/>
          </p:cNvSpPr>
          <p:nvPr>
            <p:ph type="title"/>
          </p:nvPr>
        </p:nvSpPr>
        <p:spPr/>
        <p:txBody>
          <a:bodyPr/>
          <a:lstStyle/>
          <a:p>
            <a:r>
              <a:rPr lang="cs-CZ" dirty="0"/>
              <a:t>Rodina </a:t>
            </a:r>
          </a:p>
        </p:txBody>
      </p:sp>
      <p:sp>
        <p:nvSpPr>
          <p:cNvPr id="3" name="Zástupný obsah 2">
            <a:extLst>
              <a:ext uri="{FF2B5EF4-FFF2-40B4-BE49-F238E27FC236}">
                <a16:creationId xmlns:a16="http://schemas.microsoft.com/office/drawing/2014/main" id="{606655E4-FB51-4A40-A207-399B0D44F674}"/>
              </a:ext>
            </a:extLst>
          </p:cNvPr>
          <p:cNvSpPr>
            <a:spLocks noGrp="1"/>
          </p:cNvSpPr>
          <p:nvPr>
            <p:ph idx="1"/>
          </p:nvPr>
        </p:nvSpPr>
        <p:spPr/>
        <p:txBody>
          <a:bodyPr/>
          <a:lstStyle/>
          <a:p>
            <a:r>
              <a:rPr lang="cs-CZ" dirty="0"/>
              <a:t>Jaké nálepky jsou v rodině</a:t>
            </a:r>
          </a:p>
          <a:p>
            <a:r>
              <a:rPr lang="cs-CZ" dirty="0"/>
              <a:t>Jaká jsou očekávání vzhledem k těmto nálepkám</a:t>
            </a:r>
          </a:p>
        </p:txBody>
      </p:sp>
    </p:spTree>
    <p:extLst>
      <p:ext uri="{BB962C8B-B14F-4D97-AF65-F5344CB8AC3E}">
        <p14:creationId xmlns:p14="http://schemas.microsoft.com/office/powerpoint/2010/main" val="10601649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151A8E-04E0-8D43-880D-F63A932F89D1}"/>
              </a:ext>
            </a:extLst>
          </p:cNvPr>
          <p:cNvSpPr>
            <a:spLocks noGrp="1"/>
          </p:cNvSpPr>
          <p:nvPr>
            <p:ph type="title"/>
          </p:nvPr>
        </p:nvSpPr>
        <p:spPr/>
        <p:txBody>
          <a:bodyPr/>
          <a:lstStyle/>
          <a:p>
            <a:r>
              <a:rPr lang="cs-CZ" dirty="0"/>
              <a:t>Komunikace v rolích</a:t>
            </a:r>
          </a:p>
        </p:txBody>
      </p:sp>
      <p:sp>
        <p:nvSpPr>
          <p:cNvPr id="3" name="Zástupný obsah 2">
            <a:extLst>
              <a:ext uri="{FF2B5EF4-FFF2-40B4-BE49-F238E27FC236}">
                <a16:creationId xmlns:a16="http://schemas.microsoft.com/office/drawing/2014/main" id="{AAEB918E-5DEB-9B46-9133-9E1A9A6413A2}"/>
              </a:ext>
            </a:extLst>
          </p:cNvPr>
          <p:cNvSpPr>
            <a:spLocks noGrp="1"/>
          </p:cNvSpPr>
          <p:nvPr>
            <p:ph idx="1"/>
          </p:nvPr>
        </p:nvSpPr>
        <p:spPr/>
        <p:txBody>
          <a:bodyPr/>
          <a:lstStyle/>
          <a:p>
            <a:r>
              <a:rPr lang="cs-CZ" dirty="0"/>
              <a:t>Obsahová</a:t>
            </a:r>
          </a:p>
          <a:p>
            <a:r>
              <a:rPr lang="cs-CZ" dirty="0"/>
              <a:t>Formální</a:t>
            </a:r>
          </a:p>
          <a:p>
            <a:r>
              <a:rPr lang="cs-CZ" dirty="0"/>
              <a:t>Očekávaný efekt</a:t>
            </a:r>
          </a:p>
        </p:txBody>
      </p:sp>
    </p:spTree>
    <p:extLst>
      <p:ext uri="{BB962C8B-B14F-4D97-AF65-F5344CB8AC3E}">
        <p14:creationId xmlns:p14="http://schemas.microsoft.com/office/powerpoint/2010/main" val="17496213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C0FE22-7D7A-4F4D-957E-D28E7E6AC566}"/>
              </a:ext>
            </a:extLst>
          </p:cNvPr>
          <p:cNvSpPr>
            <a:spLocks noGrp="1"/>
          </p:cNvSpPr>
          <p:nvPr>
            <p:ph type="title"/>
          </p:nvPr>
        </p:nvSpPr>
        <p:spPr/>
        <p:txBody>
          <a:bodyPr/>
          <a:lstStyle/>
          <a:p>
            <a:r>
              <a:rPr lang="cs-CZ" dirty="0"/>
              <a:t>KBT modely</a:t>
            </a:r>
          </a:p>
        </p:txBody>
      </p:sp>
      <p:sp>
        <p:nvSpPr>
          <p:cNvPr id="3" name="Zástupný obsah 2">
            <a:extLst>
              <a:ext uri="{FF2B5EF4-FFF2-40B4-BE49-F238E27FC236}">
                <a16:creationId xmlns:a16="http://schemas.microsoft.com/office/drawing/2014/main" id="{01B469A5-E6B8-7948-B198-5A657E0176DD}"/>
              </a:ext>
            </a:extLst>
          </p:cNvPr>
          <p:cNvSpPr>
            <a:spLocks noGrp="1"/>
          </p:cNvSpPr>
          <p:nvPr>
            <p:ph idx="1"/>
          </p:nvPr>
        </p:nvSpPr>
        <p:spPr/>
        <p:txBody>
          <a:bodyPr>
            <a:normAutofit fontScale="92500" lnSpcReduction="10000"/>
          </a:bodyPr>
          <a:lstStyle/>
          <a:p>
            <a:r>
              <a:rPr lang="cs-CZ" dirty="0"/>
              <a:t>KBT vzniklo spojení dvou původně samostatných psychoterapeutických směrů – behaviorální terapie a kognitivní terapie.</a:t>
            </a:r>
          </a:p>
          <a:p>
            <a:r>
              <a:rPr lang="cs-CZ" b="1" dirty="0"/>
              <a:t>Behaviorální terapie</a:t>
            </a:r>
            <a:r>
              <a:rPr lang="cs-CZ" dirty="0"/>
              <a:t> – je historicky starší než kognitivní. Vychází z </a:t>
            </a:r>
            <a:r>
              <a:rPr lang="cs-CZ" i="1" dirty="0"/>
              <a:t>empirismu</a:t>
            </a:r>
            <a:r>
              <a:rPr lang="cs-CZ" dirty="0"/>
              <a:t> – všechno poznání je uskutečňováno prostřednictvím smyslů ( zrak, hmat, sluch, čich, chuť). Tento směr se zabývá podrobným sledováním a analýzou zjevného chování jedince v určitých problémových situacích. Cílem je změna problémového chování takovým způsobem, aby jedinec dokázal své problémy lépe řešit a zvládat.</a:t>
            </a:r>
          </a:p>
          <a:p>
            <a:r>
              <a:rPr lang="cs-CZ" b="1" dirty="0"/>
              <a:t>Kognitivní terapie</a:t>
            </a:r>
            <a:r>
              <a:rPr lang="cs-CZ" dirty="0"/>
              <a:t> – rozvíjí se v 70. letech v USA. Jde zde o proces </a:t>
            </a:r>
            <a:r>
              <a:rPr lang="cs-CZ" dirty="0" err="1"/>
              <a:t>příjímání</a:t>
            </a:r>
            <a:r>
              <a:rPr lang="cs-CZ" dirty="0"/>
              <a:t>, zpracovávání, hodnocení a ukládání informací z vnějšího i vnitřního prostředí. Zaměřuje se na analýzu a změnu myšlení. Cílem je, aby došlo ke změně myšlení. </a:t>
            </a:r>
          </a:p>
          <a:p>
            <a:endParaRPr lang="cs-CZ" dirty="0"/>
          </a:p>
        </p:txBody>
      </p:sp>
    </p:spTree>
    <p:extLst>
      <p:ext uri="{BB962C8B-B14F-4D97-AF65-F5344CB8AC3E}">
        <p14:creationId xmlns:p14="http://schemas.microsoft.com/office/powerpoint/2010/main" val="277979782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B76A9B-69C7-C641-A21E-E9248426FE2F}"/>
              </a:ext>
            </a:extLst>
          </p:cNvPr>
          <p:cNvSpPr>
            <a:spLocks noGrp="1"/>
          </p:cNvSpPr>
          <p:nvPr>
            <p:ph type="title"/>
          </p:nvPr>
        </p:nvSpPr>
        <p:spPr/>
        <p:txBody>
          <a:bodyPr/>
          <a:lstStyle/>
          <a:p>
            <a:r>
              <a:rPr lang="cs-CZ" dirty="0"/>
              <a:t>Sociální pracovník a KBT</a:t>
            </a:r>
          </a:p>
        </p:txBody>
      </p:sp>
      <p:sp>
        <p:nvSpPr>
          <p:cNvPr id="3" name="Zástupný obsah 2">
            <a:extLst>
              <a:ext uri="{FF2B5EF4-FFF2-40B4-BE49-F238E27FC236}">
                <a16:creationId xmlns:a16="http://schemas.microsoft.com/office/drawing/2014/main" id="{F281C7D6-1FE4-A643-8D18-9D8F4F2C07EC}"/>
              </a:ext>
            </a:extLst>
          </p:cNvPr>
          <p:cNvSpPr>
            <a:spLocks noGrp="1"/>
          </p:cNvSpPr>
          <p:nvPr>
            <p:ph idx="1"/>
          </p:nvPr>
        </p:nvSpPr>
        <p:spPr/>
        <p:txBody>
          <a:bodyPr>
            <a:normAutofit fontScale="92500" lnSpcReduction="10000"/>
          </a:bodyPr>
          <a:lstStyle/>
          <a:p>
            <a:r>
              <a:rPr lang="cs-CZ" b="1" dirty="0"/>
              <a:t>Orientace na chování</a:t>
            </a:r>
            <a:r>
              <a:rPr lang="cs-CZ" dirty="0"/>
              <a:t> – soc. pracovníci se zaměřují na klientovy problémy, zatímco KBT se zaměřuje na klientovo jednání</a:t>
            </a:r>
          </a:p>
          <a:p>
            <a:r>
              <a:rPr lang="cs-CZ" b="1" dirty="0"/>
              <a:t>Orientace na řešení</a:t>
            </a:r>
            <a:r>
              <a:rPr lang="cs-CZ" dirty="0"/>
              <a:t> – mnoho času se věnuje na promýšlení obtíží a problémů, ale zapomíná se hledat řešení problémů</a:t>
            </a:r>
          </a:p>
          <a:p>
            <a:r>
              <a:rPr lang="cs-CZ" b="1" dirty="0"/>
              <a:t>Pozitivní orientace</a:t>
            </a:r>
            <a:r>
              <a:rPr lang="cs-CZ" dirty="0"/>
              <a:t> – podpora pozitivního myšlení klienta. Důležité je oceňování klienta za jeho i drobný úspěch</a:t>
            </a:r>
          </a:p>
          <a:p>
            <a:r>
              <a:rPr lang="cs-CZ" b="1" dirty="0"/>
              <a:t>Krok za krokem</a:t>
            </a:r>
            <a:r>
              <a:rPr lang="cs-CZ" dirty="0"/>
              <a:t> – klienti očekávají větší změny, ale to je velmi obtížné, proto je lepší změn dosahovat postupně, pomaloučku, což napomůže klientovi redukovat jeho strach.</a:t>
            </a:r>
          </a:p>
          <a:p>
            <a:r>
              <a:rPr lang="cs-CZ" b="1" dirty="0"/>
              <a:t>Flexibilita</a:t>
            </a:r>
            <a:r>
              <a:rPr lang="cs-CZ" dirty="0"/>
              <a:t> – přizpůsobování postupů potřebám klienta</a:t>
            </a:r>
          </a:p>
          <a:p>
            <a:r>
              <a:rPr lang="cs-CZ" b="1" dirty="0"/>
              <a:t>Orientace na budoucnost</a:t>
            </a:r>
            <a:r>
              <a:rPr lang="cs-CZ" dirty="0"/>
              <a:t> – orientují se na budoucí cíle</a:t>
            </a:r>
          </a:p>
          <a:p>
            <a:endParaRPr lang="cs-CZ" dirty="0"/>
          </a:p>
        </p:txBody>
      </p:sp>
    </p:spTree>
    <p:extLst>
      <p:ext uri="{BB962C8B-B14F-4D97-AF65-F5344CB8AC3E}">
        <p14:creationId xmlns:p14="http://schemas.microsoft.com/office/powerpoint/2010/main" val="122704333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5E7C56-B12B-FF4F-9CE2-E52BF437707E}"/>
              </a:ext>
            </a:extLst>
          </p:cNvPr>
          <p:cNvSpPr>
            <a:spLocks noGrp="1"/>
          </p:cNvSpPr>
          <p:nvPr>
            <p:ph type="title"/>
          </p:nvPr>
        </p:nvSpPr>
        <p:spPr/>
        <p:txBody>
          <a:bodyPr/>
          <a:lstStyle/>
          <a:p>
            <a:r>
              <a:rPr lang="cs-CZ" dirty="0"/>
              <a:t>KBT v praxi – vysoká míra sebekontroly</a:t>
            </a:r>
          </a:p>
        </p:txBody>
      </p:sp>
      <p:sp>
        <p:nvSpPr>
          <p:cNvPr id="3" name="Zástupný obsah 2">
            <a:extLst>
              <a:ext uri="{FF2B5EF4-FFF2-40B4-BE49-F238E27FC236}">
                <a16:creationId xmlns:a16="http://schemas.microsoft.com/office/drawing/2014/main" id="{A78A1427-74EA-F642-A17A-B90C5BF4E98C}"/>
              </a:ext>
            </a:extLst>
          </p:cNvPr>
          <p:cNvSpPr>
            <a:spLocks noGrp="1"/>
          </p:cNvSpPr>
          <p:nvPr>
            <p:ph idx="1"/>
          </p:nvPr>
        </p:nvSpPr>
        <p:spPr/>
        <p:txBody>
          <a:bodyPr/>
          <a:lstStyle/>
          <a:p>
            <a:r>
              <a:rPr lang="cs-CZ" dirty="0"/>
              <a:t>Něco nám nahání hrůzu</a:t>
            </a:r>
          </a:p>
          <a:p>
            <a:r>
              <a:rPr lang="cs-CZ" dirty="0"/>
              <a:t>Nechce si ani ráno vstát – deprese</a:t>
            </a:r>
          </a:p>
          <a:p>
            <a:endParaRPr lang="cs-CZ" dirty="0"/>
          </a:p>
          <a:p>
            <a:r>
              <a:rPr lang="cs-CZ" dirty="0"/>
              <a:t>Odměňování za malé pokroky,</a:t>
            </a:r>
          </a:p>
          <a:p>
            <a:r>
              <a:rPr lang="cs-CZ" dirty="0"/>
              <a:t>Malé radosti</a:t>
            </a:r>
          </a:p>
          <a:p>
            <a:r>
              <a:rPr lang="cs-CZ" dirty="0"/>
              <a:t>Práce s radostí a posilujícími kroky</a:t>
            </a:r>
          </a:p>
        </p:txBody>
      </p:sp>
    </p:spTree>
    <p:extLst>
      <p:ext uri="{BB962C8B-B14F-4D97-AF65-F5344CB8AC3E}">
        <p14:creationId xmlns:p14="http://schemas.microsoft.com/office/powerpoint/2010/main" val="374907308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Uppvik029 </a:t>
            </a:r>
            <a:r>
              <a:rPr lang="cs-CZ" dirty="0" smtClean="0"/>
              <a:t>---25.3.</a:t>
            </a:r>
            <a:endParaRPr lang="cs-CZ" dirty="0"/>
          </a:p>
        </p:txBody>
      </p:sp>
      <p:sp>
        <p:nvSpPr>
          <p:cNvPr id="3" name="Zástupný symbol pro obsah 2"/>
          <p:cNvSpPr>
            <a:spLocks noGrp="1"/>
          </p:cNvSpPr>
          <p:nvPr>
            <p:ph idx="1"/>
          </p:nvPr>
        </p:nvSpPr>
        <p:spPr/>
        <p:txBody>
          <a:bodyPr/>
          <a:lstStyle/>
          <a:p>
            <a:endParaRPr lang="cs-CZ"/>
          </a:p>
        </p:txBody>
      </p:sp>
    </p:spTree>
    <p:extLst>
      <p:ext uri="{BB962C8B-B14F-4D97-AF65-F5344CB8AC3E}">
        <p14:creationId xmlns:p14="http://schemas.microsoft.com/office/powerpoint/2010/main" val="36997913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Kritická sociální práce – snaha o vyvážení práv a povinností</a:t>
            </a:r>
          </a:p>
        </p:txBody>
      </p:sp>
      <p:sp>
        <p:nvSpPr>
          <p:cNvPr id="3" name="Zástupný symbol pro obsah 2"/>
          <p:cNvSpPr>
            <a:spLocks noGrp="1"/>
          </p:cNvSpPr>
          <p:nvPr>
            <p:ph sz="quarter" idx="1"/>
          </p:nvPr>
        </p:nvSpPr>
        <p:spPr/>
        <p:txBody>
          <a:bodyPr/>
          <a:lstStyle/>
          <a:p>
            <a:r>
              <a:rPr lang="cs-CZ" dirty="0"/>
              <a:t>Jan </a:t>
            </a:r>
            <a:r>
              <a:rPr lang="cs-CZ" dirty="0" err="1"/>
              <a:t>Fook</a:t>
            </a:r>
            <a:endParaRPr lang="cs-CZ" dirty="0"/>
          </a:p>
          <a:p>
            <a:r>
              <a:rPr lang="cs-CZ" dirty="0"/>
              <a:t>Nástroj pro analýzu informací</a:t>
            </a:r>
          </a:p>
          <a:p>
            <a:r>
              <a:rPr lang="cs-CZ" dirty="0"/>
              <a:t>Jedním z cílů je odstranění sociální nespravedlnosti bez vytvoření nové sociální nespravedlnosti – příkladem jsou dopady fašismu a komunismu – jedna nespravedlnost vytvořila novou nespravedlnost</a:t>
            </a:r>
          </a:p>
        </p:txBody>
      </p:sp>
    </p:spTree>
    <p:extLst>
      <p:ext uri="{BB962C8B-B14F-4D97-AF65-F5344CB8AC3E}">
        <p14:creationId xmlns:p14="http://schemas.microsoft.com/office/powerpoint/2010/main" val="6559802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5E8679-8BE4-AC4C-9A4C-233FB0A5D524}"/>
              </a:ext>
            </a:extLst>
          </p:cNvPr>
          <p:cNvSpPr>
            <a:spLocks noGrp="1"/>
          </p:cNvSpPr>
          <p:nvPr>
            <p:ph type="title"/>
          </p:nvPr>
        </p:nvSpPr>
        <p:spPr/>
        <p:txBody>
          <a:bodyPr/>
          <a:lstStyle/>
          <a:p>
            <a:r>
              <a:rPr lang="cs-CZ" dirty="0"/>
              <a:t>Nadvědomí - superego</a:t>
            </a:r>
          </a:p>
        </p:txBody>
      </p:sp>
      <p:sp>
        <p:nvSpPr>
          <p:cNvPr id="3" name="Zástupný obsah 2">
            <a:extLst>
              <a:ext uri="{FF2B5EF4-FFF2-40B4-BE49-F238E27FC236}">
                <a16:creationId xmlns:a16="http://schemas.microsoft.com/office/drawing/2014/main" id="{F8FDC6C7-B86B-834C-AA3A-0D5885B0548B}"/>
              </a:ext>
            </a:extLst>
          </p:cNvPr>
          <p:cNvSpPr>
            <a:spLocks noGrp="1"/>
          </p:cNvSpPr>
          <p:nvPr>
            <p:ph idx="1"/>
          </p:nvPr>
        </p:nvSpPr>
        <p:spPr/>
        <p:txBody>
          <a:bodyPr/>
          <a:lstStyle/>
          <a:p>
            <a:r>
              <a:rPr lang="cs-CZ" dirty="0"/>
              <a:t>Životní hodnoty</a:t>
            </a:r>
          </a:p>
          <a:p>
            <a:r>
              <a:rPr lang="cs-CZ" dirty="0"/>
              <a:t>Život na dávkách je smyslem – nevím si s sebou rady</a:t>
            </a:r>
          </a:p>
          <a:p>
            <a:r>
              <a:rPr lang="cs-CZ" dirty="0"/>
              <a:t>Hledání vlastní hodnoty – i přes zlobení (</a:t>
            </a:r>
            <a:r>
              <a:rPr lang="cs-CZ" dirty="0" err="1"/>
              <a:t>etiketizace</a:t>
            </a:r>
            <a:r>
              <a:rPr lang="cs-CZ" dirty="0"/>
              <a:t>)</a:t>
            </a:r>
          </a:p>
          <a:p>
            <a:r>
              <a:rPr lang="cs-CZ" dirty="0"/>
              <a:t>Splnit očekávání</a:t>
            </a:r>
          </a:p>
        </p:txBody>
      </p:sp>
    </p:spTree>
    <p:extLst>
      <p:ext uri="{BB962C8B-B14F-4D97-AF65-F5344CB8AC3E}">
        <p14:creationId xmlns:p14="http://schemas.microsoft.com/office/powerpoint/2010/main" val="54716589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a:spLocks noGrp="1"/>
          </p:cNvSpPr>
          <p:nvPr>
            <p:ph type="title"/>
          </p:nvPr>
        </p:nvSpPr>
        <p:spPr>
          <a:prstGeom prst="rect">
            <a:avLst/>
          </a:prstGeom>
        </p:spPr>
        <p:txBody>
          <a:bodyPr/>
          <a:lstStyle/>
          <a:p>
            <a:r>
              <a:t>Proces dekonstrukce</a:t>
            </a:r>
          </a:p>
        </p:txBody>
      </p:sp>
      <p:sp>
        <p:nvSpPr>
          <p:cNvPr id="145" name="Shape 145"/>
          <p:cNvSpPr>
            <a:spLocks noGrp="1"/>
          </p:cNvSpPr>
          <p:nvPr>
            <p:ph sz="quarter" idx="1"/>
          </p:nvPr>
        </p:nvSpPr>
        <p:spPr>
          <a:prstGeom prst="rect">
            <a:avLst/>
          </a:prstGeom>
        </p:spPr>
        <p:txBody>
          <a:bodyPr>
            <a:normAutofit/>
          </a:bodyPr>
          <a:lstStyle/>
          <a:p>
            <a:pPr marL="514350" indent="-514350">
              <a:lnSpc>
                <a:spcPct val="80000"/>
              </a:lnSpc>
              <a:spcBef>
                <a:spcPts val="600"/>
              </a:spcBef>
              <a:buFontTx/>
              <a:buAutoNum type="arabicPeriod"/>
              <a:defRPr sz="2900"/>
            </a:pPr>
            <a:r>
              <a:rPr>
                <a:latin typeface="Times New Roman" pitchFamily="18" charset="0"/>
                <a:cs typeface="Times New Roman" pitchFamily="18" charset="0"/>
              </a:rPr>
              <a:t>Jaké je hlavní téma- témata?</a:t>
            </a:r>
          </a:p>
          <a:p>
            <a:pPr marL="514350" indent="-514350">
              <a:lnSpc>
                <a:spcPct val="80000"/>
              </a:lnSpc>
              <a:spcBef>
                <a:spcPts val="600"/>
              </a:spcBef>
              <a:buFontTx/>
              <a:buAutoNum type="arabicPeriod"/>
              <a:defRPr sz="2900"/>
            </a:pPr>
            <a:r>
              <a:rPr>
                <a:latin typeface="Times New Roman" pitchFamily="18" charset="0"/>
                <a:cs typeface="Times New Roman" pitchFamily="18" charset="0"/>
              </a:rPr>
              <a:t>Kdo jsou hlavní účastníci – jednotlivec, skupina, komunita?</a:t>
            </a:r>
          </a:p>
          <a:p>
            <a:pPr marL="514350" indent="-514350">
              <a:lnSpc>
                <a:spcPct val="80000"/>
              </a:lnSpc>
              <a:spcBef>
                <a:spcPts val="600"/>
              </a:spcBef>
              <a:buFontTx/>
              <a:buAutoNum type="arabicPeriod"/>
              <a:defRPr sz="2900"/>
            </a:pPr>
            <a:r>
              <a:rPr>
                <a:latin typeface="Times New Roman" pitchFamily="18" charset="0"/>
                <a:cs typeface="Times New Roman" pitchFamily="18" charset="0"/>
              </a:rPr>
              <a:t>Z jaké pohledu prezentují, co chybí?</a:t>
            </a:r>
          </a:p>
          <a:p>
            <a:pPr marL="514350" indent="-514350">
              <a:lnSpc>
                <a:spcPct val="80000"/>
              </a:lnSpc>
              <a:spcBef>
                <a:spcPts val="600"/>
              </a:spcBef>
              <a:buFontTx/>
              <a:buAutoNum type="arabicPeriod"/>
              <a:defRPr sz="2900"/>
            </a:pPr>
            <a:r>
              <a:rPr>
                <a:latin typeface="Times New Roman" pitchFamily="18" charset="0"/>
                <a:cs typeface="Times New Roman" pitchFamily="18" charset="0"/>
              </a:rPr>
              <a:t>Rozdílnost pohledu jednotlivých účastníků</a:t>
            </a:r>
          </a:p>
          <a:p>
            <a:pPr marL="514350" indent="-514350">
              <a:lnSpc>
                <a:spcPct val="80000"/>
              </a:lnSpc>
              <a:spcBef>
                <a:spcPts val="600"/>
              </a:spcBef>
              <a:buFontTx/>
              <a:buAutoNum type="arabicPeriod"/>
              <a:defRPr sz="2900"/>
            </a:pPr>
            <a:r>
              <a:rPr>
                <a:latin typeface="Times New Roman" pitchFamily="18" charset="0"/>
                <a:cs typeface="Times New Roman" pitchFamily="18" charset="0"/>
              </a:rPr>
              <a:t>Jaké mají znalosti a zkušenosti? (teorie, systémy, paradigmata, kulturu, pohlaví, mocenské hry)</a:t>
            </a:r>
          </a:p>
          <a:p>
            <a:pPr marL="514350" indent="-514350">
              <a:lnSpc>
                <a:spcPct val="80000"/>
              </a:lnSpc>
              <a:spcBef>
                <a:spcPts val="600"/>
              </a:spcBef>
              <a:buFontTx/>
              <a:buAutoNum type="arabicPeriod"/>
              <a:defRPr sz="2900"/>
            </a:pPr>
            <a:r>
              <a:rPr>
                <a:latin typeface="Times New Roman" pitchFamily="18" charset="0"/>
                <a:cs typeface="Times New Roman" pitchFamily="18" charset="0"/>
              </a:rPr>
              <a:t>Jaký používají jazyk, rozumění pojmům</a:t>
            </a:r>
          </a:p>
          <a:p>
            <a:pPr marL="514350" indent="-514350">
              <a:lnSpc>
                <a:spcPct val="80000"/>
              </a:lnSpc>
              <a:spcBef>
                <a:spcPts val="600"/>
              </a:spcBef>
              <a:buFontTx/>
              <a:buAutoNum type="arabicPeriod"/>
              <a:defRPr sz="2900"/>
            </a:pPr>
            <a:r>
              <a:rPr>
                <a:latin typeface="Times New Roman" pitchFamily="18" charset="0"/>
                <a:cs typeface="Times New Roman" pitchFamily="18" charset="0"/>
              </a:rPr>
              <a:t>Mezery, předsudky v popisu, co se očekává že získanou. </a:t>
            </a:r>
          </a:p>
        </p:txBody>
      </p:sp>
    </p:spTree>
    <p:extLst>
      <p:ext uri="{BB962C8B-B14F-4D97-AF65-F5344CB8AC3E}">
        <p14:creationId xmlns:p14="http://schemas.microsoft.com/office/powerpoint/2010/main" val="3412907264"/>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Shape 147"/>
          <p:cNvSpPr>
            <a:spLocks noGrp="1"/>
          </p:cNvSpPr>
          <p:nvPr>
            <p:ph type="title"/>
          </p:nvPr>
        </p:nvSpPr>
        <p:spPr>
          <a:prstGeom prst="rect">
            <a:avLst/>
          </a:prstGeom>
        </p:spPr>
        <p:txBody>
          <a:bodyPr/>
          <a:lstStyle/>
          <a:p>
            <a:r>
              <a:t>rekonstrukce</a:t>
            </a:r>
          </a:p>
        </p:txBody>
      </p:sp>
      <p:sp>
        <p:nvSpPr>
          <p:cNvPr id="148" name="Shape 148"/>
          <p:cNvSpPr>
            <a:spLocks noGrp="1"/>
          </p:cNvSpPr>
          <p:nvPr>
            <p:ph sz="quarter" idx="1"/>
          </p:nvPr>
        </p:nvSpPr>
        <p:spPr>
          <a:prstGeom prst="rect">
            <a:avLst/>
          </a:prstGeom>
        </p:spPr>
        <p:txBody>
          <a:bodyPr>
            <a:normAutofit/>
          </a:bodyPr>
          <a:lstStyle/>
          <a:p>
            <a:r>
              <a:rPr sz="2400" dirty="0" err="1">
                <a:latin typeface="Times New Roman" pitchFamily="18" charset="0"/>
                <a:cs typeface="Times New Roman" pitchFamily="18" charset="0"/>
              </a:rPr>
              <a:t>Pojmenováni</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skrytých</a:t>
            </a:r>
            <a:r>
              <a:rPr sz="2400" dirty="0">
                <a:latin typeface="Times New Roman" pitchFamily="18" charset="0"/>
                <a:cs typeface="Times New Roman" pitchFamily="18" charset="0"/>
              </a:rPr>
              <a:t> a </a:t>
            </a:r>
            <a:r>
              <a:rPr sz="2400" dirty="0" err="1">
                <a:latin typeface="Times New Roman" pitchFamily="18" charset="0"/>
                <a:cs typeface="Times New Roman" pitchFamily="18" charset="0"/>
              </a:rPr>
              <a:t>nových</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částí</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nám</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umožňuje</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novou</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konstrukci</a:t>
            </a:r>
            <a:r>
              <a:rPr sz="2400" dirty="0">
                <a:latin typeface="Times New Roman" pitchFamily="18" charset="0"/>
                <a:cs typeface="Times New Roman" pitchFamily="18" charset="0"/>
              </a:rPr>
              <a:t>.</a:t>
            </a:r>
          </a:p>
          <a:p>
            <a:r>
              <a:rPr sz="2400" dirty="0" err="1">
                <a:latin typeface="Times New Roman" pitchFamily="18" charset="0"/>
                <a:cs typeface="Times New Roman" pitchFamily="18" charset="0"/>
              </a:rPr>
              <a:t>Využít</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nových</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pojmenování</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frází</a:t>
            </a:r>
            <a:r>
              <a:rPr sz="2400" dirty="0">
                <a:latin typeface="Times New Roman" pitchFamily="18" charset="0"/>
                <a:cs typeface="Times New Roman" pitchFamily="18" charset="0"/>
              </a:rPr>
              <a:t>, </a:t>
            </a:r>
          </a:p>
          <a:p>
            <a:r>
              <a:rPr sz="2400" dirty="0" err="1">
                <a:latin typeface="Times New Roman" pitchFamily="18" charset="0"/>
                <a:cs typeface="Times New Roman" pitchFamily="18" charset="0"/>
              </a:rPr>
              <a:t>Tvorba</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nových</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kategorií</a:t>
            </a:r>
            <a:endParaRPr sz="2400" dirty="0">
              <a:latin typeface="Times New Roman" pitchFamily="18" charset="0"/>
              <a:cs typeface="Times New Roman" pitchFamily="18" charset="0"/>
            </a:endParaRPr>
          </a:p>
          <a:p>
            <a:r>
              <a:rPr sz="2400" dirty="0" err="1">
                <a:latin typeface="Times New Roman" pitchFamily="18" charset="0"/>
                <a:cs typeface="Times New Roman" pitchFamily="18" charset="0"/>
              </a:rPr>
              <a:t>Nové</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praktické</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modely</a:t>
            </a:r>
            <a:endParaRPr sz="2400" dirty="0">
              <a:latin typeface="Times New Roman" pitchFamily="18" charset="0"/>
              <a:cs typeface="Times New Roman" pitchFamily="18" charset="0"/>
            </a:endParaRPr>
          </a:p>
          <a:p>
            <a:r>
              <a:rPr sz="2400" dirty="0" err="1">
                <a:latin typeface="Times New Roman" pitchFamily="18" charset="0"/>
                <a:cs typeface="Times New Roman" pitchFamily="18" charset="0"/>
              </a:rPr>
              <a:t>Vytváření</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nové</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struktury</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nebo</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procesů</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kultury</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nebo</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klimatu</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diskurzu</a:t>
            </a:r>
            <a:r>
              <a:rPr sz="2400" dirty="0">
                <a:latin typeface="Times New Roman" pitchFamily="18" charset="0"/>
                <a:cs typeface="Times New Roman" pitchFamily="18" charset="0"/>
              </a:rPr>
              <a:t> </a:t>
            </a:r>
            <a:r>
              <a:rPr sz="2400" dirty="0" err="1">
                <a:latin typeface="Times New Roman" pitchFamily="18" charset="0"/>
                <a:cs typeface="Times New Roman" pitchFamily="18" charset="0"/>
              </a:rPr>
              <a:t>rozvoje</a:t>
            </a:r>
            <a:r>
              <a:rPr sz="2400" dirty="0">
                <a:latin typeface="Times New Roman" pitchFamily="18" charset="0"/>
                <a:cs typeface="Times New Roman" pitchFamily="18" charset="0"/>
              </a:rPr>
              <a:t> a </a:t>
            </a:r>
            <a:r>
              <a:rPr sz="2400" dirty="0" err="1">
                <a:latin typeface="Times New Roman" pitchFamily="18" charset="0"/>
                <a:cs typeface="Times New Roman" pitchFamily="18" charset="0"/>
              </a:rPr>
              <a:t>akceptace</a:t>
            </a:r>
            <a:endParaRPr sz="2400" dirty="0">
              <a:latin typeface="Times New Roman" pitchFamily="18" charset="0"/>
              <a:cs typeface="Times New Roman" pitchFamily="18" charset="0"/>
            </a:endParaRPr>
          </a:p>
        </p:txBody>
      </p:sp>
    </p:spTree>
    <p:extLst>
      <p:ext uri="{BB962C8B-B14F-4D97-AF65-F5344CB8AC3E}">
        <p14:creationId xmlns:p14="http://schemas.microsoft.com/office/powerpoint/2010/main" val="1751795302"/>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Shape 153"/>
          <p:cNvSpPr>
            <a:spLocks noGrp="1"/>
          </p:cNvSpPr>
          <p:nvPr>
            <p:ph type="title"/>
          </p:nvPr>
        </p:nvSpPr>
        <p:spPr>
          <a:prstGeom prst="rect">
            <a:avLst/>
          </a:prstGeom>
        </p:spPr>
        <p:txBody>
          <a:bodyPr>
            <a:normAutofit/>
          </a:bodyPr>
          <a:lstStyle>
            <a:lvl1pPr defTabSz="832104">
              <a:defRPr sz="3549"/>
            </a:lvl1pPr>
          </a:lstStyle>
          <a:p>
            <a:r>
              <a:t>Analýza našeho myšlení a práce – analýza příběhu</a:t>
            </a:r>
          </a:p>
        </p:txBody>
      </p:sp>
      <p:sp>
        <p:nvSpPr>
          <p:cNvPr id="154" name="Shape 154"/>
          <p:cNvSpPr>
            <a:spLocks noGrp="1"/>
          </p:cNvSpPr>
          <p:nvPr>
            <p:ph sz="quarter" idx="1"/>
          </p:nvPr>
        </p:nvSpPr>
        <p:spPr>
          <a:xfrm>
            <a:off x="932874" y="2133600"/>
            <a:ext cx="10446328" cy="4064000"/>
          </a:xfrm>
          <a:prstGeom prst="rect">
            <a:avLst/>
          </a:prstGeom>
        </p:spPr>
        <p:txBody>
          <a:bodyPr>
            <a:normAutofit/>
          </a:bodyPr>
          <a:lstStyle/>
          <a:p>
            <a:pPr>
              <a:lnSpc>
                <a:spcPct val="80000"/>
              </a:lnSpc>
              <a:spcBef>
                <a:spcPts val="500"/>
              </a:spcBef>
              <a:defRPr sz="2400"/>
            </a:pPr>
            <a:r>
              <a:rPr dirty="0">
                <a:latin typeface="Times New Roman" pitchFamily="18" charset="0"/>
                <a:cs typeface="Times New Roman" pitchFamily="18" charset="0"/>
              </a:rPr>
              <a:t>Co je </a:t>
            </a:r>
            <a:r>
              <a:rPr dirty="0" err="1">
                <a:latin typeface="Times New Roman" pitchFamily="18" charset="0"/>
                <a:cs typeface="Times New Roman" pitchFamily="18" charset="0"/>
              </a:rPr>
              <a:t>důležité</a:t>
            </a:r>
            <a:r>
              <a:rPr dirty="0">
                <a:latin typeface="Times New Roman" pitchFamily="18" charset="0"/>
                <a:cs typeface="Times New Roman" pitchFamily="18" charset="0"/>
              </a:rPr>
              <a:t> v </a:t>
            </a:r>
            <a:r>
              <a:rPr dirty="0" err="1">
                <a:latin typeface="Times New Roman" pitchFamily="18" charset="0"/>
                <a:cs typeface="Times New Roman" pitchFamily="18" charset="0"/>
              </a:rPr>
              <a:t>popisu</a:t>
            </a:r>
            <a:r>
              <a:rPr dirty="0">
                <a:latin typeface="Times New Roman" pitchFamily="18" charset="0"/>
                <a:cs typeface="Times New Roman" pitchFamily="18" charset="0"/>
              </a:rPr>
              <a:t> </a:t>
            </a:r>
            <a:r>
              <a:rPr dirty="0" err="1">
                <a:latin typeface="Times New Roman" pitchFamily="18" charset="0"/>
                <a:cs typeface="Times New Roman" pitchFamily="18" charset="0"/>
              </a:rPr>
              <a:t>příběhu</a:t>
            </a:r>
            <a:r>
              <a:rPr dirty="0">
                <a:latin typeface="Times New Roman" pitchFamily="18" charset="0"/>
                <a:cs typeface="Times New Roman" pitchFamily="18" charset="0"/>
              </a:rPr>
              <a:t> pro </a:t>
            </a:r>
            <a:r>
              <a:rPr dirty="0" err="1">
                <a:latin typeface="Times New Roman" pitchFamily="18" charset="0"/>
                <a:cs typeface="Times New Roman" pitchFamily="18" charset="0"/>
              </a:rPr>
              <a:t>mě</a:t>
            </a:r>
            <a:r>
              <a:rPr dirty="0">
                <a:latin typeface="Times New Roman" pitchFamily="18" charset="0"/>
                <a:cs typeface="Times New Roman" pitchFamily="18" charset="0"/>
              </a:rPr>
              <a:t>? </a:t>
            </a:r>
            <a:r>
              <a:rPr dirty="0" err="1">
                <a:latin typeface="Times New Roman" pitchFamily="18" charset="0"/>
                <a:cs typeface="Times New Roman" pitchFamily="18" charset="0"/>
              </a:rPr>
              <a:t>Jaké</a:t>
            </a:r>
            <a:r>
              <a:rPr dirty="0">
                <a:latin typeface="Times New Roman" pitchFamily="18" charset="0"/>
                <a:cs typeface="Times New Roman" pitchFamily="18" charset="0"/>
              </a:rPr>
              <a:t> </a:t>
            </a:r>
            <a:r>
              <a:rPr dirty="0" err="1">
                <a:latin typeface="Times New Roman" pitchFamily="18" charset="0"/>
                <a:cs typeface="Times New Roman" pitchFamily="18" charset="0"/>
              </a:rPr>
              <a:t>pojmy</a:t>
            </a:r>
            <a:r>
              <a:rPr dirty="0">
                <a:latin typeface="Times New Roman" pitchFamily="18" charset="0"/>
                <a:cs typeface="Times New Roman" pitchFamily="18" charset="0"/>
              </a:rPr>
              <a:t>, </a:t>
            </a:r>
            <a:r>
              <a:rPr dirty="0" err="1">
                <a:latin typeface="Times New Roman" pitchFamily="18" charset="0"/>
                <a:cs typeface="Times New Roman" pitchFamily="18" charset="0"/>
              </a:rPr>
              <a:t>fráze</a:t>
            </a:r>
            <a:r>
              <a:rPr dirty="0">
                <a:latin typeface="Times New Roman" pitchFamily="18" charset="0"/>
                <a:cs typeface="Times New Roman" pitchFamily="18" charset="0"/>
              </a:rPr>
              <a:t> </a:t>
            </a:r>
            <a:r>
              <a:rPr dirty="0" err="1">
                <a:latin typeface="Times New Roman" pitchFamily="18" charset="0"/>
                <a:cs typeface="Times New Roman" pitchFamily="18" charset="0"/>
              </a:rPr>
              <a:t>často</a:t>
            </a:r>
            <a:r>
              <a:rPr dirty="0">
                <a:latin typeface="Times New Roman" pitchFamily="18" charset="0"/>
                <a:cs typeface="Times New Roman" pitchFamily="18" charset="0"/>
              </a:rPr>
              <a:t> </a:t>
            </a:r>
            <a:r>
              <a:rPr dirty="0" err="1">
                <a:latin typeface="Times New Roman" pitchFamily="18" charset="0"/>
                <a:cs typeface="Times New Roman" pitchFamily="18" charset="0"/>
              </a:rPr>
              <a:t>používám</a:t>
            </a:r>
            <a:r>
              <a:rPr dirty="0">
                <a:latin typeface="Times New Roman" pitchFamily="18" charset="0"/>
                <a:cs typeface="Times New Roman" pitchFamily="18" charset="0"/>
              </a:rPr>
              <a:t>? Je </a:t>
            </a:r>
            <a:r>
              <a:rPr dirty="0" err="1">
                <a:latin typeface="Times New Roman" pitchFamily="18" charset="0"/>
                <a:cs typeface="Times New Roman" pitchFamily="18" charset="0"/>
              </a:rPr>
              <a:t>zde</a:t>
            </a:r>
            <a:r>
              <a:rPr dirty="0">
                <a:latin typeface="Times New Roman" pitchFamily="18" charset="0"/>
                <a:cs typeface="Times New Roman" pitchFamily="18" charset="0"/>
              </a:rPr>
              <a:t> </a:t>
            </a:r>
            <a:r>
              <a:rPr dirty="0" err="1">
                <a:latin typeface="Times New Roman" pitchFamily="18" charset="0"/>
                <a:cs typeface="Times New Roman" pitchFamily="18" charset="0"/>
              </a:rPr>
              <a:t>ně</a:t>
            </a:r>
            <a:r>
              <a:rPr dirty="0">
                <a:latin typeface="Times New Roman" pitchFamily="18" charset="0"/>
                <a:cs typeface="Times New Roman" pitchFamily="18" charset="0"/>
              </a:rPr>
              <a:t> co </a:t>
            </a:r>
            <a:r>
              <a:rPr dirty="0" err="1">
                <a:latin typeface="Times New Roman" pitchFamily="18" charset="0"/>
                <a:cs typeface="Times New Roman" pitchFamily="18" charset="0"/>
              </a:rPr>
              <a:t>jasně</a:t>
            </a:r>
            <a:r>
              <a:rPr dirty="0">
                <a:latin typeface="Times New Roman" pitchFamily="18" charset="0"/>
                <a:cs typeface="Times New Roman" pitchFamily="18" charset="0"/>
              </a:rPr>
              <a:t> </a:t>
            </a:r>
            <a:r>
              <a:rPr dirty="0" err="1">
                <a:latin typeface="Times New Roman" pitchFamily="18" charset="0"/>
                <a:cs typeface="Times New Roman" pitchFamily="18" charset="0"/>
              </a:rPr>
              <a:t>binárního</a:t>
            </a:r>
            <a:r>
              <a:rPr dirty="0">
                <a:latin typeface="Times New Roman" pitchFamily="18" charset="0"/>
                <a:cs typeface="Times New Roman" pitchFamily="18" charset="0"/>
              </a:rPr>
              <a:t>?</a:t>
            </a:r>
          </a:p>
          <a:p>
            <a:pPr>
              <a:lnSpc>
                <a:spcPct val="80000"/>
              </a:lnSpc>
              <a:spcBef>
                <a:spcPts val="500"/>
              </a:spcBef>
              <a:defRPr sz="2400"/>
            </a:pPr>
            <a:r>
              <a:rPr dirty="0" err="1">
                <a:latin typeface="Times New Roman" pitchFamily="18" charset="0"/>
                <a:cs typeface="Times New Roman" pitchFamily="18" charset="0"/>
              </a:rPr>
              <a:t>Kdo</a:t>
            </a:r>
            <a:r>
              <a:rPr dirty="0">
                <a:latin typeface="Times New Roman" pitchFamily="18" charset="0"/>
                <a:cs typeface="Times New Roman" pitchFamily="18" charset="0"/>
              </a:rPr>
              <a:t> </a:t>
            </a:r>
            <a:r>
              <a:rPr dirty="0" err="1">
                <a:latin typeface="Times New Roman" pitchFamily="18" charset="0"/>
                <a:cs typeface="Times New Roman" pitchFamily="18" charset="0"/>
              </a:rPr>
              <a:t>jsou</a:t>
            </a:r>
            <a:r>
              <a:rPr dirty="0">
                <a:latin typeface="Times New Roman" pitchFamily="18" charset="0"/>
                <a:cs typeface="Times New Roman" pitchFamily="18" charset="0"/>
              </a:rPr>
              <a:t> </a:t>
            </a:r>
            <a:r>
              <a:rPr dirty="0" err="1">
                <a:latin typeface="Times New Roman" pitchFamily="18" charset="0"/>
                <a:cs typeface="Times New Roman" pitchFamily="18" charset="0"/>
              </a:rPr>
              <a:t>účastni</a:t>
            </a:r>
            <a:r>
              <a:rPr dirty="0">
                <a:latin typeface="Times New Roman" pitchFamily="18" charset="0"/>
                <a:cs typeface="Times New Roman" pitchFamily="18" charset="0"/>
              </a:rPr>
              <a:t> v </a:t>
            </a:r>
            <a:r>
              <a:rPr dirty="0" err="1">
                <a:latin typeface="Times New Roman" pitchFamily="18" charset="0"/>
                <a:cs typeface="Times New Roman" pitchFamily="18" charset="0"/>
              </a:rPr>
              <a:t>příběhu</a:t>
            </a:r>
            <a:r>
              <a:rPr dirty="0">
                <a:latin typeface="Times New Roman" pitchFamily="18" charset="0"/>
                <a:cs typeface="Times New Roman" pitchFamily="18" charset="0"/>
              </a:rPr>
              <a:t> (</a:t>
            </a:r>
            <a:r>
              <a:rPr dirty="0" err="1">
                <a:latin typeface="Times New Roman" pitchFamily="18" charset="0"/>
                <a:cs typeface="Times New Roman" pitchFamily="18" charset="0"/>
              </a:rPr>
              <a:t>jednotlivci</a:t>
            </a:r>
            <a:r>
              <a:rPr dirty="0">
                <a:latin typeface="Times New Roman" pitchFamily="18" charset="0"/>
                <a:cs typeface="Times New Roman" pitchFamily="18" charset="0"/>
              </a:rPr>
              <a:t>, </a:t>
            </a:r>
            <a:r>
              <a:rPr dirty="0" err="1">
                <a:latin typeface="Times New Roman" pitchFamily="18" charset="0"/>
                <a:cs typeface="Times New Roman" pitchFamily="18" charset="0"/>
              </a:rPr>
              <a:t>skupiny</a:t>
            </a:r>
            <a:r>
              <a:rPr dirty="0">
                <a:latin typeface="Times New Roman" pitchFamily="18" charset="0"/>
                <a:cs typeface="Times New Roman" pitchFamily="18" charset="0"/>
              </a:rPr>
              <a:t>, minority) </a:t>
            </a:r>
            <a:r>
              <a:rPr dirty="0" err="1">
                <a:latin typeface="Times New Roman" pitchFamily="18" charset="0"/>
                <a:cs typeface="Times New Roman" pitchFamily="18" charset="0"/>
              </a:rPr>
              <a:t>jak</a:t>
            </a:r>
            <a:r>
              <a:rPr dirty="0">
                <a:latin typeface="Times New Roman" pitchFamily="18" charset="0"/>
                <a:cs typeface="Times New Roman" pitchFamily="18" charset="0"/>
              </a:rPr>
              <a:t> </a:t>
            </a:r>
            <a:r>
              <a:rPr dirty="0" err="1">
                <a:latin typeface="Times New Roman" pitchFamily="18" charset="0"/>
                <a:cs typeface="Times New Roman" pitchFamily="18" charset="0"/>
              </a:rPr>
              <a:t>sebe</a:t>
            </a:r>
            <a:r>
              <a:rPr dirty="0">
                <a:latin typeface="Times New Roman" pitchFamily="18" charset="0"/>
                <a:cs typeface="Times New Roman" pitchFamily="18" charset="0"/>
              </a:rPr>
              <a:t> </a:t>
            </a:r>
            <a:r>
              <a:rPr dirty="0" err="1">
                <a:latin typeface="Times New Roman" pitchFamily="18" charset="0"/>
                <a:cs typeface="Times New Roman" pitchFamily="18" charset="0"/>
              </a:rPr>
              <a:t>vnímám</a:t>
            </a:r>
            <a:r>
              <a:rPr dirty="0">
                <a:latin typeface="Times New Roman" pitchFamily="18" charset="0"/>
                <a:cs typeface="Times New Roman" pitchFamily="18" charset="0"/>
              </a:rPr>
              <a:t> </a:t>
            </a:r>
            <a:r>
              <a:rPr dirty="0" err="1">
                <a:latin typeface="Times New Roman" pitchFamily="18" charset="0"/>
                <a:cs typeface="Times New Roman" pitchFamily="18" charset="0"/>
              </a:rPr>
              <a:t>ve</a:t>
            </a:r>
            <a:r>
              <a:rPr dirty="0">
                <a:latin typeface="Times New Roman" pitchFamily="18" charset="0"/>
                <a:cs typeface="Times New Roman" pitchFamily="18" charset="0"/>
              </a:rPr>
              <a:t> </a:t>
            </a:r>
            <a:r>
              <a:rPr dirty="0" err="1">
                <a:latin typeface="Times New Roman" pitchFamily="18" charset="0"/>
                <a:cs typeface="Times New Roman" pitchFamily="18" charset="0"/>
              </a:rPr>
              <a:t>vztahu</a:t>
            </a:r>
            <a:r>
              <a:rPr dirty="0">
                <a:latin typeface="Times New Roman" pitchFamily="18" charset="0"/>
                <a:cs typeface="Times New Roman" pitchFamily="18" charset="0"/>
              </a:rPr>
              <a:t> k </a:t>
            </a:r>
            <a:r>
              <a:rPr dirty="0" err="1">
                <a:latin typeface="Times New Roman" pitchFamily="18" charset="0"/>
                <a:cs typeface="Times New Roman" pitchFamily="18" charset="0"/>
              </a:rPr>
              <a:t>nim</a:t>
            </a:r>
            <a:r>
              <a:rPr dirty="0">
                <a:latin typeface="Times New Roman" pitchFamily="18" charset="0"/>
                <a:cs typeface="Times New Roman" pitchFamily="18" charset="0"/>
              </a:rPr>
              <a:t>?</a:t>
            </a:r>
          </a:p>
          <a:p>
            <a:pPr>
              <a:lnSpc>
                <a:spcPct val="80000"/>
              </a:lnSpc>
              <a:spcBef>
                <a:spcPts val="500"/>
              </a:spcBef>
              <a:defRPr sz="2400"/>
            </a:pPr>
            <a:r>
              <a:rPr dirty="0" err="1">
                <a:latin typeface="Times New Roman" pitchFamily="18" charset="0"/>
                <a:cs typeface="Times New Roman" pitchFamily="18" charset="0"/>
              </a:rPr>
              <a:t>Jaké</a:t>
            </a:r>
            <a:r>
              <a:rPr dirty="0">
                <a:latin typeface="Times New Roman" pitchFamily="18" charset="0"/>
                <a:cs typeface="Times New Roman" pitchFamily="18" charset="0"/>
              </a:rPr>
              <a:t> </a:t>
            </a:r>
            <a:r>
              <a:rPr dirty="0" err="1">
                <a:latin typeface="Times New Roman" pitchFamily="18" charset="0"/>
                <a:cs typeface="Times New Roman" pitchFamily="18" charset="0"/>
              </a:rPr>
              <a:t>pohledy</a:t>
            </a:r>
            <a:r>
              <a:rPr dirty="0">
                <a:latin typeface="Times New Roman" pitchFamily="18" charset="0"/>
                <a:cs typeface="Times New Roman" pitchFamily="18" charset="0"/>
              </a:rPr>
              <a:t> </a:t>
            </a:r>
            <a:r>
              <a:rPr dirty="0" err="1">
                <a:latin typeface="Times New Roman" pitchFamily="18" charset="0"/>
                <a:cs typeface="Times New Roman" pitchFamily="18" charset="0"/>
              </a:rPr>
              <a:t>jsou</a:t>
            </a:r>
            <a:r>
              <a:rPr dirty="0">
                <a:latin typeface="Times New Roman" pitchFamily="18" charset="0"/>
                <a:cs typeface="Times New Roman" pitchFamily="18" charset="0"/>
              </a:rPr>
              <a:t> </a:t>
            </a:r>
            <a:r>
              <a:rPr dirty="0" err="1">
                <a:latin typeface="Times New Roman" pitchFamily="18" charset="0"/>
                <a:cs typeface="Times New Roman" pitchFamily="18" charset="0"/>
              </a:rPr>
              <a:t>zastoupeny</a:t>
            </a:r>
            <a:r>
              <a:rPr dirty="0">
                <a:latin typeface="Times New Roman" pitchFamily="18" charset="0"/>
                <a:cs typeface="Times New Roman" pitchFamily="18" charset="0"/>
              </a:rPr>
              <a:t>, </a:t>
            </a:r>
            <a:r>
              <a:rPr dirty="0" err="1">
                <a:latin typeface="Times New Roman" pitchFamily="18" charset="0"/>
                <a:cs typeface="Times New Roman" pitchFamily="18" charset="0"/>
              </a:rPr>
              <a:t>které</a:t>
            </a:r>
            <a:r>
              <a:rPr dirty="0">
                <a:latin typeface="Times New Roman" pitchFamily="18" charset="0"/>
                <a:cs typeface="Times New Roman" pitchFamily="18" charset="0"/>
              </a:rPr>
              <a:t> </a:t>
            </a:r>
            <a:r>
              <a:rPr dirty="0" err="1">
                <a:latin typeface="Times New Roman" pitchFamily="18" charset="0"/>
                <a:cs typeface="Times New Roman" pitchFamily="18" charset="0"/>
              </a:rPr>
              <a:t>chybí</a:t>
            </a:r>
            <a:r>
              <a:rPr dirty="0">
                <a:latin typeface="Times New Roman" pitchFamily="18" charset="0"/>
                <a:cs typeface="Times New Roman" pitchFamily="18" charset="0"/>
              </a:rPr>
              <a:t>, </a:t>
            </a:r>
            <a:r>
              <a:rPr dirty="0" err="1">
                <a:latin typeface="Times New Roman" pitchFamily="18" charset="0"/>
                <a:cs typeface="Times New Roman" pitchFamily="18" charset="0"/>
              </a:rPr>
              <a:t>jaký</a:t>
            </a:r>
            <a:r>
              <a:rPr dirty="0">
                <a:latin typeface="Times New Roman" pitchFamily="18" charset="0"/>
                <a:cs typeface="Times New Roman" pitchFamily="18" charset="0"/>
              </a:rPr>
              <a:t> je </a:t>
            </a:r>
            <a:r>
              <a:rPr dirty="0" err="1">
                <a:latin typeface="Times New Roman" pitchFamily="18" charset="0"/>
                <a:cs typeface="Times New Roman" pitchFamily="18" charset="0"/>
              </a:rPr>
              <a:t>můj</a:t>
            </a:r>
            <a:r>
              <a:rPr dirty="0">
                <a:latin typeface="Times New Roman" pitchFamily="18" charset="0"/>
                <a:cs typeface="Times New Roman" pitchFamily="18" charset="0"/>
              </a:rPr>
              <a:t> </a:t>
            </a:r>
            <a:r>
              <a:rPr dirty="0" err="1">
                <a:latin typeface="Times New Roman" pitchFamily="18" charset="0"/>
                <a:cs typeface="Times New Roman" pitchFamily="18" charset="0"/>
              </a:rPr>
              <a:t>pohled</a:t>
            </a:r>
            <a:r>
              <a:rPr dirty="0">
                <a:latin typeface="Times New Roman" pitchFamily="18" charset="0"/>
                <a:cs typeface="Times New Roman" pitchFamily="18" charset="0"/>
              </a:rPr>
              <a:t>?</a:t>
            </a:r>
          </a:p>
          <a:p>
            <a:pPr>
              <a:lnSpc>
                <a:spcPct val="80000"/>
              </a:lnSpc>
              <a:spcBef>
                <a:spcPts val="500"/>
              </a:spcBef>
              <a:defRPr sz="2400"/>
            </a:pPr>
            <a:r>
              <a:rPr dirty="0" err="1">
                <a:latin typeface="Times New Roman" pitchFamily="18" charset="0"/>
                <a:cs typeface="Times New Roman" pitchFamily="18" charset="0"/>
              </a:rPr>
              <a:t>Jak</a:t>
            </a:r>
            <a:r>
              <a:rPr dirty="0">
                <a:latin typeface="Times New Roman" pitchFamily="18" charset="0"/>
                <a:cs typeface="Times New Roman" pitchFamily="18" charset="0"/>
              </a:rPr>
              <a:t> </a:t>
            </a:r>
            <a:r>
              <a:rPr dirty="0" err="1">
                <a:latin typeface="Times New Roman" pitchFamily="18" charset="0"/>
                <a:cs typeface="Times New Roman" pitchFamily="18" charset="0"/>
              </a:rPr>
              <a:t>příběh</a:t>
            </a:r>
            <a:r>
              <a:rPr dirty="0">
                <a:latin typeface="Times New Roman" pitchFamily="18" charset="0"/>
                <a:cs typeface="Times New Roman" pitchFamily="18" charset="0"/>
              </a:rPr>
              <a:t> </a:t>
            </a:r>
            <a:r>
              <a:rPr dirty="0" err="1">
                <a:latin typeface="Times New Roman" pitchFamily="18" charset="0"/>
                <a:cs typeface="Times New Roman" pitchFamily="18" charset="0"/>
              </a:rPr>
              <a:t>interpretuji</a:t>
            </a:r>
            <a:r>
              <a:rPr dirty="0">
                <a:latin typeface="Times New Roman" pitchFamily="18" charset="0"/>
                <a:cs typeface="Times New Roman" pitchFamily="18" charset="0"/>
              </a:rPr>
              <a:t>, </a:t>
            </a:r>
            <a:r>
              <a:rPr dirty="0" err="1">
                <a:latin typeface="Times New Roman" pitchFamily="18" charset="0"/>
                <a:cs typeface="Times New Roman" pitchFamily="18" charset="0"/>
              </a:rPr>
              <a:t>jak</a:t>
            </a:r>
            <a:r>
              <a:rPr dirty="0">
                <a:latin typeface="Times New Roman" pitchFamily="18" charset="0"/>
                <a:cs typeface="Times New Roman" pitchFamily="18" charset="0"/>
              </a:rPr>
              <a:t> </a:t>
            </a:r>
            <a:r>
              <a:rPr dirty="0" err="1">
                <a:latin typeface="Times New Roman" pitchFamily="18" charset="0"/>
                <a:cs typeface="Times New Roman" pitchFamily="18" charset="0"/>
              </a:rPr>
              <a:t>působí</a:t>
            </a:r>
            <a:r>
              <a:rPr dirty="0">
                <a:latin typeface="Times New Roman" pitchFamily="18" charset="0"/>
                <a:cs typeface="Times New Roman" pitchFamily="18" charset="0"/>
              </a:rPr>
              <a:t> </a:t>
            </a:r>
            <a:r>
              <a:rPr dirty="0" err="1">
                <a:latin typeface="Times New Roman" pitchFamily="18" charset="0"/>
                <a:cs typeface="Times New Roman" pitchFamily="18" charset="0"/>
              </a:rPr>
              <a:t>má</a:t>
            </a:r>
            <a:r>
              <a:rPr dirty="0">
                <a:latin typeface="Times New Roman" pitchFamily="18" charset="0"/>
                <a:cs typeface="Times New Roman" pitchFamily="18" charset="0"/>
              </a:rPr>
              <a:t> </a:t>
            </a:r>
            <a:r>
              <a:rPr dirty="0" err="1">
                <a:latin typeface="Times New Roman" pitchFamily="18" charset="0"/>
                <a:cs typeface="Times New Roman" pitchFamily="18" charset="0"/>
              </a:rPr>
              <a:t>interpretace</a:t>
            </a:r>
            <a:r>
              <a:rPr dirty="0">
                <a:latin typeface="Times New Roman" pitchFamily="18" charset="0"/>
                <a:cs typeface="Times New Roman" pitchFamily="18" charset="0"/>
              </a:rPr>
              <a:t> </a:t>
            </a:r>
            <a:r>
              <a:rPr dirty="0" err="1">
                <a:latin typeface="Times New Roman" pitchFamily="18" charset="0"/>
                <a:cs typeface="Times New Roman" pitchFamily="18" charset="0"/>
              </a:rPr>
              <a:t>na</a:t>
            </a:r>
            <a:r>
              <a:rPr dirty="0">
                <a:latin typeface="Times New Roman" pitchFamily="18" charset="0"/>
                <a:cs typeface="Times New Roman" pitchFamily="18" charset="0"/>
              </a:rPr>
              <a:t> </a:t>
            </a:r>
            <a:r>
              <a:rPr dirty="0" err="1">
                <a:latin typeface="Times New Roman" pitchFamily="18" charset="0"/>
                <a:cs typeface="Times New Roman" pitchFamily="18" charset="0"/>
              </a:rPr>
              <a:t>příběh</a:t>
            </a:r>
            <a:r>
              <a:rPr dirty="0">
                <a:latin typeface="Times New Roman" pitchFamily="18" charset="0"/>
                <a:cs typeface="Times New Roman" pitchFamily="18" charset="0"/>
              </a:rPr>
              <a:t>?</a:t>
            </a:r>
          </a:p>
          <a:p>
            <a:pPr>
              <a:lnSpc>
                <a:spcPct val="80000"/>
              </a:lnSpc>
              <a:spcBef>
                <a:spcPts val="500"/>
              </a:spcBef>
              <a:defRPr sz="2400"/>
            </a:pPr>
            <a:r>
              <a:rPr dirty="0" err="1">
                <a:latin typeface="Times New Roman" pitchFamily="18" charset="0"/>
                <a:cs typeface="Times New Roman" pitchFamily="18" charset="0"/>
              </a:rPr>
              <a:t>Jaký</a:t>
            </a:r>
            <a:r>
              <a:rPr dirty="0">
                <a:latin typeface="Times New Roman" pitchFamily="18" charset="0"/>
                <a:cs typeface="Times New Roman" pitchFamily="18" charset="0"/>
              </a:rPr>
              <a:t> </a:t>
            </a:r>
            <a:r>
              <a:rPr dirty="0" err="1">
                <a:latin typeface="Times New Roman" pitchFamily="18" charset="0"/>
                <a:cs typeface="Times New Roman" pitchFamily="18" charset="0"/>
              </a:rPr>
              <a:t>jiný</a:t>
            </a:r>
            <a:r>
              <a:rPr dirty="0">
                <a:latin typeface="Times New Roman" pitchFamily="18" charset="0"/>
                <a:cs typeface="Times New Roman" pitchFamily="18" charset="0"/>
              </a:rPr>
              <a:t> </a:t>
            </a:r>
            <a:r>
              <a:rPr dirty="0" err="1">
                <a:latin typeface="Times New Roman" pitchFamily="18" charset="0"/>
                <a:cs typeface="Times New Roman" pitchFamily="18" charset="0"/>
              </a:rPr>
              <a:t>pohled</a:t>
            </a:r>
            <a:r>
              <a:rPr dirty="0">
                <a:latin typeface="Times New Roman" pitchFamily="18" charset="0"/>
                <a:cs typeface="Times New Roman" pitchFamily="18" charset="0"/>
              </a:rPr>
              <a:t> </a:t>
            </a:r>
            <a:r>
              <a:rPr dirty="0" err="1">
                <a:latin typeface="Times New Roman" pitchFamily="18" charset="0"/>
                <a:cs typeface="Times New Roman" pitchFamily="18" charset="0"/>
              </a:rPr>
              <a:t>můžu</a:t>
            </a:r>
            <a:r>
              <a:rPr dirty="0">
                <a:latin typeface="Times New Roman" pitchFamily="18" charset="0"/>
                <a:cs typeface="Times New Roman" pitchFamily="18" charset="0"/>
              </a:rPr>
              <a:t> </a:t>
            </a:r>
            <a:r>
              <a:rPr dirty="0" err="1">
                <a:latin typeface="Times New Roman" pitchFamily="18" charset="0"/>
                <a:cs typeface="Times New Roman" pitchFamily="18" charset="0"/>
              </a:rPr>
              <a:t>mít</a:t>
            </a:r>
            <a:r>
              <a:rPr dirty="0">
                <a:latin typeface="Times New Roman" pitchFamily="18" charset="0"/>
                <a:cs typeface="Times New Roman" pitchFamily="18" charset="0"/>
              </a:rPr>
              <a:t> </a:t>
            </a:r>
            <a:r>
              <a:rPr dirty="0" err="1">
                <a:latin typeface="Times New Roman" pitchFamily="18" charset="0"/>
                <a:cs typeface="Times New Roman" pitchFamily="18" charset="0"/>
              </a:rPr>
              <a:t>na</a:t>
            </a:r>
            <a:r>
              <a:rPr dirty="0">
                <a:latin typeface="Times New Roman" pitchFamily="18" charset="0"/>
                <a:cs typeface="Times New Roman" pitchFamily="18" charset="0"/>
              </a:rPr>
              <a:t> </a:t>
            </a:r>
            <a:r>
              <a:rPr dirty="0" err="1">
                <a:latin typeface="Times New Roman" pitchFamily="18" charset="0"/>
                <a:cs typeface="Times New Roman" pitchFamily="18" charset="0"/>
              </a:rPr>
              <a:t>situaci</a:t>
            </a:r>
            <a:r>
              <a:rPr dirty="0">
                <a:latin typeface="Times New Roman" pitchFamily="18" charset="0"/>
                <a:cs typeface="Times New Roman" pitchFamily="18" charset="0"/>
              </a:rPr>
              <a:t>, </a:t>
            </a:r>
            <a:r>
              <a:rPr dirty="0" err="1">
                <a:latin typeface="Times New Roman" pitchFamily="18" charset="0"/>
                <a:cs typeface="Times New Roman" pitchFamily="18" charset="0"/>
              </a:rPr>
              <a:t>jaký</a:t>
            </a:r>
            <a:r>
              <a:rPr dirty="0">
                <a:latin typeface="Times New Roman" pitchFamily="18" charset="0"/>
                <a:cs typeface="Times New Roman" pitchFamily="18" charset="0"/>
              </a:rPr>
              <a:t> </a:t>
            </a:r>
            <a:r>
              <a:rPr dirty="0" err="1">
                <a:latin typeface="Times New Roman" pitchFamily="18" charset="0"/>
                <a:cs typeface="Times New Roman" pitchFamily="18" charset="0"/>
              </a:rPr>
              <a:t>jiný</a:t>
            </a:r>
            <a:r>
              <a:rPr dirty="0">
                <a:latin typeface="Times New Roman" pitchFamily="18" charset="0"/>
                <a:cs typeface="Times New Roman" pitchFamily="18" charset="0"/>
              </a:rPr>
              <a:t> </a:t>
            </a:r>
            <a:r>
              <a:rPr dirty="0" err="1">
                <a:latin typeface="Times New Roman" pitchFamily="18" charset="0"/>
                <a:cs typeface="Times New Roman" pitchFamily="18" charset="0"/>
              </a:rPr>
              <a:t>pohled</a:t>
            </a:r>
            <a:r>
              <a:rPr dirty="0">
                <a:latin typeface="Times New Roman" pitchFamily="18" charset="0"/>
                <a:cs typeface="Times New Roman" pitchFamily="18" charset="0"/>
              </a:rPr>
              <a:t> </a:t>
            </a:r>
            <a:r>
              <a:rPr dirty="0" err="1">
                <a:latin typeface="Times New Roman" pitchFamily="18" charset="0"/>
                <a:cs typeface="Times New Roman" pitchFamily="18" charset="0"/>
              </a:rPr>
              <a:t>jsem</a:t>
            </a:r>
            <a:r>
              <a:rPr dirty="0">
                <a:latin typeface="Times New Roman" pitchFamily="18" charset="0"/>
                <a:cs typeface="Times New Roman" pitchFamily="18" charset="0"/>
              </a:rPr>
              <a:t> </a:t>
            </a:r>
            <a:r>
              <a:rPr dirty="0" err="1">
                <a:latin typeface="Times New Roman" pitchFamily="18" charset="0"/>
                <a:cs typeface="Times New Roman" pitchFamily="18" charset="0"/>
              </a:rPr>
              <a:t>udělal</a:t>
            </a:r>
            <a:r>
              <a:rPr dirty="0">
                <a:latin typeface="Times New Roman" pitchFamily="18" charset="0"/>
                <a:cs typeface="Times New Roman" pitchFamily="18" charset="0"/>
              </a:rPr>
              <a:t>?</a:t>
            </a:r>
          </a:p>
          <a:p>
            <a:pPr>
              <a:lnSpc>
                <a:spcPct val="80000"/>
              </a:lnSpc>
              <a:spcBef>
                <a:spcPts val="500"/>
              </a:spcBef>
              <a:defRPr sz="2400"/>
            </a:pPr>
            <a:r>
              <a:rPr dirty="0" err="1">
                <a:latin typeface="Times New Roman" pitchFamily="18" charset="0"/>
                <a:cs typeface="Times New Roman" pitchFamily="18" charset="0"/>
              </a:rPr>
              <a:t>Jaké</a:t>
            </a:r>
            <a:r>
              <a:rPr dirty="0">
                <a:latin typeface="Times New Roman" pitchFamily="18" charset="0"/>
                <a:cs typeface="Times New Roman" pitchFamily="18" charset="0"/>
              </a:rPr>
              <a:t> </a:t>
            </a:r>
            <a:r>
              <a:rPr dirty="0" err="1">
                <a:latin typeface="Times New Roman" pitchFamily="18" charset="0"/>
                <a:cs typeface="Times New Roman" pitchFamily="18" charset="0"/>
              </a:rPr>
              <a:t>znalosti</a:t>
            </a:r>
            <a:r>
              <a:rPr dirty="0">
                <a:latin typeface="Times New Roman" pitchFamily="18" charset="0"/>
                <a:cs typeface="Times New Roman" pitchFamily="18" charset="0"/>
              </a:rPr>
              <a:t> </a:t>
            </a:r>
            <a:r>
              <a:rPr dirty="0" err="1">
                <a:latin typeface="Times New Roman" pitchFamily="18" charset="0"/>
                <a:cs typeface="Times New Roman" pitchFamily="18" charset="0"/>
              </a:rPr>
              <a:t>používám</a:t>
            </a:r>
            <a:r>
              <a:rPr dirty="0">
                <a:latin typeface="Times New Roman" pitchFamily="18" charset="0"/>
                <a:cs typeface="Times New Roman" pitchFamily="18" charset="0"/>
              </a:rPr>
              <a:t>, </a:t>
            </a:r>
            <a:r>
              <a:rPr dirty="0" err="1">
                <a:latin typeface="Times New Roman" pitchFamily="18" charset="0"/>
                <a:cs typeface="Times New Roman" pitchFamily="18" charset="0"/>
              </a:rPr>
              <a:t>jak</a:t>
            </a:r>
            <a:r>
              <a:rPr dirty="0">
                <a:latin typeface="Times New Roman" pitchFamily="18" charset="0"/>
                <a:cs typeface="Times New Roman" pitchFamily="18" charset="0"/>
              </a:rPr>
              <a:t> je </a:t>
            </a:r>
            <a:r>
              <a:rPr dirty="0" err="1">
                <a:latin typeface="Times New Roman" pitchFamily="18" charset="0"/>
                <a:cs typeface="Times New Roman" pitchFamily="18" charset="0"/>
              </a:rPr>
              <a:t>užívám</a:t>
            </a:r>
            <a:r>
              <a:rPr dirty="0">
                <a:latin typeface="Times New Roman" pitchFamily="18" charset="0"/>
                <a:cs typeface="Times New Roman" pitchFamily="18" charset="0"/>
              </a:rPr>
              <a:t> v </a:t>
            </a:r>
            <a:r>
              <a:rPr dirty="0" err="1">
                <a:latin typeface="Times New Roman" pitchFamily="18" charset="0"/>
                <a:cs typeface="Times New Roman" pitchFamily="18" charset="0"/>
              </a:rPr>
              <a:t>praxi</a:t>
            </a:r>
            <a:endParaRPr dirty="0">
              <a:latin typeface="Times New Roman" pitchFamily="18" charset="0"/>
              <a:cs typeface="Times New Roman" pitchFamily="18" charset="0"/>
            </a:endParaRPr>
          </a:p>
          <a:p>
            <a:pPr>
              <a:lnSpc>
                <a:spcPct val="80000"/>
              </a:lnSpc>
              <a:spcBef>
                <a:spcPts val="500"/>
              </a:spcBef>
              <a:defRPr sz="2400"/>
            </a:pPr>
            <a:r>
              <a:rPr dirty="0" err="1">
                <a:latin typeface="Times New Roman" pitchFamily="18" charset="0"/>
                <a:cs typeface="Times New Roman" pitchFamily="18" charset="0"/>
              </a:rPr>
              <a:t>Jakým</a:t>
            </a:r>
            <a:r>
              <a:rPr dirty="0">
                <a:latin typeface="Times New Roman" pitchFamily="18" charset="0"/>
                <a:cs typeface="Times New Roman" pitchFamily="18" charset="0"/>
              </a:rPr>
              <a:t> </a:t>
            </a:r>
            <a:r>
              <a:rPr dirty="0" err="1">
                <a:latin typeface="Times New Roman" pitchFamily="18" charset="0"/>
                <a:cs typeface="Times New Roman" pitchFamily="18" charset="0"/>
              </a:rPr>
              <a:t>rolím</a:t>
            </a:r>
            <a:r>
              <a:rPr dirty="0">
                <a:latin typeface="Times New Roman" pitchFamily="18" charset="0"/>
                <a:cs typeface="Times New Roman" pitchFamily="18" charset="0"/>
              </a:rPr>
              <a:t> </a:t>
            </a:r>
            <a:r>
              <a:rPr dirty="0" err="1">
                <a:latin typeface="Times New Roman" pitchFamily="18" charset="0"/>
                <a:cs typeface="Times New Roman" pitchFamily="18" charset="0"/>
              </a:rPr>
              <a:t>napomáhám</a:t>
            </a:r>
            <a:r>
              <a:rPr dirty="0">
                <a:latin typeface="Times New Roman" pitchFamily="18" charset="0"/>
                <a:cs typeface="Times New Roman" pitchFamily="18" charset="0"/>
              </a:rPr>
              <a:t>, </a:t>
            </a:r>
            <a:r>
              <a:rPr dirty="0" err="1">
                <a:latin typeface="Times New Roman" pitchFamily="18" charset="0"/>
                <a:cs typeface="Times New Roman" pitchFamily="18" charset="0"/>
              </a:rPr>
              <a:t>jaké</a:t>
            </a:r>
            <a:r>
              <a:rPr dirty="0">
                <a:latin typeface="Times New Roman" pitchFamily="18" charset="0"/>
                <a:cs typeface="Times New Roman" pitchFamily="18" charset="0"/>
              </a:rPr>
              <a:t> </a:t>
            </a:r>
            <a:r>
              <a:rPr dirty="0" err="1">
                <a:latin typeface="Times New Roman" pitchFamily="18" charset="0"/>
                <a:cs typeface="Times New Roman" pitchFamily="18" charset="0"/>
              </a:rPr>
              <a:t>jsou</a:t>
            </a:r>
            <a:r>
              <a:rPr dirty="0">
                <a:latin typeface="Times New Roman" pitchFamily="18" charset="0"/>
                <a:cs typeface="Times New Roman" pitchFamily="18" charset="0"/>
              </a:rPr>
              <a:t> </a:t>
            </a:r>
            <a:r>
              <a:rPr dirty="0" err="1">
                <a:latin typeface="Times New Roman" pitchFamily="18" charset="0"/>
                <a:cs typeface="Times New Roman" pitchFamily="18" charset="0"/>
              </a:rPr>
              <a:t>mé</a:t>
            </a:r>
            <a:r>
              <a:rPr dirty="0">
                <a:latin typeface="Times New Roman" pitchFamily="18" charset="0"/>
                <a:cs typeface="Times New Roman" pitchFamily="18" charset="0"/>
              </a:rPr>
              <a:t> </a:t>
            </a:r>
            <a:r>
              <a:rPr dirty="0" err="1">
                <a:latin typeface="Times New Roman" pitchFamily="18" charset="0"/>
                <a:cs typeface="Times New Roman" pitchFamily="18" charset="0"/>
              </a:rPr>
              <a:t>postoje</a:t>
            </a:r>
            <a:r>
              <a:rPr dirty="0">
                <a:latin typeface="Times New Roman" pitchFamily="18" charset="0"/>
                <a:cs typeface="Times New Roman" pitchFamily="18" charset="0"/>
              </a:rPr>
              <a:t> k </a:t>
            </a:r>
            <a:r>
              <a:rPr dirty="0" err="1">
                <a:latin typeface="Times New Roman" pitchFamily="18" charset="0"/>
                <a:cs typeface="Times New Roman" pitchFamily="18" charset="0"/>
              </a:rPr>
              <a:t>moci</a:t>
            </a:r>
            <a:r>
              <a:rPr dirty="0">
                <a:latin typeface="Times New Roman" pitchFamily="18" charset="0"/>
                <a:cs typeface="Times New Roman" pitchFamily="18" charset="0"/>
              </a:rPr>
              <a:t>?</a:t>
            </a:r>
          </a:p>
        </p:txBody>
      </p:sp>
    </p:spTree>
    <p:extLst>
      <p:ext uri="{BB962C8B-B14F-4D97-AF65-F5344CB8AC3E}">
        <p14:creationId xmlns:p14="http://schemas.microsoft.com/office/powerpoint/2010/main" val="948067524"/>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09F47D-5D99-469D-B159-6B2283FB1FA5}"/>
              </a:ext>
            </a:extLst>
          </p:cNvPr>
          <p:cNvSpPr>
            <a:spLocks noGrp="1"/>
          </p:cNvSpPr>
          <p:nvPr>
            <p:ph type="title"/>
          </p:nvPr>
        </p:nvSpPr>
        <p:spPr/>
        <p:txBody>
          <a:bodyPr/>
          <a:lstStyle/>
          <a:p>
            <a:r>
              <a:rPr lang="cs-CZ" dirty="0"/>
              <a:t>Enviromentální teorie</a:t>
            </a:r>
          </a:p>
        </p:txBody>
      </p:sp>
      <p:sp>
        <p:nvSpPr>
          <p:cNvPr id="3" name="Zástupný obsah 2">
            <a:extLst>
              <a:ext uri="{FF2B5EF4-FFF2-40B4-BE49-F238E27FC236}">
                <a16:creationId xmlns:a16="http://schemas.microsoft.com/office/drawing/2014/main" id="{A64701C9-8577-4845-9530-8D5481684DC7}"/>
              </a:ext>
            </a:extLst>
          </p:cNvPr>
          <p:cNvSpPr>
            <a:spLocks noGrp="1"/>
          </p:cNvSpPr>
          <p:nvPr>
            <p:ph sz="quarter" idx="1"/>
          </p:nvPr>
        </p:nvSpPr>
        <p:spPr>
          <a:xfrm>
            <a:off x="838200" y="1285875"/>
            <a:ext cx="10515600" cy="5207000"/>
          </a:xfrm>
        </p:spPr>
        <p:txBody>
          <a:bodyPr>
            <a:normAutofit fontScale="47500" lnSpcReduction="20000"/>
          </a:bodyPr>
          <a:lstStyle/>
          <a:p>
            <a:pPr marL="0" indent="0">
              <a:buNone/>
            </a:pPr>
            <a:r>
              <a:rPr lang="cs-CZ" sz="4000" dirty="0">
                <a:effectLst/>
                <a:latin typeface="Times New Roman" panose="02020603050405020304" pitchFamily="18" charset="0"/>
                <a:ea typeface="Calibri" panose="020F0502020204030204" pitchFamily="34" charset="0"/>
              </a:rPr>
              <a:t>Ekologická teorie sociální práce se inspiruje modelem ekologie – existence jednotlivce je ovlivňována jeho okolím a naopak</a:t>
            </a:r>
          </a:p>
          <a:p>
            <a:pPr marL="342900" lvl="0" indent="-342900" algn="just">
              <a:lnSpc>
                <a:spcPct val="150000"/>
              </a:lnSpc>
              <a:buFont typeface="Symbol" panose="05050102010706020507" pitchFamily="18" charset="2"/>
              <a:buChar char=""/>
            </a:pPr>
            <a:r>
              <a:rPr lang="cs-CZ" sz="4000" i="1" dirty="0">
                <a:solidFill>
                  <a:srgbClr val="000000"/>
                </a:solidFill>
                <a:effectLst/>
                <a:latin typeface="Times New Roman" panose="02020603050405020304" pitchFamily="18" charset="0"/>
                <a:ea typeface="Calibri" panose="020F0502020204030204" pitchFamily="34" charset="0"/>
              </a:rPr>
              <a:t>Mikrosystém </a:t>
            </a:r>
            <a:r>
              <a:rPr lang="cs-CZ" sz="4000" dirty="0">
                <a:solidFill>
                  <a:srgbClr val="000000"/>
                </a:solidFill>
                <a:effectLst/>
                <a:latin typeface="Times New Roman" panose="02020603050405020304" pitchFamily="18" charset="0"/>
                <a:ea typeface="Calibri" panose="020F0502020204030204" pitchFamily="34" charset="0"/>
              </a:rPr>
              <a:t>– vliv různých aspektů vnitřního prostředí daného jedince, jeho </a:t>
            </a:r>
            <a:r>
              <a:rPr lang="fr-FR" sz="4000" dirty="0">
                <a:solidFill>
                  <a:srgbClr val="0B0080"/>
                </a:solidFill>
                <a:uFill>
                  <a:solidFill>
                    <a:srgbClr val="0B0080"/>
                  </a:solidFill>
                </a:uFill>
                <a:latin typeface="Times New Roman" panose="02020603050405020304" pitchFamily="18" charset="0"/>
                <a:ea typeface="Calibri" panose="020F0502020204030204" pitchFamily="34" charset="0"/>
              </a:rPr>
              <a:t>inteligence</a:t>
            </a:r>
            <a:r>
              <a:rPr lang="cs-CZ" sz="4000" dirty="0">
                <a:solidFill>
                  <a:srgbClr val="000000"/>
                </a:solidFill>
                <a:effectLst/>
                <a:latin typeface="Times New Roman" panose="02020603050405020304" pitchFamily="18" charset="0"/>
                <a:ea typeface="Calibri" panose="020F0502020204030204" pitchFamily="34" charset="0"/>
              </a:rPr>
              <a:t>, </a:t>
            </a:r>
            <a:r>
              <a:rPr lang="cs-CZ" sz="4000" dirty="0">
                <a:solidFill>
                  <a:srgbClr val="0B0080"/>
                </a:solidFill>
                <a:uFill>
                  <a:solidFill>
                    <a:srgbClr val="0B0080"/>
                  </a:solidFill>
                </a:uFill>
                <a:latin typeface="Times New Roman" panose="02020603050405020304" pitchFamily="18" charset="0"/>
                <a:ea typeface="Calibri" panose="020F0502020204030204" pitchFamily="34" charset="0"/>
              </a:rPr>
              <a:t>osobnost</a:t>
            </a:r>
            <a:r>
              <a:rPr lang="cs-CZ" sz="4000" dirty="0">
                <a:effectLst/>
                <a:latin typeface="Times New Roman" panose="02020603050405020304" pitchFamily="18" charset="0"/>
                <a:ea typeface="Calibri" panose="020F0502020204030204" pitchFamily="34" charset="0"/>
              </a:rPr>
              <a:t> </a:t>
            </a:r>
            <a:r>
              <a:rPr lang="cs-CZ" sz="4000" dirty="0">
                <a:solidFill>
                  <a:srgbClr val="000000"/>
                </a:solidFill>
                <a:effectLst/>
                <a:latin typeface="Times New Roman" panose="02020603050405020304" pitchFamily="18" charset="0"/>
                <a:ea typeface="Calibri" panose="020F0502020204030204" pitchFamily="34" charset="0"/>
              </a:rPr>
              <a:t>apod.</a:t>
            </a:r>
            <a:endParaRPr lang="cs-CZ" sz="40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cs-CZ" sz="4000" i="1" dirty="0" err="1">
                <a:solidFill>
                  <a:srgbClr val="222222"/>
                </a:solidFill>
                <a:effectLst/>
                <a:latin typeface="Times New Roman" panose="02020603050405020304" pitchFamily="18" charset="0"/>
                <a:ea typeface="Calibri" panose="020F0502020204030204" pitchFamily="34" charset="0"/>
              </a:rPr>
              <a:t>Mezosystém</a:t>
            </a:r>
            <a:r>
              <a:rPr lang="cs-CZ" sz="4000" dirty="0">
                <a:solidFill>
                  <a:srgbClr val="222222"/>
                </a:solidFill>
                <a:effectLst/>
                <a:latin typeface="Times New Roman" panose="02020603050405020304" pitchFamily="18" charset="0"/>
                <a:ea typeface="Calibri" panose="020F0502020204030204" pitchFamily="34" charset="0"/>
              </a:rPr>
              <a:t> – zahrnuje vliv nejbližšího okolí jedince, malé sociální skupiny, jichž je členem.</a:t>
            </a:r>
            <a:endParaRPr lang="cs-CZ" sz="40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cs-CZ" sz="4000" i="1" dirty="0" err="1">
                <a:solidFill>
                  <a:srgbClr val="222222"/>
                </a:solidFill>
                <a:effectLst/>
                <a:latin typeface="Times New Roman" panose="02020603050405020304" pitchFamily="18" charset="0"/>
                <a:ea typeface="Calibri" panose="020F0502020204030204" pitchFamily="34" charset="0"/>
              </a:rPr>
              <a:t>Makrosystém</a:t>
            </a:r>
            <a:r>
              <a:rPr lang="cs-CZ" sz="4000" dirty="0">
                <a:solidFill>
                  <a:srgbClr val="222222"/>
                </a:solidFill>
                <a:effectLst/>
                <a:latin typeface="Times New Roman" panose="02020603050405020304" pitchFamily="18" charset="0"/>
                <a:ea typeface="Calibri" panose="020F0502020204030204" pitchFamily="34" charset="0"/>
              </a:rPr>
              <a:t> – obsahuje celou společnost a je tvořen různými kulturními zvyky, tradicemi, jazykem či politickou koncepcí.</a:t>
            </a:r>
            <a:endParaRPr lang="cs-CZ" sz="40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cs-CZ" sz="4000" i="1" dirty="0" err="1">
                <a:solidFill>
                  <a:srgbClr val="222222"/>
                </a:solidFill>
                <a:effectLst/>
                <a:latin typeface="Times New Roman" panose="02020603050405020304" pitchFamily="18" charset="0"/>
                <a:ea typeface="Calibri" panose="020F0502020204030204" pitchFamily="34" charset="0"/>
              </a:rPr>
              <a:t>Exosystém</a:t>
            </a:r>
            <a:r>
              <a:rPr lang="cs-CZ" sz="4000" dirty="0">
                <a:solidFill>
                  <a:srgbClr val="222222"/>
                </a:solidFill>
                <a:effectLst/>
                <a:latin typeface="Times New Roman" panose="02020603050405020304" pitchFamily="18" charset="0"/>
                <a:ea typeface="Calibri" panose="020F0502020204030204" pitchFamily="34" charset="0"/>
              </a:rPr>
              <a:t> – zahrnuje vztahy jednotlivých </a:t>
            </a:r>
            <a:r>
              <a:rPr lang="cs-CZ" sz="4000" dirty="0" err="1">
                <a:solidFill>
                  <a:srgbClr val="222222"/>
                </a:solidFill>
                <a:effectLst/>
                <a:latin typeface="Times New Roman" panose="02020603050405020304" pitchFamily="18" charset="0"/>
                <a:ea typeface="Calibri" panose="020F0502020204030204" pitchFamily="34" charset="0"/>
              </a:rPr>
              <a:t>mezosystémů</a:t>
            </a:r>
            <a:r>
              <a:rPr lang="cs-CZ" sz="4000" dirty="0">
                <a:solidFill>
                  <a:srgbClr val="222222"/>
                </a:solidFill>
                <a:effectLst/>
                <a:latin typeface="Times New Roman" panose="02020603050405020304" pitchFamily="18" charset="0"/>
                <a:ea typeface="Calibri" panose="020F0502020204030204" pitchFamily="34" charset="0"/>
              </a:rPr>
              <a:t>, jedná se o širší okolí jedince, které je zprvu zprostředkováno aktivitou matky, později vlastní interakcí jedince s cizími </a:t>
            </a:r>
            <a:r>
              <a:rPr lang="cs-CZ" sz="4000" dirty="0" err="1">
                <a:solidFill>
                  <a:srgbClr val="222222"/>
                </a:solidFill>
                <a:effectLst/>
                <a:latin typeface="Times New Roman" panose="02020603050405020304" pitchFamily="18" charset="0"/>
                <a:ea typeface="Calibri" panose="020F0502020204030204" pitchFamily="34" charset="0"/>
              </a:rPr>
              <a:t>mezosystémy</a:t>
            </a:r>
            <a:r>
              <a:rPr lang="cs-CZ" sz="4000" dirty="0">
                <a:solidFill>
                  <a:srgbClr val="222222"/>
                </a:solidFill>
                <a:effectLst/>
                <a:latin typeface="Times New Roman" panose="02020603050405020304" pitchFamily="18" charset="0"/>
                <a:ea typeface="Calibri" panose="020F0502020204030204" pitchFamily="34" charset="0"/>
              </a:rPr>
              <a:t>, s nimiž přijde do přímého styku.</a:t>
            </a:r>
            <a:endParaRPr lang="cs-CZ" sz="40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cs-CZ" sz="4000" i="1" dirty="0" err="1">
                <a:solidFill>
                  <a:srgbClr val="222222"/>
                </a:solidFill>
                <a:effectLst/>
                <a:latin typeface="Times New Roman" panose="02020603050405020304" pitchFamily="18" charset="0"/>
                <a:ea typeface="Calibri" panose="020F0502020204030204" pitchFamily="34" charset="0"/>
              </a:rPr>
              <a:t>Chronosystém</a:t>
            </a:r>
            <a:r>
              <a:rPr lang="cs-CZ" sz="4000" i="1" dirty="0">
                <a:solidFill>
                  <a:srgbClr val="222222"/>
                </a:solidFill>
                <a:effectLst/>
                <a:latin typeface="Times New Roman" panose="02020603050405020304" pitchFamily="18" charset="0"/>
                <a:ea typeface="Calibri" panose="020F0502020204030204" pitchFamily="34" charset="0"/>
              </a:rPr>
              <a:t> </a:t>
            </a:r>
            <a:r>
              <a:rPr lang="cs-CZ" sz="4000" dirty="0">
                <a:solidFill>
                  <a:srgbClr val="222222"/>
                </a:solidFill>
                <a:effectLst/>
                <a:latin typeface="Times New Roman" panose="02020603050405020304" pitchFamily="18" charset="0"/>
                <a:ea typeface="Calibri" panose="020F0502020204030204" pitchFamily="34" charset="0"/>
              </a:rPr>
              <a:t>– určuje časovou složku. Ani </a:t>
            </a:r>
            <a:r>
              <a:rPr lang="cs-CZ" sz="4000" dirty="0" err="1">
                <a:solidFill>
                  <a:srgbClr val="222222"/>
                </a:solidFill>
                <a:effectLst/>
                <a:latin typeface="Times New Roman" panose="02020603050405020304" pitchFamily="18" charset="0"/>
                <a:ea typeface="Calibri" panose="020F0502020204030204" pitchFamily="34" charset="0"/>
              </a:rPr>
              <a:t>makrosystém</a:t>
            </a:r>
            <a:r>
              <a:rPr lang="cs-CZ" sz="4000" dirty="0">
                <a:solidFill>
                  <a:srgbClr val="222222"/>
                </a:solidFill>
                <a:effectLst/>
                <a:latin typeface="Times New Roman" panose="02020603050405020304" pitchFamily="18" charset="0"/>
                <a:ea typeface="Calibri" panose="020F0502020204030204" pitchFamily="34" charset="0"/>
              </a:rPr>
              <a:t> není stabilní, mění se v čase. Proto je nutné zohlednit časové období, v němž dotyčný žije (velké světové události dané doby, historická specifika).</a:t>
            </a:r>
            <a:endParaRPr lang="cs-CZ" sz="4000" dirty="0">
              <a:effectLst/>
              <a:latin typeface="Times New Roman" panose="02020603050405020304" pitchFamily="18" charset="0"/>
              <a:ea typeface="Calibri" panose="020F0502020204030204" pitchFamily="34" charset="0"/>
            </a:endParaRPr>
          </a:p>
          <a:p>
            <a:endParaRPr lang="cs-CZ" dirty="0"/>
          </a:p>
        </p:txBody>
      </p:sp>
    </p:spTree>
    <p:extLst>
      <p:ext uri="{BB962C8B-B14F-4D97-AF65-F5344CB8AC3E}">
        <p14:creationId xmlns:p14="http://schemas.microsoft.com/office/powerpoint/2010/main" val="351063651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C44F74-43F6-49C3-93A8-3675F6703A49}"/>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81C545E2-919F-49BA-B19A-98CA4A8B2F38}"/>
              </a:ext>
            </a:extLst>
          </p:cNvPr>
          <p:cNvSpPr>
            <a:spLocks noGrp="1"/>
          </p:cNvSpPr>
          <p:nvPr>
            <p:ph sz="quarter" idx="1"/>
          </p:nvPr>
        </p:nvSpPr>
        <p:spPr/>
        <p:txBody>
          <a:bodyPr/>
          <a:lstStyle/>
          <a:p>
            <a:r>
              <a:rPr lang="cs-CZ" sz="2400" dirty="0">
                <a:solidFill>
                  <a:srgbClr val="000000"/>
                </a:solidFill>
                <a:effectLst/>
                <a:latin typeface="Times New Roman" panose="02020603050405020304" pitchFamily="18" charset="0"/>
                <a:ea typeface="Calibri" panose="020F0502020204030204" pitchFamily="34" charset="0"/>
              </a:rPr>
              <a:t>nelze pochopit složitost lidského jednání v lineárních, atomizovaných a mechanických podmínkách. Široký pohled nabízí komplexnější rámec. Celky jsou složeny z dílů a ty jsou mezi sebou propojeny a ovlivňují se.</a:t>
            </a:r>
            <a:endParaRPr lang="cs-CZ" sz="2400" dirty="0">
              <a:effectLst/>
              <a:latin typeface="Times New Roman" panose="02020603050405020304" pitchFamily="18" charset="0"/>
              <a:ea typeface="Calibri" panose="020F0502020204030204" pitchFamily="34" charset="0"/>
            </a:endParaRPr>
          </a:p>
          <a:p>
            <a:r>
              <a:rPr lang="cs-CZ" sz="2400" dirty="0">
                <a:solidFill>
                  <a:srgbClr val="000000"/>
                </a:solidFill>
                <a:effectLst/>
                <a:latin typeface="Times New Roman" panose="02020603050405020304" pitchFamily="18" charset="0"/>
                <a:ea typeface="Calibri" panose="020F0502020204030204" pitchFamily="34" charset="0"/>
              </a:rPr>
              <a:t>Systém má svou energii na udržení rovnováhy – vlastní systémy sebezáchovy. </a:t>
            </a:r>
          </a:p>
          <a:p>
            <a:r>
              <a:rPr lang="cs-CZ" sz="2400" dirty="0">
                <a:solidFill>
                  <a:srgbClr val="000000"/>
                </a:solidFill>
                <a:effectLst/>
                <a:latin typeface="Times New Roman" panose="02020603050405020304" pitchFamily="18" charset="0"/>
                <a:ea typeface="Calibri" panose="020F0502020204030204" pitchFamily="34" charset="0"/>
              </a:rPr>
              <a:t>Adaptivita systému – systémy mají mechanismy k zachování integrity, umožňují jim zvládnout a přizpůsobit se měnícím se okolnostem.</a:t>
            </a:r>
            <a:endParaRPr lang="cs-CZ" sz="2400" dirty="0">
              <a:effectLst/>
              <a:latin typeface="Times New Roman" panose="02020603050405020304" pitchFamily="18" charset="0"/>
              <a:ea typeface="Calibri" panose="020F0502020204030204" pitchFamily="34" charset="0"/>
            </a:endParaRPr>
          </a:p>
          <a:p>
            <a:endParaRPr lang="cs-CZ" dirty="0"/>
          </a:p>
        </p:txBody>
      </p:sp>
    </p:spTree>
    <p:extLst>
      <p:ext uri="{BB962C8B-B14F-4D97-AF65-F5344CB8AC3E}">
        <p14:creationId xmlns:p14="http://schemas.microsoft.com/office/powerpoint/2010/main" val="6587172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272401-71EC-4D9D-A967-1DAFB509EE81}"/>
              </a:ext>
            </a:extLst>
          </p:cNvPr>
          <p:cNvSpPr>
            <a:spLocks noGrp="1"/>
          </p:cNvSpPr>
          <p:nvPr>
            <p:ph type="title"/>
          </p:nvPr>
        </p:nvSpPr>
        <p:spPr/>
        <p:txBody>
          <a:bodyPr/>
          <a:lstStyle/>
          <a:p>
            <a:r>
              <a:rPr lang="cs-CZ" dirty="0"/>
              <a:t>Metody ekologické teorie</a:t>
            </a:r>
          </a:p>
        </p:txBody>
      </p:sp>
      <p:sp>
        <p:nvSpPr>
          <p:cNvPr id="3" name="Zástupný obsah 2">
            <a:extLst>
              <a:ext uri="{FF2B5EF4-FFF2-40B4-BE49-F238E27FC236}">
                <a16:creationId xmlns:a16="http://schemas.microsoft.com/office/drawing/2014/main" id="{1B8757B4-90DA-4709-9F9E-5A390C6F606A}"/>
              </a:ext>
            </a:extLst>
          </p:cNvPr>
          <p:cNvSpPr>
            <a:spLocks noGrp="1"/>
          </p:cNvSpPr>
          <p:nvPr>
            <p:ph sz="quarter" idx="1"/>
          </p:nvPr>
        </p:nvSpPr>
        <p:spPr/>
        <p:txBody>
          <a:bodyPr/>
          <a:lstStyle/>
          <a:p>
            <a:pPr marL="342900" lvl="0" indent="-342900" algn="just" fontAlgn="base">
              <a:lnSpc>
                <a:spcPct val="150000"/>
              </a:lnSpc>
              <a:buClr>
                <a:srgbClr val="000000"/>
              </a:buClr>
              <a:buFont typeface="Symbol" panose="05050102010706020507" pitchFamily="18" charset="2"/>
              <a:buChar char="-"/>
            </a:pPr>
            <a:r>
              <a:rPr lang="cs-CZ" sz="1800" u="none" strike="noStrike" kern="0" spc="0" dirty="0">
                <a:ln>
                  <a:noFill/>
                </a:ln>
                <a:solidFill>
                  <a:srgbClr val="000000"/>
                </a:solidFill>
                <a:effectLst/>
                <a:latin typeface="Arial" panose="020B0604020202020204" pitchFamily="34" charset="0"/>
                <a:ea typeface="Arial" panose="020B0604020202020204" pitchFamily="34" charset="0"/>
                <a:cs typeface="Arial" panose="020B0604020202020204" pitchFamily="34" charset="0"/>
              </a:rPr>
              <a:t>Každý člověk v každém čase zaujímá nějakou roli. Může dojít ke konfliktu těchto rolí, např. vícegenerační soužití, kde se role rodiče a dítěte mísí v jednom malém prostředí.</a:t>
            </a:r>
            <a:endParaRPr lang="cs-CZ" sz="1800" u="none" strike="noStrike" kern="0" spc="0" dirty="0">
              <a:ln>
                <a:noFill/>
              </a:ln>
              <a:effectLst>
                <a:outerShdw sx="0" sy="0">
                  <a:srgbClr val="000000"/>
                </a:outerShdw>
              </a:effectLst>
              <a:latin typeface="Arial" panose="020B0604020202020204" pitchFamily="34" charset="0"/>
              <a:ea typeface="Arial" panose="020B0604020202020204" pitchFamily="34" charset="0"/>
              <a:cs typeface="Arial" panose="020B0604020202020204" pitchFamily="34" charset="0"/>
            </a:endParaRPr>
          </a:p>
          <a:p>
            <a:pPr marL="342900" lvl="0" indent="-342900" algn="just" fontAlgn="base">
              <a:lnSpc>
                <a:spcPct val="150000"/>
              </a:lnSpc>
              <a:buClr>
                <a:srgbClr val="000000"/>
              </a:buClr>
              <a:buFont typeface="Symbol" panose="05050102010706020507" pitchFamily="18" charset="2"/>
              <a:buChar char="-"/>
            </a:pPr>
            <a:r>
              <a:rPr lang="cs-CZ" sz="1800" u="none" strike="noStrike" kern="0" spc="0" dirty="0">
                <a:ln>
                  <a:noFill/>
                </a:ln>
                <a:solidFill>
                  <a:srgbClr val="000000"/>
                </a:solidFill>
                <a:effectLst/>
                <a:latin typeface="Arial" panose="020B0604020202020204" pitchFamily="34" charset="0"/>
                <a:ea typeface="Arial" panose="020B0604020202020204" pitchFamily="34" charset="0"/>
                <a:cs typeface="Arial" panose="020B0604020202020204" pitchFamily="34" charset="0"/>
              </a:rPr>
              <a:t>Problém prostředí (fyzické, ekonomické, sociální).</a:t>
            </a:r>
            <a:endParaRPr lang="cs-CZ" sz="1800" u="none" strike="noStrike" kern="0" spc="0" dirty="0">
              <a:ln>
                <a:noFill/>
              </a:ln>
              <a:effectLst>
                <a:outerShdw sx="0" sy="0">
                  <a:srgbClr val="000000"/>
                </a:outerShdw>
              </a:effectLst>
              <a:latin typeface="Arial" panose="020B0604020202020204" pitchFamily="34" charset="0"/>
              <a:ea typeface="Arial" panose="020B0604020202020204" pitchFamily="34" charset="0"/>
              <a:cs typeface="Arial" panose="020B0604020202020204" pitchFamily="34" charset="0"/>
            </a:endParaRPr>
          </a:p>
          <a:p>
            <a:pPr marL="342900" lvl="0" indent="-342900" algn="just" fontAlgn="base">
              <a:lnSpc>
                <a:spcPct val="150000"/>
              </a:lnSpc>
              <a:buClr>
                <a:srgbClr val="000000"/>
              </a:buClr>
              <a:buFont typeface="Symbol" panose="05050102010706020507" pitchFamily="18" charset="2"/>
              <a:buChar char="-"/>
            </a:pPr>
            <a:r>
              <a:rPr lang="cs-CZ" sz="1800" u="none" strike="noStrike" kern="0" spc="0" dirty="0">
                <a:ln>
                  <a:noFill/>
                </a:ln>
                <a:solidFill>
                  <a:srgbClr val="000000"/>
                </a:solidFill>
                <a:effectLst/>
                <a:latin typeface="Arial" panose="020B0604020202020204" pitchFamily="34" charset="0"/>
                <a:ea typeface="Arial" panose="020B0604020202020204" pitchFamily="34" charset="0"/>
                <a:cs typeface="Arial" panose="020B0604020202020204" pitchFamily="34" charset="0"/>
              </a:rPr>
              <a:t>Problém duševního zdraví.</a:t>
            </a:r>
            <a:endParaRPr lang="cs-CZ" sz="1800" u="none" strike="noStrike" kern="0" spc="0" dirty="0">
              <a:ln>
                <a:noFill/>
              </a:ln>
              <a:effectLst>
                <a:outerShdw sx="0" sy="0">
                  <a:srgbClr val="000000"/>
                </a:outerShdw>
              </a:effectLst>
              <a:latin typeface="Arial" panose="020B0604020202020204" pitchFamily="34" charset="0"/>
              <a:ea typeface="Arial" panose="020B0604020202020204" pitchFamily="34" charset="0"/>
              <a:cs typeface="Arial" panose="020B0604020202020204" pitchFamily="34" charset="0"/>
            </a:endParaRPr>
          </a:p>
          <a:p>
            <a:pPr marL="342900" lvl="0" indent="-342900" algn="just" fontAlgn="base">
              <a:lnSpc>
                <a:spcPct val="150000"/>
              </a:lnSpc>
              <a:buClr>
                <a:srgbClr val="000000"/>
              </a:buClr>
              <a:buFont typeface="Symbol" panose="05050102010706020507" pitchFamily="18" charset="2"/>
              <a:buChar char="-"/>
            </a:pPr>
            <a:r>
              <a:rPr lang="cs-CZ" sz="1800" u="none" strike="noStrike" kern="0" spc="0" dirty="0">
                <a:ln>
                  <a:noFill/>
                </a:ln>
                <a:solidFill>
                  <a:srgbClr val="000000"/>
                </a:solidFill>
                <a:effectLst/>
                <a:latin typeface="Arial" panose="020B0604020202020204" pitchFamily="34" charset="0"/>
                <a:ea typeface="Arial" panose="020B0604020202020204" pitchFamily="34" charset="0"/>
                <a:cs typeface="Arial" panose="020B0604020202020204" pitchFamily="34" charset="0"/>
              </a:rPr>
              <a:t>Problém tělesného zdraví.</a:t>
            </a:r>
            <a:endParaRPr lang="cs-CZ" sz="1800" u="none" strike="noStrike" kern="0" spc="0" dirty="0">
              <a:ln>
                <a:noFill/>
              </a:ln>
              <a:effectLst>
                <a:outerShdw sx="0" sy="0">
                  <a:srgbClr val="000000"/>
                </a:outerShdw>
              </a:effectLst>
              <a:latin typeface="Arial" panose="020B0604020202020204" pitchFamily="34" charset="0"/>
              <a:ea typeface="Arial" panose="020B0604020202020204" pitchFamily="34" charset="0"/>
              <a:cs typeface="Arial" panose="020B0604020202020204" pitchFamily="34" charset="0"/>
            </a:endParaRPr>
          </a:p>
          <a:p>
            <a:endParaRPr lang="cs-CZ" dirty="0"/>
          </a:p>
        </p:txBody>
      </p:sp>
    </p:spTree>
    <p:extLst>
      <p:ext uri="{BB962C8B-B14F-4D97-AF65-F5344CB8AC3E}">
        <p14:creationId xmlns:p14="http://schemas.microsoft.com/office/powerpoint/2010/main" val="286365917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45FC26-FFFC-4149-8EDA-5EFC56D58341}"/>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9209C902-0702-43AD-97D1-01557F74A1CF}"/>
              </a:ext>
            </a:extLst>
          </p:cNvPr>
          <p:cNvSpPr>
            <a:spLocks noGrp="1"/>
          </p:cNvSpPr>
          <p:nvPr>
            <p:ph sz="quarter" idx="1"/>
          </p:nvPr>
        </p:nvSpPr>
        <p:spPr/>
        <p:txBody>
          <a:bodyPr/>
          <a:lstStyle/>
          <a:p>
            <a:endParaRPr lang="cs-CZ"/>
          </a:p>
        </p:txBody>
      </p:sp>
    </p:spTree>
    <p:extLst>
      <p:ext uri="{BB962C8B-B14F-4D97-AF65-F5344CB8AC3E}">
        <p14:creationId xmlns:p14="http://schemas.microsoft.com/office/powerpoint/2010/main" val="34801751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Reformní paradigma a reformní teorie SP</a:t>
            </a:r>
          </a:p>
        </p:txBody>
      </p:sp>
      <p:sp>
        <p:nvSpPr>
          <p:cNvPr id="3" name="Zástupný symbol pro obsah 2"/>
          <p:cNvSpPr>
            <a:spLocks noGrp="1"/>
          </p:cNvSpPr>
          <p:nvPr>
            <p:ph sz="quarter" idx="1"/>
          </p:nvPr>
        </p:nvSpPr>
        <p:spPr/>
        <p:txBody>
          <a:bodyPr/>
          <a:lstStyle/>
          <a:p>
            <a:r>
              <a:rPr lang="cs-CZ" dirty="0"/>
              <a:t>Teorie sociální práce akcentující rovnoprávnost</a:t>
            </a:r>
          </a:p>
          <a:p>
            <a:r>
              <a:rPr lang="cs-CZ" dirty="0"/>
              <a:t>Vychází z Marxe, </a:t>
            </a:r>
            <a:r>
              <a:rPr lang="cs-CZ" dirty="0" err="1"/>
              <a:t>Fucoulda</a:t>
            </a:r>
            <a:endParaRPr lang="cs-CZ" dirty="0"/>
          </a:p>
          <a:p>
            <a:r>
              <a:rPr lang="cs-CZ" dirty="0"/>
              <a:t>Boj proti jakékoliv formě útlaku</a:t>
            </a:r>
          </a:p>
          <a:p>
            <a:r>
              <a:rPr lang="cs-CZ" dirty="0"/>
              <a:t>Pracují především s právy a podporou utlačovaných</a:t>
            </a:r>
          </a:p>
          <a:p>
            <a:r>
              <a:rPr lang="cs-CZ" dirty="0"/>
              <a:t>Ve svém důsledku mohou vést k anarchii nebo útlaku majority</a:t>
            </a:r>
          </a:p>
          <a:p>
            <a:r>
              <a:rPr lang="cs-CZ" dirty="0"/>
              <a:t>Zkušenost s pozitivní diskriminací – zvýhodnění minority, má za následek novou diskriminaci – příklad černošských lékařů</a:t>
            </a:r>
          </a:p>
          <a:p>
            <a:r>
              <a:rPr lang="cs-CZ" dirty="0"/>
              <a:t>Nástrojem je revoluce, ale „revoluce“ pojídá své děti, </a:t>
            </a:r>
          </a:p>
        </p:txBody>
      </p:sp>
    </p:spTree>
    <p:extLst>
      <p:ext uri="{BB962C8B-B14F-4D97-AF65-F5344CB8AC3E}">
        <p14:creationId xmlns:p14="http://schemas.microsoft.com/office/powerpoint/2010/main" val="4323877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Soc. práce s jednotlivcem – poradenské paradigma</a:t>
            </a:r>
          </a:p>
        </p:txBody>
      </p:sp>
      <p:sp>
        <p:nvSpPr>
          <p:cNvPr id="3" name="Zástupný symbol pro obsah 2"/>
          <p:cNvSpPr>
            <a:spLocks noGrp="1"/>
          </p:cNvSpPr>
          <p:nvPr>
            <p:ph sz="quarter" idx="1"/>
          </p:nvPr>
        </p:nvSpPr>
        <p:spPr/>
        <p:txBody>
          <a:bodyPr/>
          <a:lstStyle/>
          <a:p>
            <a:r>
              <a:rPr lang="cs-CZ" dirty="0"/>
              <a:t>Posouzení životní situace: příprava na setkání, setkání, reflexe, provedení zásahu</a:t>
            </a:r>
          </a:p>
          <a:p>
            <a:r>
              <a:rPr lang="cs-CZ" dirty="0"/>
              <a:t>Proces: cíl spolupráce, plán intervence (využití nejbližší komunity), realizace plánu, hodnocení výsledku</a:t>
            </a:r>
          </a:p>
        </p:txBody>
      </p:sp>
    </p:spTree>
    <p:extLst>
      <p:ext uri="{BB962C8B-B14F-4D97-AF65-F5344CB8AC3E}">
        <p14:creationId xmlns:p14="http://schemas.microsoft.com/office/powerpoint/2010/main" val="204009730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s.p</a:t>
            </a:r>
            <a:r>
              <a:rPr lang="cs-CZ" dirty="0"/>
              <a:t>. se skupinou</a:t>
            </a:r>
          </a:p>
        </p:txBody>
      </p:sp>
      <p:sp>
        <p:nvSpPr>
          <p:cNvPr id="3" name="Zástupný symbol pro obsah 2"/>
          <p:cNvSpPr>
            <a:spLocks noGrp="1"/>
          </p:cNvSpPr>
          <p:nvPr>
            <p:ph sz="quarter" idx="1"/>
          </p:nvPr>
        </p:nvSpPr>
        <p:spPr/>
        <p:txBody>
          <a:bodyPr>
            <a:normAutofit/>
          </a:bodyPr>
          <a:lstStyle/>
          <a:p>
            <a:r>
              <a:rPr lang="cs-CZ" dirty="0"/>
              <a:t>Dyáda</a:t>
            </a:r>
          </a:p>
          <a:p>
            <a:r>
              <a:rPr lang="cs-CZ" dirty="0"/>
              <a:t>Malá skupina do 40 členů</a:t>
            </a:r>
          </a:p>
          <a:p>
            <a:r>
              <a:rPr lang="cs-CZ" dirty="0"/>
              <a:t>Velká skupina</a:t>
            </a:r>
          </a:p>
          <a:p>
            <a:pPr marL="0" indent="0">
              <a:buNone/>
            </a:pPr>
            <a:r>
              <a:rPr lang="cs-CZ" dirty="0"/>
              <a:t>Příklady skupin: </a:t>
            </a:r>
          </a:p>
          <a:p>
            <a:r>
              <a:rPr lang="cs-CZ" dirty="0"/>
              <a:t>- hospitalizovaní pacienti </a:t>
            </a:r>
          </a:p>
          <a:p>
            <a:r>
              <a:rPr lang="cs-CZ" dirty="0"/>
              <a:t>- matky na mateřské dovolené </a:t>
            </a:r>
          </a:p>
          <a:p>
            <a:r>
              <a:rPr lang="cs-CZ" dirty="0"/>
              <a:t>- rodiče dětí s podobnou diagnózou </a:t>
            </a:r>
          </a:p>
          <a:p>
            <a:r>
              <a:rPr lang="cs-CZ" dirty="0"/>
              <a:t>- komunitní centra seniorů </a:t>
            </a:r>
          </a:p>
          <a:p>
            <a:endParaRPr lang="cs-CZ" dirty="0"/>
          </a:p>
        </p:txBody>
      </p:sp>
    </p:spTree>
    <p:extLst>
      <p:ext uri="{BB962C8B-B14F-4D97-AF65-F5344CB8AC3E}">
        <p14:creationId xmlns:p14="http://schemas.microsoft.com/office/powerpoint/2010/main" val="2989394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FCD3AC-CDA1-0943-B57F-9669CC3928E0}"/>
              </a:ext>
            </a:extLst>
          </p:cNvPr>
          <p:cNvSpPr>
            <a:spLocks noGrp="1"/>
          </p:cNvSpPr>
          <p:nvPr>
            <p:ph type="title"/>
          </p:nvPr>
        </p:nvSpPr>
        <p:spPr/>
        <p:txBody>
          <a:bodyPr/>
          <a:lstStyle/>
          <a:p>
            <a:r>
              <a:rPr lang="cs-CZ" dirty="0"/>
              <a:t>Životní styl</a:t>
            </a:r>
          </a:p>
        </p:txBody>
      </p:sp>
      <p:sp>
        <p:nvSpPr>
          <p:cNvPr id="3" name="Zástupný obsah 2">
            <a:extLst>
              <a:ext uri="{FF2B5EF4-FFF2-40B4-BE49-F238E27FC236}">
                <a16:creationId xmlns:a16="http://schemas.microsoft.com/office/drawing/2014/main" id="{65865433-BD10-3B40-8487-4FF4C6291967}"/>
              </a:ext>
            </a:extLst>
          </p:cNvPr>
          <p:cNvSpPr>
            <a:spLocks noGrp="1"/>
          </p:cNvSpPr>
          <p:nvPr>
            <p:ph idx="1"/>
          </p:nvPr>
        </p:nvSpPr>
        <p:spPr/>
        <p:txBody>
          <a:bodyPr/>
          <a:lstStyle/>
          <a:p>
            <a:r>
              <a:rPr lang="cs-CZ" dirty="0"/>
              <a:t>Na základě těchto tří modelů žiju život</a:t>
            </a:r>
          </a:p>
          <a:p>
            <a:r>
              <a:rPr lang="cs-CZ" dirty="0"/>
              <a:t>Vybírám si partnera</a:t>
            </a:r>
          </a:p>
          <a:p>
            <a:r>
              <a:rPr lang="cs-CZ" dirty="0"/>
              <a:t>Chovám se tak sám k sobě:</a:t>
            </a:r>
          </a:p>
          <a:p>
            <a:pPr marL="0" indent="0">
              <a:buNone/>
            </a:pPr>
            <a:r>
              <a:rPr lang="cs-CZ" dirty="0"/>
              <a:t>- Umět si odpustit (archetyp démona)</a:t>
            </a:r>
          </a:p>
          <a:p>
            <a:pPr marL="0" indent="0">
              <a:buNone/>
            </a:pPr>
            <a:r>
              <a:rPr lang="cs-CZ" dirty="0"/>
              <a:t>- přijmout </a:t>
            </a:r>
            <a:r>
              <a:rPr lang="cs-CZ" dirty="0" err="1"/>
              <a:t>seberozvoj</a:t>
            </a:r>
            <a:r>
              <a:rPr lang="cs-CZ" dirty="0"/>
              <a:t> – archetyp ženy, starce </a:t>
            </a:r>
          </a:p>
        </p:txBody>
      </p:sp>
    </p:spTree>
    <p:extLst>
      <p:ext uri="{BB962C8B-B14F-4D97-AF65-F5344CB8AC3E}">
        <p14:creationId xmlns:p14="http://schemas.microsoft.com/office/powerpoint/2010/main" val="304940640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Pravidla ve skupině</a:t>
            </a:r>
          </a:p>
        </p:txBody>
      </p:sp>
      <p:sp>
        <p:nvSpPr>
          <p:cNvPr id="3" name="Zástupný symbol pro obsah 2"/>
          <p:cNvSpPr>
            <a:spLocks noGrp="1"/>
          </p:cNvSpPr>
          <p:nvPr>
            <p:ph sz="quarter" idx="1"/>
          </p:nvPr>
        </p:nvSpPr>
        <p:spPr/>
        <p:txBody>
          <a:bodyPr/>
          <a:lstStyle/>
          <a:p>
            <a:r>
              <a:rPr lang="cs-CZ" dirty="0"/>
              <a:t>Mlčenlivost</a:t>
            </a:r>
          </a:p>
          <a:p>
            <a:r>
              <a:rPr lang="cs-CZ" dirty="0"/>
              <a:t>STOP</a:t>
            </a:r>
          </a:p>
          <a:p>
            <a:r>
              <a:rPr lang="cs-CZ" dirty="0"/>
              <a:t>Otevřenost a upřímnost</a:t>
            </a:r>
          </a:p>
          <a:p>
            <a:r>
              <a:rPr lang="cs-CZ" dirty="0"/>
              <a:t>Odpovědnost k sobě a druhým</a:t>
            </a:r>
          </a:p>
          <a:p>
            <a:endParaRPr lang="cs-CZ" dirty="0"/>
          </a:p>
          <a:p>
            <a:r>
              <a:rPr lang="cs-CZ" dirty="0"/>
              <a:t>Sociální dotazník – mapování sil ve skupině</a:t>
            </a:r>
          </a:p>
        </p:txBody>
      </p:sp>
    </p:spTree>
    <p:extLst>
      <p:ext uri="{BB962C8B-B14F-4D97-AF65-F5344CB8AC3E}">
        <p14:creationId xmlns:p14="http://schemas.microsoft.com/office/powerpoint/2010/main" val="219833534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Práce s rodinou</a:t>
            </a:r>
          </a:p>
        </p:txBody>
      </p:sp>
      <p:sp>
        <p:nvSpPr>
          <p:cNvPr id="3" name="Zástupný symbol pro obsah 2"/>
          <p:cNvSpPr>
            <a:spLocks noGrp="1"/>
          </p:cNvSpPr>
          <p:nvPr>
            <p:ph sz="quarter" idx="1"/>
          </p:nvPr>
        </p:nvSpPr>
        <p:spPr/>
        <p:txBody>
          <a:bodyPr/>
          <a:lstStyle/>
          <a:p>
            <a:r>
              <a:rPr lang="cs-CZ" dirty="0"/>
              <a:t>Rodina</a:t>
            </a:r>
          </a:p>
          <a:p>
            <a:r>
              <a:rPr lang="cs-CZ" dirty="0"/>
              <a:t>Domov</a:t>
            </a:r>
          </a:p>
          <a:p>
            <a:r>
              <a:rPr lang="cs-CZ" dirty="0"/>
              <a:t>SPOD</a:t>
            </a:r>
          </a:p>
          <a:p>
            <a:r>
              <a:rPr lang="cs-CZ" dirty="0"/>
              <a:t>Vyvážení:</a:t>
            </a:r>
          </a:p>
          <a:p>
            <a:pPr>
              <a:buFontTx/>
              <a:buChar char="-"/>
            </a:pPr>
            <a:r>
              <a:rPr lang="cs-CZ" dirty="0"/>
              <a:t>Potřeby dětí</a:t>
            </a:r>
          </a:p>
          <a:p>
            <a:pPr>
              <a:buFontTx/>
              <a:buChar char="-"/>
            </a:pPr>
            <a:r>
              <a:rPr lang="cs-CZ" dirty="0"/>
              <a:t>Práva rodičů a jejich potřeby</a:t>
            </a:r>
          </a:p>
          <a:p>
            <a:pPr>
              <a:buFontTx/>
              <a:buChar char="-"/>
            </a:pPr>
            <a:r>
              <a:rPr lang="cs-CZ" dirty="0"/>
              <a:t>Potřeby společnosti – maximalizace obchodu a tržeb – přímý rozpor s potřebami dětí</a:t>
            </a:r>
          </a:p>
        </p:txBody>
      </p:sp>
    </p:spTree>
    <p:extLst>
      <p:ext uri="{BB962C8B-B14F-4D97-AF65-F5344CB8AC3E}">
        <p14:creationId xmlns:p14="http://schemas.microsoft.com/office/powerpoint/2010/main" val="197158641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Komunitní práce</a:t>
            </a:r>
          </a:p>
        </p:txBody>
      </p:sp>
      <p:sp>
        <p:nvSpPr>
          <p:cNvPr id="3" name="Zástupný symbol pro obsah 2"/>
          <p:cNvSpPr>
            <a:spLocks noGrp="1"/>
          </p:cNvSpPr>
          <p:nvPr>
            <p:ph sz="quarter" idx="1"/>
          </p:nvPr>
        </p:nvSpPr>
        <p:spPr/>
        <p:txBody>
          <a:bodyPr>
            <a:normAutofit fontScale="77500" lnSpcReduction="20000"/>
          </a:bodyPr>
          <a:lstStyle/>
          <a:p>
            <a:endParaRPr lang="cs-CZ" dirty="0"/>
          </a:p>
          <a:p>
            <a:r>
              <a:rPr lang="cs-CZ" b="1" dirty="0"/>
              <a:t>1. Zjišťování a analýza potřeb. </a:t>
            </a:r>
            <a:r>
              <a:rPr lang="cs-CZ" dirty="0"/>
              <a:t>Sociální potřeba je v každé komunitě jiná, ale metody pro zjišťování potřeb komunity, a často i jedince, jsou velmi podobné. Ke zjišťování nejen sociálních potřeb se používá metoda SWOT analýza (soustřeďuje se na silné stránky, slabé stránky, na přednosti a na hrozby v komunitě, případně na širší vazby a souvislosti). Je vhodné udělat komparaci několika analytických metod. </a:t>
            </a:r>
          </a:p>
          <a:p>
            <a:r>
              <a:rPr lang="cs-CZ" b="1" dirty="0"/>
              <a:t>2. Plánování. </a:t>
            </a:r>
            <a:r>
              <a:rPr lang="cs-CZ" dirty="0"/>
              <a:t>V procesu plánování vycházíme z cíle, dále v závislosti na cíli volíme prostředky vedoucí ke změně, odhad časové náročnosti, finanční, personální náročnost a vhodnou metodu implementace (realizace) – cíle SMART. </a:t>
            </a:r>
          </a:p>
          <a:p>
            <a:r>
              <a:rPr lang="cs-CZ" b="1" dirty="0"/>
              <a:t>3. Realizace plánu</a:t>
            </a:r>
            <a:r>
              <a:rPr lang="cs-CZ" dirty="0"/>
              <a:t>. Zde jde o komunikaci jak uvnitř týmu, tak i navenek, o krátkodobé i střednědobé plánování aktivita o průběh vyhodnocování aktivit. </a:t>
            </a:r>
          </a:p>
          <a:p>
            <a:r>
              <a:rPr lang="cs-CZ" b="1" dirty="0"/>
              <a:t>4. Evaluace </a:t>
            </a:r>
            <a:r>
              <a:rPr lang="cs-CZ" dirty="0"/>
              <a:t>(vyhodnocení). Jedná se o proces shrnující hodnocení různých zájmových skupin v rámci komunity. Často se na vyhodnocení zapomíná, ale bez dobrého vyhodnocení lze těžko pokračovat dále. Při hodnocení můžeme využít metody dotazníků, revize záznamů organizace, návštěvy na místě a pozorování. </a:t>
            </a:r>
          </a:p>
          <a:p>
            <a:endParaRPr lang="cs-CZ" dirty="0"/>
          </a:p>
        </p:txBody>
      </p:sp>
    </p:spTree>
    <p:extLst>
      <p:ext uri="{BB962C8B-B14F-4D97-AF65-F5344CB8AC3E}">
        <p14:creationId xmlns:p14="http://schemas.microsoft.com/office/powerpoint/2010/main" val="161337379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Komunitní plán - makro rámec SP </a:t>
            </a:r>
          </a:p>
        </p:txBody>
      </p:sp>
      <p:sp>
        <p:nvSpPr>
          <p:cNvPr id="3" name="Zástupný symbol pro obsah 2"/>
          <p:cNvSpPr>
            <a:spLocks noGrp="1"/>
          </p:cNvSpPr>
          <p:nvPr>
            <p:ph sz="quarter" idx="1"/>
          </p:nvPr>
        </p:nvSpPr>
        <p:spPr/>
        <p:txBody>
          <a:bodyPr>
            <a:normAutofit lnSpcReduction="10000"/>
          </a:bodyPr>
          <a:lstStyle/>
          <a:p>
            <a:r>
              <a:rPr lang="cs-CZ" dirty="0"/>
              <a:t>Povinnosti – kdo, co</a:t>
            </a:r>
          </a:p>
          <a:p>
            <a:r>
              <a:rPr lang="cs-CZ" dirty="0"/>
              <a:t>Komunitní plánování je metoda, která umožňuje zpracovat materiály rozvoje pro různé oblasti života na úrovni obce i kraje a která výrazně posiluje principy zastupitelské demokracie. Základem komunitního plánování a vyjednávání o budoucí podobě služeb je spolupráce </a:t>
            </a:r>
            <a:r>
              <a:rPr lang="cs-CZ" i="1" dirty="0"/>
              <a:t>zadavatelů </a:t>
            </a:r>
            <a:r>
              <a:rPr lang="cs-CZ" dirty="0"/>
              <a:t>(obcí) </a:t>
            </a:r>
            <a:r>
              <a:rPr lang="cs-CZ" i="1" dirty="0"/>
              <a:t>s uživateli </a:t>
            </a:r>
            <a:r>
              <a:rPr lang="cs-CZ" dirty="0"/>
              <a:t>(klienti) a </a:t>
            </a:r>
            <a:r>
              <a:rPr lang="cs-CZ" i="1" dirty="0"/>
              <a:t>poskytovateli </a:t>
            </a:r>
            <a:r>
              <a:rPr lang="cs-CZ" dirty="0"/>
              <a:t>(jednotlivé organizace) sociálních služeb. </a:t>
            </a:r>
          </a:p>
          <a:p>
            <a:r>
              <a:rPr lang="cs-CZ" dirty="0"/>
              <a:t>Cílem komunitního plánování sociálních služeb je zajistit dostupnost kvalitních sociálních služeb, které vycházejí ze zjištěných potřeb uživatelů a specifik místní komunity, posilovat sociální soudržnost komunity, podporovat sociální začleňování jednotlivců i skupin. </a:t>
            </a:r>
          </a:p>
        </p:txBody>
      </p:sp>
    </p:spTree>
    <p:extLst>
      <p:ext uri="{BB962C8B-B14F-4D97-AF65-F5344CB8AC3E}">
        <p14:creationId xmlns:p14="http://schemas.microsoft.com/office/powerpoint/2010/main" val="211610462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Proces </a:t>
            </a:r>
          </a:p>
        </p:txBody>
      </p:sp>
      <p:sp>
        <p:nvSpPr>
          <p:cNvPr id="3" name="Zástupný symbol pro obsah 2"/>
          <p:cNvSpPr>
            <a:spLocks noGrp="1"/>
          </p:cNvSpPr>
          <p:nvPr>
            <p:ph sz="quarter" idx="1"/>
          </p:nvPr>
        </p:nvSpPr>
        <p:spPr/>
        <p:txBody>
          <a:bodyPr/>
          <a:lstStyle/>
          <a:p>
            <a:endParaRPr lang="cs-CZ" dirty="0"/>
          </a:p>
          <a:p>
            <a:r>
              <a:rPr lang="cs-CZ" dirty="0"/>
              <a:t>fáze popisná – Zahrnuje popis charakteristiky lokality a současný způsob poskytování sociálních služeb, které jsou aktuálně k dispozici v dané lokalitě. </a:t>
            </a:r>
          </a:p>
          <a:p>
            <a:r>
              <a:rPr lang="cs-CZ" dirty="0"/>
              <a:t>fáze analytická – Jde o analýzu získaných dat. </a:t>
            </a:r>
          </a:p>
          <a:p>
            <a:r>
              <a:rPr lang="cs-CZ" dirty="0"/>
              <a:t>fáze – Příprava akčního plánu k dosažení rozvoje místních služeb. </a:t>
            </a:r>
          </a:p>
          <a:p>
            <a:endParaRPr lang="cs-CZ" dirty="0"/>
          </a:p>
        </p:txBody>
      </p:sp>
    </p:spTree>
    <p:extLst>
      <p:ext uri="{BB962C8B-B14F-4D97-AF65-F5344CB8AC3E}">
        <p14:creationId xmlns:p14="http://schemas.microsoft.com/office/powerpoint/2010/main" val="35548948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Hořet a neshořet – mikro a </a:t>
            </a:r>
            <a:r>
              <a:rPr lang="cs-CZ" dirty="0" err="1"/>
              <a:t>mezo</a:t>
            </a:r>
            <a:r>
              <a:rPr lang="cs-CZ" dirty="0"/>
              <a:t> rámec SP</a:t>
            </a:r>
          </a:p>
        </p:txBody>
      </p:sp>
      <p:sp>
        <p:nvSpPr>
          <p:cNvPr id="3" name="Zástupný symbol pro obsah 2"/>
          <p:cNvSpPr>
            <a:spLocks noGrp="1"/>
          </p:cNvSpPr>
          <p:nvPr>
            <p:ph sz="quarter" idx="1"/>
          </p:nvPr>
        </p:nvSpPr>
        <p:spPr/>
        <p:txBody>
          <a:bodyPr/>
          <a:lstStyle/>
          <a:p>
            <a:r>
              <a:rPr lang="cs-CZ" dirty="0"/>
              <a:t>Supervize</a:t>
            </a:r>
          </a:p>
          <a:p>
            <a:r>
              <a:rPr lang="cs-CZ" dirty="0"/>
              <a:t>Intervize</a:t>
            </a:r>
          </a:p>
          <a:p>
            <a:r>
              <a:rPr lang="cs-CZ" dirty="0"/>
              <a:t>Kontrola</a:t>
            </a:r>
          </a:p>
          <a:p>
            <a:endParaRPr lang="cs-CZ" dirty="0"/>
          </a:p>
          <a:p>
            <a:r>
              <a:rPr lang="cs-CZ" dirty="0"/>
              <a:t>Klient, pacient</a:t>
            </a:r>
            <a:r>
              <a:rPr lang="cs-CZ"/>
              <a:t>, kolega</a:t>
            </a:r>
            <a:endParaRPr lang="cs-CZ" dirty="0"/>
          </a:p>
          <a:p>
            <a:endParaRPr lang="cs-CZ" dirty="0"/>
          </a:p>
        </p:txBody>
      </p:sp>
    </p:spTree>
    <p:extLst>
      <p:ext uri="{BB962C8B-B14F-4D97-AF65-F5344CB8AC3E}">
        <p14:creationId xmlns:p14="http://schemas.microsoft.com/office/powerpoint/2010/main" val="388940932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28F02F-24AF-114C-9C63-560240A15BA7}"/>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1CDA0565-97E8-1942-A179-09A3BAEAD4F6}"/>
              </a:ext>
            </a:extLst>
          </p:cNvPr>
          <p:cNvSpPr>
            <a:spLocks noGrp="1"/>
          </p:cNvSpPr>
          <p:nvPr>
            <p:ph idx="1"/>
          </p:nvPr>
        </p:nvSpPr>
        <p:spPr/>
        <p:txBody>
          <a:bodyPr/>
          <a:lstStyle/>
          <a:p>
            <a:endParaRPr lang="cs-CZ"/>
          </a:p>
        </p:txBody>
      </p:sp>
    </p:spTree>
    <p:extLst>
      <p:ext uri="{BB962C8B-B14F-4D97-AF65-F5344CB8AC3E}">
        <p14:creationId xmlns:p14="http://schemas.microsoft.com/office/powerpoint/2010/main" val="25687112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3C7094-C190-624C-BA36-45F5575310DC}"/>
              </a:ext>
            </a:extLst>
          </p:cNvPr>
          <p:cNvSpPr>
            <a:spLocks noGrp="1"/>
          </p:cNvSpPr>
          <p:nvPr>
            <p:ph type="title"/>
          </p:nvPr>
        </p:nvSpPr>
        <p:spPr/>
        <p:txBody>
          <a:bodyPr/>
          <a:lstStyle/>
          <a:p>
            <a:endParaRPr lang="cs-CZ" dirty="0"/>
          </a:p>
        </p:txBody>
      </p:sp>
      <p:sp>
        <p:nvSpPr>
          <p:cNvPr id="3" name="Sedmicípá hvězda 2">
            <a:extLst>
              <a:ext uri="{FF2B5EF4-FFF2-40B4-BE49-F238E27FC236}">
                <a16:creationId xmlns:a16="http://schemas.microsoft.com/office/drawing/2014/main" id="{C6BAF5E3-1CAB-DD4A-97F3-DE38E8BFF152}"/>
              </a:ext>
            </a:extLst>
          </p:cNvPr>
          <p:cNvSpPr/>
          <p:nvPr/>
        </p:nvSpPr>
        <p:spPr>
          <a:xfrm>
            <a:off x="5043488" y="1940241"/>
            <a:ext cx="1269682" cy="883127"/>
          </a:xfrm>
          <a:prstGeom prst="star7">
            <a:avLst>
              <a:gd name="adj" fmla="val 50000"/>
              <a:gd name="hf" fmla="val 102572"/>
              <a:gd name="vf" fmla="val 1052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děj</a:t>
            </a:r>
          </a:p>
        </p:txBody>
      </p:sp>
      <p:sp>
        <p:nvSpPr>
          <p:cNvPr id="4" name="Šipka vpravo 3">
            <a:extLst>
              <a:ext uri="{FF2B5EF4-FFF2-40B4-BE49-F238E27FC236}">
                <a16:creationId xmlns:a16="http://schemas.microsoft.com/office/drawing/2014/main" id="{28AB15C3-20CF-0A46-8978-EA83D9D527FA}"/>
              </a:ext>
            </a:extLst>
          </p:cNvPr>
          <p:cNvSpPr/>
          <p:nvPr/>
        </p:nvSpPr>
        <p:spPr>
          <a:xfrm>
            <a:off x="6629400" y="3040380"/>
            <a:ext cx="2091690" cy="5257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5" name="Obrázek 4">
            <a:extLst>
              <a:ext uri="{FF2B5EF4-FFF2-40B4-BE49-F238E27FC236}">
                <a16:creationId xmlns:a16="http://schemas.microsoft.com/office/drawing/2014/main" id="{16DE52BD-AF1B-0440-9582-FEE224878D01}"/>
              </a:ext>
            </a:extLst>
          </p:cNvPr>
          <p:cNvPicPr>
            <a:picLocks noChangeAspect="1"/>
          </p:cNvPicPr>
          <p:nvPr/>
        </p:nvPicPr>
        <p:blipFill>
          <a:blip r:embed="rId2"/>
          <a:stretch>
            <a:fillRect/>
          </a:stretch>
        </p:blipFill>
        <p:spPr>
          <a:xfrm>
            <a:off x="8854440" y="2687320"/>
            <a:ext cx="1638300" cy="1231900"/>
          </a:xfrm>
          <a:prstGeom prst="rect">
            <a:avLst/>
          </a:prstGeom>
        </p:spPr>
      </p:pic>
      <p:sp>
        <p:nvSpPr>
          <p:cNvPr id="8" name="Čtyřstranná šipka 7">
            <a:extLst>
              <a:ext uri="{FF2B5EF4-FFF2-40B4-BE49-F238E27FC236}">
                <a16:creationId xmlns:a16="http://schemas.microsoft.com/office/drawing/2014/main" id="{880BE409-2F15-D04B-8760-3EBDC336C6E4}"/>
              </a:ext>
            </a:extLst>
          </p:cNvPr>
          <p:cNvSpPr/>
          <p:nvPr/>
        </p:nvSpPr>
        <p:spPr>
          <a:xfrm>
            <a:off x="7504938" y="4915852"/>
            <a:ext cx="1216152" cy="1216152"/>
          </a:xfrm>
          <a:prstGeom prst="quad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Zahnutá šipka vlevo 8">
            <a:extLst>
              <a:ext uri="{FF2B5EF4-FFF2-40B4-BE49-F238E27FC236}">
                <a16:creationId xmlns:a16="http://schemas.microsoft.com/office/drawing/2014/main" id="{EDFFCD4D-1E39-CE4D-BD69-DB58883BEB40}"/>
              </a:ext>
            </a:extLst>
          </p:cNvPr>
          <p:cNvSpPr/>
          <p:nvPr/>
        </p:nvSpPr>
        <p:spPr>
          <a:xfrm>
            <a:off x="9673590" y="3944778"/>
            <a:ext cx="1200150" cy="194214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chemeClr val="tx1"/>
              </a:solidFill>
            </a:endParaRPr>
          </a:p>
        </p:txBody>
      </p:sp>
      <p:pic>
        <p:nvPicPr>
          <p:cNvPr id="10" name="Obrázek 9">
            <a:extLst>
              <a:ext uri="{FF2B5EF4-FFF2-40B4-BE49-F238E27FC236}">
                <a16:creationId xmlns:a16="http://schemas.microsoft.com/office/drawing/2014/main" id="{86219FA7-16EC-9B45-B4B2-9B22B86D2A8B}"/>
              </a:ext>
            </a:extLst>
          </p:cNvPr>
          <p:cNvPicPr>
            <a:picLocks noChangeAspect="1"/>
          </p:cNvPicPr>
          <p:nvPr/>
        </p:nvPicPr>
        <p:blipFill>
          <a:blip r:embed="rId3"/>
          <a:stretch>
            <a:fillRect/>
          </a:stretch>
        </p:blipFill>
        <p:spPr>
          <a:xfrm>
            <a:off x="2662237" y="3815714"/>
            <a:ext cx="4038600" cy="3028950"/>
          </a:xfrm>
          <a:prstGeom prst="rect">
            <a:avLst/>
          </a:prstGeom>
        </p:spPr>
      </p:pic>
      <p:sp>
        <p:nvSpPr>
          <p:cNvPr id="11" name="Šipka vlevo 10">
            <a:extLst>
              <a:ext uri="{FF2B5EF4-FFF2-40B4-BE49-F238E27FC236}">
                <a16:creationId xmlns:a16="http://schemas.microsoft.com/office/drawing/2014/main" id="{E26B43EE-55BD-3844-B7A6-C0A621C7CA88}"/>
              </a:ext>
            </a:extLst>
          </p:cNvPr>
          <p:cNvSpPr/>
          <p:nvPr/>
        </p:nvSpPr>
        <p:spPr>
          <a:xfrm>
            <a:off x="5686425" y="5043868"/>
            <a:ext cx="1491615" cy="5257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 name="Ohnutá šipka 11">
            <a:extLst>
              <a:ext uri="{FF2B5EF4-FFF2-40B4-BE49-F238E27FC236}">
                <a16:creationId xmlns:a16="http://schemas.microsoft.com/office/drawing/2014/main" id="{68270F89-EF9F-A144-90DA-0A0A1932D33A}"/>
              </a:ext>
            </a:extLst>
          </p:cNvPr>
          <p:cNvSpPr/>
          <p:nvPr/>
        </p:nvSpPr>
        <p:spPr>
          <a:xfrm>
            <a:off x="2228850" y="2790826"/>
            <a:ext cx="1543050" cy="199548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3" name="TextovéPole 12">
            <a:extLst>
              <a:ext uri="{FF2B5EF4-FFF2-40B4-BE49-F238E27FC236}">
                <a16:creationId xmlns:a16="http://schemas.microsoft.com/office/drawing/2014/main" id="{56C3325E-CA81-554B-A998-90006C41AED9}"/>
              </a:ext>
            </a:extLst>
          </p:cNvPr>
          <p:cNvSpPr txBox="1"/>
          <p:nvPr/>
        </p:nvSpPr>
        <p:spPr>
          <a:xfrm>
            <a:off x="6432232" y="1996202"/>
            <a:ext cx="3728521" cy="369332"/>
          </a:xfrm>
          <a:prstGeom prst="rect">
            <a:avLst/>
          </a:prstGeom>
          <a:noFill/>
        </p:spPr>
        <p:txBody>
          <a:bodyPr wrap="none" rtlCol="0">
            <a:spAutoFit/>
          </a:bodyPr>
          <a:lstStyle/>
          <a:p>
            <a:r>
              <a:rPr lang="cs-CZ" dirty="0"/>
              <a:t>Je v podvědomí, reakce na podobnost</a:t>
            </a:r>
          </a:p>
        </p:txBody>
      </p:sp>
    </p:spTree>
    <p:extLst>
      <p:ext uri="{BB962C8B-B14F-4D97-AF65-F5344CB8AC3E}">
        <p14:creationId xmlns:p14="http://schemas.microsoft.com/office/powerpoint/2010/main" val="2838551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7449B7-A749-4546-BCE5-85C8E674BB91}"/>
              </a:ext>
            </a:extLst>
          </p:cNvPr>
          <p:cNvSpPr>
            <a:spLocks noGrp="1"/>
          </p:cNvSpPr>
          <p:nvPr>
            <p:ph type="title"/>
          </p:nvPr>
        </p:nvSpPr>
        <p:spPr/>
        <p:txBody>
          <a:bodyPr/>
          <a:lstStyle/>
          <a:p>
            <a:r>
              <a:rPr lang="cs-CZ" dirty="0"/>
              <a:t>Cíle psychoanalytických směrů</a:t>
            </a:r>
          </a:p>
        </p:txBody>
      </p:sp>
      <p:sp>
        <p:nvSpPr>
          <p:cNvPr id="3" name="Zástupný obsah 2">
            <a:extLst>
              <a:ext uri="{FF2B5EF4-FFF2-40B4-BE49-F238E27FC236}">
                <a16:creationId xmlns:a16="http://schemas.microsoft.com/office/drawing/2014/main" id="{87283E0F-9140-EE4B-96E8-ABE837BAE29E}"/>
              </a:ext>
            </a:extLst>
          </p:cNvPr>
          <p:cNvSpPr>
            <a:spLocks noGrp="1"/>
          </p:cNvSpPr>
          <p:nvPr>
            <p:ph idx="1"/>
          </p:nvPr>
        </p:nvSpPr>
        <p:spPr/>
        <p:txBody>
          <a:bodyPr/>
          <a:lstStyle/>
          <a:p>
            <a:r>
              <a:rPr lang="cs-CZ" dirty="0"/>
              <a:t>Nevědomé učinit vědomým</a:t>
            </a:r>
          </a:p>
          <a:p>
            <a:r>
              <a:rPr lang="cs-CZ" dirty="0"/>
              <a:t>Uzavřít neuzavřená vývojová stádia</a:t>
            </a:r>
          </a:p>
          <a:p>
            <a:r>
              <a:rPr lang="cs-CZ" dirty="0"/>
              <a:t>Posílit schopnost vyrovnat s požadavky společnosti</a:t>
            </a:r>
          </a:p>
        </p:txBody>
      </p:sp>
    </p:spTree>
    <p:extLst>
      <p:ext uri="{BB962C8B-B14F-4D97-AF65-F5344CB8AC3E}">
        <p14:creationId xmlns:p14="http://schemas.microsoft.com/office/powerpoint/2010/main" val="1863442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522182-E449-5948-BA11-5342E916A9E8}"/>
              </a:ext>
            </a:extLst>
          </p:cNvPr>
          <p:cNvSpPr>
            <a:spLocks noGrp="1"/>
          </p:cNvSpPr>
          <p:nvPr>
            <p:ph type="title"/>
          </p:nvPr>
        </p:nvSpPr>
        <p:spPr/>
        <p:txBody>
          <a:bodyPr/>
          <a:lstStyle/>
          <a:p>
            <a:r>
              <a:rPr lang="cs-CZ" dirty="0" err="1"/>
              <a:t>Humanistiské</a:t>
            </a:r>
            <a:r>
              <a:rPr lang="cs-CZ" dirty="0"/>
              <a:t> směry – psyché, duše</a:t>
            </a:r>
          </a:p>
        </p:txBody>
      </p:sp>
      <p:sp>
        <p:nvSpPr>
          <p:cNvPr id="3" name="Zástupný obsah 2">
            <a:extLst>
              <a:ext uri="{FF2B5EF4-FFF2-40B4-BE49-F238E27FC236}">
                <a16:creationId xmlns:a16="http://schemas.microsoft.com/office/drawing/2014/main" id="{2741BFA2-1178-AF40-8DA9-CCDA31DEE293}"/>
              </a:ext>
            </a:extLst>
          </p:cNvPr>
          <p:cNvSpPr>
            <a:spLocks noGrp="1"/>
          </p:cNvSpPr>
          <p:nvPr>
            <p:ph idx="1"/>
          </p:nvPr>
        </p:nvSpPr>
        <p:spPr>
          <a:xfrm>
            <a:off x="7615239" y="2011679"/>
            <a:ext cx="4014786" cy="4165283"/>
          </a:xfrm>
        </p:spPr>
        <p:txBody>
          <a:bodyPr>
            <a:normAutofit fontScale="92500" lnSpcReduction="10000"/>
          </a:bodyPr>
          <a:lstStyle/>
          <a:p>
            <a:r>
              <a:rPr lang="cs-CZ" dirty="0"/>
              <a:t>Berne - hry</a:t>
            </a:r>
          </a:p>
          <a:p>
            <a:r>
              <a:rPr lang="cs-CZ" dirty="0" err="1"/>
              <a:t>Rogers</a:t>
            </a:r>
            <a:r>
              <a:rPr lang="cs-CZ" dirty="0"/>
              <a:t> – mám potenciál změny</a:t>
            </a:r>
          </a:p>
          <a:p>
            <a:r>
              <a:rPr lang="cs-CZ" dirty="0"/>
              <a:t>Osobnost je stále v procesu změny</a:t>
            </a:r>
          </a:p>
          <a:p>
            <a:r>
              <a:rPr lang="cs-CZ" dirty="0" err="1" smtClean="0"/>
              <a:t>Harris</a:t>
            </a:r>
            <a:endParaRPr lang="cs-CZ" dirty="0" smtClean="0"/>
          </a:p>
          <a:p>
            <a:r>
              <a:rPr lang="cs-CZ" dirty="0"/>
              <a:t>Já nejsem OK – ty jsi OK</a:t>
            </a:r>
          </a:p>
          <a:p>
            <a:r>
              <a:rPr lang="cs-CZ" dirty="0" smtClean="0"/>
              <a:t>Já jsem ok – ty nejsi ok</a:t>
            </a:r>
          </a:p>
          <a:p>
            <a:r>
              <a:rPr lang="cs-CZ" dirty="0" smtClean="0"/>
              <a:t>Já nejsem OK – ty nejsi OK</a:t>
            </a:r>
          </a:p>
          <a:p>
            <a:pPr marL="0" indent="0">
              <a:buNone/>
            </a:pPr>
            <a:r>
              <a:rPr lang="cs-CZ" dirty="0"/>
              <a:t> </a:t>
            </a:r>
            <a:r>
              <a:rPr lang="cs-CZ" dirty="0" smtClean="0"/>
              <a:t>  </a:t>
            </a:r>
            <a:r>
              <a:rPr lang="cs-CZ" dirty="0" smtClean="0"/>
              <a:t>Já jsem OK – ty jsi OK</a:t>
            </a:r>
          </a:p>
          <a:p>
            <a:endParaRPr lang="cs-CZ" dirty="0"/>
          </a:p>
        </p:txBody>
      </p:sp>
      <p:pic>
        <p:nvPicPr>
          <p:cNvPr id="5" name="Zástupný obsah 3">
            <a:extLst>
              <a:ext uri="{FF2B5EF4-FFF2-40B4-BE49-F238E27FC236}">
                <a16:creationId xmlns:a16="http://schemas.microsoft.com/office/drawing/2014/main" id="{04818891-AE1E-FE45-916B-7849BFAEB869}"/>
              </a:ext>
            </a:extLst>
          </p:cNvPr>
          <p:cNvPicPr>
            <a:picLocks noChangeAspect="1"/>
          </p:cNvPicPr>
          <p:nvPr/>
        </p:nvPicPr>
        <p:blipFill>
          <a:blip r:embed="rId2"/>
          <a:stretch>
            <a:fillRect/>
          </a:stretch>
        </p:blipFill>
        <p:spPr>
          <a:xfrm>
            <a:off x="204185" y="1433891"/>
            <a:ext cx="4139124" cy="4725486"/>
          </a:xfrm>
          <a:prstGeom prst="rect">
            <a:avLst/>
          </a:prstGeom>
        </p:spPr>
      </p:pic>
      <p:pic>
        <p:nvPicPr>
          <p:cNvPr id="6" name="Obrázek 5">
            <a:extLst>
              <a:ext uri="{FF2B5EF4-FFF2-40B4-BE49-F238E27FC236}">
                <a16:creationId xmlns:a16="http://schemas.microsoft.com/office/drawing/2014/main" id="{71B928C3-7674-074F-9188-B401F47C4B99}"/>
              </a:ext>
            </a:extLst>
          </p:cNvPr>
          <p:cNvPicPr>
            <a:picLocks noChangeAspect="1"/>
          </p:cNvPicPr>
          <p:nvPr/>
        </p:nvPicPr>
        <p:blipFill>
          <a:blip r:embed="rId3"/>
          <a:stretch>
            <a:fillRect/>
          </a:stretch>
        </p:blipFill>
        <p:spPr>
          <a:xfrm>
            <a:off x="4343309" y="1690688"/>
            <a:ext cx="3605322" cy="3890352"/>
          </a:xfrm>
          <a:prstGeom prst="rect">
            <a:avLst/>
          </a:prstGeom>
        </p:spPr>
      </p:pic>
    </p:spTree>
    <p:extLst>
      <p:ext uri="{BB962C8B-B14F-4D97-AF65-F5344CB8AC3E}">
        <p14:creationId xmlns:p14="http://schemas.microsoft.com/office/powerpoint/2010/main" val="20320580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FD342CDD-8A3F-2442-9A38-9822B09AE5A0}"/>
              </a:ext>
            </a:extLst>
          </p:cNvPr>
          <p:cNvSpPr>
            <a:spLocks noGrp="1"/>
          </p:cNvSpPr>
          <p:nvPr>
            <p:ph type="title"/>
          </p:nvPr>
        </p:nvSpPr>
        <p:spPr>
          <a:xfrm>
            <a:off x="1043631" y="809898"/>
            <a:ext cx="10173010" cy="1554480"/>
          </a:xfrm>
        </p:spPr>
        <p:txBody>
          <a:bodyPr anchor="ctr">
            <a:normAutofit/>
          </a:bodyPr>
          <a:lstStyle/>
          <a:p>
            <a:r>
              <a:rPr lang="cs-CZ" sz="4800"/>
              <a:t>Přístup orientovaný na klienta – systemický přístup</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6" name="Zástupný obsah 2">
            <a:extLst>
              <a:ext uri="{FF2B5EF4-FFF2-40B4-BE49-F238E27FC236}">
                <a16:creationId xmlns:a16="http://schemas.microsoft.com/office/drawing/2014/main" id="{9BC9D269-E3EC-23C8-84BC-66E8D08BE1F5}"/>
              </a:ext>
            </a:extLst>
          </p:cNvPr>
          <p:cNvGraphicFramePr>
            <a:graphicFrameLocks noGrp="1"/>
          </p:cNvGraphicFramePr>
          <p:nvPr>
            <p:ph idx="1"/>
            <p:extLst>
              <p:ext uri="{D42A27DB-BD31-4B8C-83A1-F6EECF244321}">
                <p14:modId xmlns:p14="http://schemas.microsoft.com/office/powerpoint/2010/main" val="2109038772"/>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30142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936</TotalTime>
  <Words>3338</Words>
  <Application>Microsoft Office PowerPoint</Application>
  <PresentationFormat>Širokoúhlá obrazovka</PresentationFormat>
  <Paragraphs>364</Paragraphs>
  <Slides>67</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67</vt:i4>
      </vt:variant>
    </vt:vector>
  </HeadingPairs>
  <TitlesOfParts>
    <vt:vector size="73" baseType="lpstr">
      <vt:lpstr>Arial</vt:lpstr>
      <vt:lpstr>Calibri</vt:lpstr>
      <vt:lpstr>Calibri Light</vt:lpstr>
      <vt:lpstr>Symbol</vt:lpstr>
      <vt:lpstr>Times New Roman</vt:lpstr>
      <vt:lpstr>Motiv Office</vt:lpstr>
      <vt:lpstr>TMSP závěr</vt:lpstr>
      <vt:lpstr>Psychoanalytické směry – Freud, Jung, Erikson</vt:lpstr>
      <vt:lpstr>Podvědomí ID a superego</vt:lpstr>
      <vt:lpstr>Vědomí - ego</vt:lpstr>
      <vt:lpstr>Nadvědomí - superego</vt:lpstr>
      <vt:lpstr>Životní styl</vt:lpstr>
      <vt:lpstr>Cíle psychoanalytických směrů</vt:lpstr>
      <vt:lpstr>Humanistiské směry – psyché, duše</vt:lpstr>
      <vt:lpstr>Přístup orientovaný na klienta – systemický přístup</vt:lpstr>
      <vt:lpstr>Radikální konstruktivismus</vt:lpstr>
      <vt:lpstr>Sociální pracovník z pohledu systemiky</vt:lpstr>
      <vt:lpstr>Jaké jsou normy společnosti v naší kazuistice?</vt:lpstr>
      <vt:lpstr>Systemický rozhovor - Úlehla</vt:lpstr>
      <vt:lpstr>Small talk</vt:lpstr>
      <vt:lpstr>Stav mysli sociálního pracovníka</vt:lpstr>
      <vt:lpstr>Stanovení cíle</vt:lpstr>
      <vt:lpstr>Základní systemické postoje, hodnoty a dovednosti</vt:lpstr>
      <vt:lpstr>Změna probíhá</vt:lpstr>
      <vt:lpstr>Zásady </vt:lpstr>
      <vt:lpstr>Preferovaná budoucnost – práce ve skupině kazuistika</vt:lpstr>
      <vt:lpstr>Prezentace aplikace PowerPoint</vt:lpstr>
      <vt:lpstr>Humanismus v sociální práci - Rogers</vt:lpstr>
      <vt:lpstr>Prezentace aplikace PowerPoint</vt:lpstr>
      <vt:lpstr>Úkoly sociálního pracovníka - pomáhat</vt:lpstr>
      <vt:lpstr>Prezentace aplikace PowerPoint</vt:lpstr>
      <vt:lpstr>Prezentace aplikace PowerPoint</vt:lpstr>
      <vt:lpstr>Proces práce s klientem</vt:lpstr>
      <vt:lpstr>Otázky – práce ve skupině - kazuistika </vt:lpstr>
      <vt:lpstr>Základ </vt:lpstr>
      <vt:lpstr>Prezentace aplikace PowerPoint</vt:lpstr>
      <vt:lpstr>Etiketizační teorie v sociální práci</vt:lpstr>
      <vt:lpstr>Prezentace aplikace PowerPoint</vt:lpstr>
      <vt:lpstr>Vznik </vt:lpstr>
      <vt:lpstr>Princip </vt:lpstr>
      <vt:lpstr>Deviace a deviantní chování</vt:lpstr>
      <vt:lpstr>Proces nálepkování</vt:lpstr>
      <vt:lpstr>Teorie moci</vt:lpstr>
      <vt:lpstr>Normy</vt:lpstr>
      <vt:lpstr>Role mohou být:</vt:lpstr>
      <vt:lpstr>Konflikty rolí</vt:lpstr>
      <vt:lpstr>Etiketizace - labelling</vt:lpstr>
      <vt:lpstr>Nálepky </vt:lpstr>
      <vt:lpstr>Rodina </vt:lpstr>
      <vt:lpstr>Komunikace v rolích</vt:lpstr>
      <vt:lpstr>KBT modely</vt:lpstr>
      <vt:lpstr>Sociální pracovník a KBT</vt:lpstr>
      <vt:lpstr>KBT v praxi – vysoká míra sebekontroly</vt:lpstr>
      <vt:lpstr>Uppvik029 ---25.3.</vt:lpstr>
      <vt:lpstr>Kritická sociální práce – snaha o vyvážení práv a povinností</vt:lpstr>
      <vt:lpstr>Proces dekonstrukce</vt:lpstr>
      <vt:lpstr>rekonstrukce</vt:lpstr>
      <vt:lpstr>Analýza našeho myšlení a práce – analýza příběhu</vt:lpstr>
      <vt:lpstr>Enviromentální teorie</vt:lpstr>
      <vt:lpstr>Prezentace aplikace PowerPoint</vt:lpstr>
      <vt:lpstr>Metody ekologické teorie</vt:lpstr>
      <vt:lpstr>Prezentace aplikace PowerPoint</vt:lpstr>
      <vt:lpstr>Reformní paradigma a reformní teorie SP</vt:lpstr>
      <vt:lpstr>Soc. práce s jednotlivcem – poradenské paradigma</vt:lpstr>
      <vt:lpstr>s.p. se skupinou</vt:lpstr>
      <vt:lpstr>Pravidla ve skupině</vt:lpstr>
      <vt:lpstr>Práce s rodinou</vt:lpstr>
      <vt:lpstr>Komunitní práce</vt:lpstr>
      <vt:lpstr>Komunitní plán - makro rámec SP </vt:lpstr>
      <vt:lpstr>Proces </vt:lpstr>
      <vt:lpstr>Hořet a neshořet – mikro a mezo rámec SP</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Psychoanalytické a humanistické směry 2</dc:title>
  <dc:creator>Petr Fabián</dc:creator>
  <cp:lastModifiedBy>Administrator</cp:lastModifiedBy>
  <cp:revision>24</cp:revision>
  <dcterms:created xsi:type="dcterms:W3CDTF">2022-03-20T10:49:34Z</dcterms:created>
  <dcterms:modified xsi:type="dcterms:W3CDTF">2022-03-25T09:26:49Z</dcterms:modified>
</cp:coreProperties>
</file>