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5" r:id="rId3"/>
    <p:sldId id="341" r:id="rId4"/>
    <p:sldId id="342" r:id="rId5"/>
    <p:sldId id="343" r:id="rId6"/>
    <p:sldId id="344" r:id="rId7"/>
    <p:sldId id="338" r:id="rId8"/>
    <p:sldId id="345" r:id="rId9"/>
    <p:sldId id="350" r:id="rId10"/>
    <p:sldId id="351" r:id="rId11"/>
    <p:sldId id="347" r:id="rId12"/>
    <p:sldId id="352" r:id="rId13"/>
    <p:sldId id="358" r:id="rId14"/>
    <p:sldId id="360" r:id="rId15"/>
    <p:sldId id="361" r:id="rId16"/>
    <p:sldId id="362" r:id="rId17"/>
    <p:sldId id="268" r:id="rId18"/>
    <p:sldId id="265" r:id="rId19"/>
    <p:sldId id="266" r:id="rId20"/>
    <p:sldId id="374" r:id="rId21"/>
    <p:sldId id="310" r:id="rId22"/>
    <p:sldId id="306" r:id="rId23"/>
    <p:sldId id="307" r:id="rId24"/>
    <p:sldId id="308" r:id="rId25"/>
    <p:sldId id="334" r:id="rId26"/>
    <p:sldId id="371" r:id="rId27"/>
    <p:sldId id="336" r:id="rId28"/>
    <p:sldId id="330" r:id="rId29"/>
    <p:sldId id="375" r:id="rId30"/>
    <p:sldId id="320" r:id="rId31"/>
    <p:sldId id="37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8A93F-000D-48E4-8630-BA4B0CA04B8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A5C08CF-A2FD-4130-9867-DDB2E8382275}">
      <dgm:prSet/>
      <dgm:spPr/>
      <dgm:t>
        <a:bodyPr/>
        <a:lstStyle/>
        <a:p>
          <a:r>
            <a:rPr lang="cs-CZ"/>
            <a:t>Ukládaní  traumat:</a:t>
          </a:r>
          <a:endParaRPr lang="en-US"/>
        </a:p>
      </dgm:t>
    </dgm:pt>
    <dgm:pt modelId="{955A81BE-D734-48E3-A34F-0B5585F97DEF}" type="parTrans" cxnId="{E0126C8C-488D-4A9F-8BE3-C4D95FD6CA2A}">
      <dgm:prSet/>
      <dgm:spPr/>
      <dgm:t>
        <a:bodyPr/>
        <a:lstStyle/>
        <a:p>
          <a:endParaRPr lang="en-US"/>
        </a:p>
      </dgm:t>
    </dgm:pt>
    <dgm:pt modelId="{11E8385D-75BF-4371-B7BA-3D011B7EC44D}" type="sibTrans" cxnId="{E0126C8C-488D-4A9F-8BE3-C4D95FD6CA2A}">
      <dgm:prSet/>
      <dgm:spPr/>
      <dgm:t>
        <a:bodyPr/>
        <a:lstStyle/>
        <a:p>
          <a:endParaRPr lang="en-US"/>
        </a:p>
      </dgm:t>
    </dgm:pt>
    <dgm:pt modelId="{29EDA0AA-A6D6-4A8C-81A5-703C624BD944}">
      <dgm:prSet/>
      <dgm:spPr/>
      <dgm:t>
        <a:bodyPr/>
        <a:lstStyle/>
        <a:p>
          <a:r>
            <a:rPr lang="cs-CZ"/>
            <a:t>Být hodné dítě</a:t>
          </a:r>
          <a:endParaRPr lang="en-US"/>
        </a:p>
      </dgm:t>
    </dgm:pt>
    <dgm:pt modelId="{45B424AF-1182-403D-A0AE-85C091A2E655}" type="parTrans" cxnId="{E68360DC-65DC-4B4D-9E91-B3B2E6067874}">
      <dgm:prSet/>
      <dgm:spPr/>
      <dgm:t>
        <a:bodyPr/>
        <a:lstStyle/>
        <a:p>
          <a:endParaRPr lang="en-US"/>
        </a:p>
      </dgm:t>
    </dgm:pt>
    <dgm:pt modelId="{4F830E76-96B5-48A2-904A-C2AD36DADA60}" type="sibTrans" cxnId="{E68360DC-65DC-4B4D-9E91-B3B2E6067874}">
      <dgm:prSet/>
      <dgm:spPr/>
      <dgm:t>
        <a:bodyPr/>
        <a:lstStyle/>
        <a:p>
          <a:endParaRPr lang="en-US"/>
        </a:p>
      </dgm:t>
    </dgm:pt>
    <dgm:pt modelId="{FE5B204A-0720-411A-A754-8CE8AAFEDF39}">
      <dgm:prSet/>
      <dgm:spPr/>
      <dgm:t>
        <a:bodyPr/>
        <a:lstStyle/>
        <a:p>
          <a:r>
            <a:rPr lang="cs-CZ"/>
            <a:t>Výchovné modely – traumatizující</a:t>
          </a:r>
          <a:endParaRPr lang="en-US"/>
        </a:p>
      </dgm:t>
    </dgm:pt>
    <dgm:pt modelId="{111A67DE-EE72-4776-8F2F-AF34BA5CB7B3}" type="parTrans" cxnId="{9A09700F-AE10-4849-8C39-403CDBD222D3}">
      <dgm:prSet/>
      <dgm:spPr/>
      <dgm:t>
        <a:bodyPr/>
        <a:lstStyle/>
        <a:p>
          <a:endParaRPr lang="en-US"/>
        </a:p>
      </dgm:t>
    </dgm:pt>
    <dgm:pt modelId="{DE6FA913-7C6A-40F9-8571-E4D859F27458}" type="sibTrans" cxnId="{9A09700F-AE10-4849-8C39-403CDBD222D3}">
      <dgm:prSet/>
      <dgm:spPr/>
      <dgm:t>
        <a:bodyPr/>
        <a:lstStyle/>
        <a:p>
          <a:endParaRPr lang="en-US"/>
        </a:p>
      </dgm:t>
    </dgm:pt>
    <dgm:pt modelId="{D7C46F14-4D3D-4F60-849A-35B042AED787}">
      <dgm:prSet/>
      <dgm:spPr/>
      <dgm:t>
        <a:bodyPr/>
        <a:lstStyle/>
        <a:p>
          <a:r>
            <a:rPr lang="cs-CZ"/>
            <a:t>Zlobit – jinak nic neznamenám, nevšimnou si mě</a:t>
          </a:r>
          <a:endParaRPr lang="en-US"/>
        </a:p>
      </dgm:t>
    </dgm:pt>
    <dgm:pt modelId="{82E270A6-1A86-47FC-A532-81CED727DDAC}" type="parTrans" cxnId="{1A2BF516-0204-4171-A9FF-5D0316A2D2F2}">
      <dgm:prSet/>
      <dgm:spPr/>
      <dgm:t>
        <a:bodyPr/>
        <a:lstStyle/>
        <a:p>
          <a:endParaRPr lang="en-US"/>
        </a:p>
      </dgm:t>
    </dgm:pt>
    <dgm:pt modelId="{005EB7B4-068D-4546-9F81-590D24E026F9}" type="sibTrans" cxnId="{1A2BF516-0204-4171-A9FF-5D0316A2D2F2}">
      <dgm:prSet/>
      <dgm:spPr/>
      <dgm:t>
        <a:bodyPr/>
        <a:lstStyle/>
        <a:p>
          <a:endParaRPr lang="en-US"/>
        </a:p>
      </dgm:t>
    </dgm:pt>
    <dgm:pt modelId="{C732BDB2-5394-4380-A78F-4767858E1482}">
      <dgm:prSet/>
      <dgm:spPr/>
      <dgm:t>
        <a:bodyPr/>
        <a:lstStyle/>
        <a:p>
          <a:r>
            <a:rPr lang="cs-CZ"/>
            <a:t>Jak se mnou vychovávající osoby mluvily</a:t>
          </a:r>
          <a:endParaRPr lang="en-US"/>
        </a:p>
      </dgm:t>
    </dgm:pt>
    <dgm:pt modelId="{B83802F9-3CE5-4B35-8276-C03DA859EC1D}" type="parTrans" cxnId="{B931C3FB-9F07-4AC6-8AB9-1E99B00436A2}">
      <dgm:prSet/>
      <dgm:spPr/>
      <dgm:t>
        <a:bodyPr/>
        <a:lstStyle/>
        <a:p>
          <a:endParaRPr lang="en-US"/>
        </a:p>
      </dgm:t>
    </dgm:pt>
    <dgm:pt modelId="{65DB9879-6D0C-4C9A-A0C7-BC32D7ADEA33}" type="sibTrans" cxnId="{B931C3FB-9F07-4AC6-8AB9-1E99B00436A2}">
      <dgm:prSet/>
      <dgm:spPr/>
      <dgm:t>
        <a:bodyPr/>
        <a:lstStyle/>
        <a:p>
          <a:endParaRPr lang="en-US"/>
        </a:p>
      </dgm:t>
    </dgm:pt>
    <dgm:pt modelId="{09AA871F-516F-4F4C-B8CD-0AAF6770206F}">
      <dgm:prSet/>
      <dgm:spPr/>
      <dgm:t>
        <a:bodyPr/>
        <a:lstStyle/>
        <a:p>
          <a:r>
            <a:rPr lang="cs-CZ"/>
            <a:t>Jak se ke mně chovaly</a:t>
          </a:r>
          <a:endParaRPr lang="en-US"/>
        </a:p>
      </dgm:t>
    </dgm:pt>
    <dgm:pt modelId="{DC4AA9C9-2782-4A59-BE79-33E3E2BAE77B}" type="parTrans" cxnId="{D05551BC-8165-4E27-970A-52CAE3E719A5}">
      <dgm:prSet/>
      <dgm:spPr/>
      <dgm:t>
        <a:bodyPr/>
        <a:lstStyle/>
        <a:p>
          <a:endParaRPr lang="en-US"/>
        </a:p>
      </dgm:t>
    </dgm:pt>
    <dgm:pt modelId="{FFA7CC6D-F9A4-4624-B1AF-124C113F00D1}" type="sibTrans" cxnId="{D05551BC-8165-4E27-970A-52CAE3E719A5}">
      <dgm:prSet/>
      <dgm:spPr/>
      <dgm:t>
        <a:bodyPr/>
        <a:lstStyle/>
        <a:p>
          <a:endParaRPr lang="en-US"/>
        </a:p>
      </dgm:t>
    </dgm:pt>
    <dgm:pt modelId="{EBB92868-77B5-104E-BDBF-3FDC63984BAF}" type="pres">
      <dgm:prSet presAssocID="{5C18A93F-000D-48E4-8630-BA4B0CA04B8C}" presName="vert0" presStyleCnt="0">
        <dgm:presLayoutVars>
          <dgm:dir/>
          <dgm:animOne val="branch"/>
          <dgm:animLvl val="lvl"/>
        </dgm:presLayoutVars>
      </dgm:prSet>
      <dgm:spPr/>
    </dgm:pt>
    <dgm:pt modelId="{BD177838-F3F1-7841-854A-CED4E99C2935}" type="pres">
      <dgm:prSet presAssocID="{DA5C08CF-A2FD-4130-9867-DDB2E8382275}" presName="thickLine" presStyleLbl="alignNode1" presStyleIdx="0" presStyleCnt="6"/>
      <dgm:spPr/>
    </dgm:pt>
    <dgm:pt modelId="{7DFE13E6-1217-C749-8C82-2EF91D09D46E}" type="pres">
      <dgm:prSet presAssocID="{DA5C08CF-A2FD-4130-9867-DDB2E8382275}" presName="horz1" presStyleCnt="0"/>
      <dgm:spPr/>
    </dgm:pt>
    <dgm:pt modelId="{FFBD5A69-00A9-3445-A835-1B6CDFDA5773}" type="pres">
      <dgm:prSet presAssocID="{DA5C08CF-A2FD-4130-9867-DDB2E8382275}" presName="tx1" presStyleLbl="revTx" presStyleIdx="0" presStyleCnt="6"/>
      <dgm:spPr/>
    </dgm:pt>
    <dgm:pt modelId="{189B68D5-28D1-8C4B-953F-771FD6D4016D}" type="pres">
      <dgm:prSet presAssocID="{DA5C08CF-A2FD-4130-9867-DDB2E8382275}" presName="vert1" presStyleCnt="0"/>
      <dgm:spPr/>
    </dgm:pt>
    <dgm:pt modelId="{3B287523-F444-6D47-A92E-A6EFBB9A161A}" type="pres">
      <dgm:prSet presAssocID="{29EDA0AA-A6D6-4A8C-81A5-703C624BD944}" presName="thickLine" presStyleLbl="alignNode1" presStyleIdx="1" presStyleCnt="6"/>
      <dgm:spPr/>
    </dgm:pt>
    <dgm:pt modelId="{79466248-022F-A24E-8B6F-76D68D11D1FB}" type="pres">
      <dgm:prSet presAssocID="{29EDA0AA-A6D6-4A8C-81A5-703C624BD944}" presName="horz1" presStyleCnt="0"/>
      <dgm:spPr/>
    </dgm:pt>
    <dgm:pt modelId="{A0EFF7DE-EB6E-4044-BFE4-916FC78AEB99}" type="pres">
      <dgm:prSet presAssocID="{29EDA0AA-A6D6-4A8C-81A5-703C624BD944}" presName="tx1" presStyleLbl="revTx" presStyleIdx="1" presStyleCnt="6"/>
      <dgm:spPr/>
    </dgm:pt>
    <dgm:pt modelId="{E75E7624-5B29-5E43-8F55-B36C8A0CCCD3}" type="pres">
      <dgm:prSet presAssocID="{29EDA0AA-A6D6-4A8C-81A5-703C624BD944}" presName="vert1" presStyleCnt="0"/>
      <dgm:spPr/>
    </dgm:pt>
    <dgm:pt modelId="{ACE05146-88E2-CA43-8D1B-65946462D67E}" type="pres">
      <dgm:prSet presAssocID="{FE5B204A-0720-411A-A754-8CE8AAFEDF39}" presName="thickLine" presStyleLbl="alignNode1" presStyleIdx="2" presStyleCnt="6"/>
      <dgm:spPr/>
    </dgm:pt>
    <dgm:pt modelId="{FC4EC358-39AB-8E42-91CC-3386259492C6}" type="pres">
      <dgm:prSet presAssocID="{FE5B204A-0720-411A-A754-8CE8AAFEDF39}" presName="horz1" presStyleCnt="0"/>
      <dgm:spPr/>
    </dgm:pt>
    <dgm:pt modelId="{3A3E98DC-8A06-CF4E-879F-B3BC2D927025}" type="pres">
      <dgm:prSet presAssocID="{FE5B204A-0720-411A-A754-8CE8AAFEDF39}" presName="tx1" presStyleLbl="revTx" presStyleIdx="2" presStyleCnt="6"/>
      <dgm:spPr/>
    </dgm:pt>
    <dgm:pt modelId="{40D928F4-408B-EA42-ACC2-8EDDBB3F75BA}" type="pres">
      <dgm:prSet presAssocID="{FE5B204A-0720-411A-A754-8CE8AAFEDF39}" presName="vert1" presStyleCnt="0"/>
      <dgm:spPr/>
    </dgm:pt>
    <dgm:pt modelId="{A039A225-D0C1-1543-8E72-96F2FE8F728B}" type="pres">
      <dgm:prSet presAssocID="{D7C46F14-4D3D-4F60-849A-35B042AED787}" presName="thickLine" presStyleLbl="alignNode1" presStyleIdx="3" presStyleCnt="6"/>
      <dgm:spPr/>
    </dgm:pt>
    <dgm:pt modelId="{FF6E29AE-1F14-944B-909D-226ABCF42F7E}" type="pres">
      <dgm:prSet presAssocID="{D7C46F14-4D3D-4F60-849A-35B042AED787}" presName="horz1" presStyleCnt="0"/>
      <dgm:spPr/>
    </dgm:pt>
    <dgm:pt modelId="{59BC6428-37C3-4F46-A2EA-E909CC92D68F}" type="pres">
      <dgm:prSet presAssocID="{D7C46F14-4D3D-4F60-849A-35B042AED787}" presName="tx1" presStyleLbl="revTx" presStyleIdx="3" presStyleCnt="6"/>
      <dgm:spPr/>
    </dgm:pt>
    <dgm:pt modelId="{C20AD66F-CA15-7C4D-89DB-90DA80299D9F}" type="pres">
      <dgm:prSet presAssocID="{D7C46F14-4D3D-4F60-849A-35B042AED787}" presName="vert1" presStyleCnt="0"/>
      <dgm:spPr/>
    </dgm:pt>
    <dgm:pt modelId="{F9AA34DD-455F-4649-AA2F-AE064C2BFE90}" type="pres">
      <dgm:prSet presAssocID="{C732BDB2-5394-4380-A78F-4767858E1482}" presName="thickLine" presStyleLbl="alignNode1" presStyleIdx="4" presStyleCnt="6"/>
      <dgm:spPr/>
    </dgm:pt>
    <dgm:pt modelId="{C27E6364-E0A5-474A-B74B-5D237430C199}" type="pres">
      <dgm:prSet presAssocID="{C732BDB2-5394-4380-A78F-4767858E1482}" presName="horz1" presStyleCnt="0"/>
      <dgm:spPr/>
    </dgm:pt>
    <dgm:pt modelId="{B73F0353-58C7-7449-B21C-EB684B1BD519}" type="pres">
      <dgm:prSet presAssocID="{C732BDB2-5394-4380-A78F-4767858E1482}" presName="tx1" presStyleLbl="revTx" presStyleIdx="4" presStyleCnt="6"/>
      <dgm:spPr/>
    </dgm:pt>
    <dgm:pt modelId="{3B673AC1-7D26-6B42-A512-5F9A21082B0B}" type="pres">
      <dgm:prSet presAssocID="{C732BDB2-5394-4380-A78F-4767858E1482}" presName="vert1" presStyleCnt="0"/>
      <dgm:spPr/>
    </dgm:pt>
    <dgm:pt modelId="{C3D232EE-5C54-5343-B4F7-4049B1A21B25}" type="pres">
      <dgm:prSet presAssocID="{09AA871F-516F-4F4C-B8CD-0AAF6770206F}" presName="thickLine" presStyleLbl="alignNode1" presStyleIdx="5" presStyleCnt="6"/>
      <dgm:spPr/>
    </dgm:pt>
    <dgm:pt modelId="{D6A1E1FA-1219-F94E-B3D7-4B699F6D772A}" type="pres">
      <dgm:prSet presAssocID="{09AA871F-516F-4F4C-B8CD-0AAF6770206F}" presName="horz1" presStyleCnt="0"/>
      <dgm:spPr/>
    </dgm:pt>
    <dgm:pt modelId="{BCD9F1EF-290A-EE4B-89EC-DF338BD4F18C}" type="pres">
      <dgm:prSet presAssocID="{09AA871F-516F-4F4C-B8CD-0AAF6770206F}" presName="tx1" presStyleLbl="revTx" presStyleIdx="5" presStyleCnt="6"/>
      <dgm:spPr/>
    </dgm:pt>
    <dgm:pt modelId="{96148B10-2E83-E142-8E75-3C5D3E1769E3}" type="pres">
      <dgm:prSet presAssocID="{09AA871F-516F-4F4C-B8CD-0AAF6770206F}" presName="vert1" presStyleCnt="0"/>
      <dgm:spPr/>
    </dgm:pt>
  </dgm:ptLst>
  <dgm:cxnLst>
    <dgm:cxn modelId="{9A09700F-AE10-4849-8C39-403CDBD222D3}" srcId="{5C18A93F-000D-48E4-8630-BA4B0CA04B8C}" destId="{FE5B204A-0720-411A-A754-8CE8AAFEDF39}" srcOrd="2" destOrd="0" parTransId="{111A67DE-EE72-4776-8F2F-AF34BA5CB7B3}" sibTransId="{DE6FA913-7C6A-40F9-8571-E4D859F27458}"/>
    <dgm:cxn modelId="{66DACC13-CE30-9A48-9B15-CA105C7AD9D5}" type="presOf" srcId="{5C18A93F-000D-48E4-8630-BA4B0CA04B8C}" destId="{EBB92868-77B5-104E-BDBF-3FDC63984BAF}" srcOrd="0" destOrd="0" presId="urn:microsoft.com/office/officeart/2008/layout/LinedList"/>
    <dgm:cxn modelId="{1A2BF516-0204-4171-A9FF-5D0316A2D2F2}" srcId="{5C18A93F-000D-48E4-8630-BA4B0CA04B8C}" destId="{D7C46F14-4D3D-4F60-849A-35B042AED787}" srcOrd="3" destOrd="0" parTransId="{82E270A6-1A86-47FC-A532-81CED727DDAC}" sibTransId="{005EB7B4-068D-4546-9F81-590D24E026F9}"/>
    <dgm:cxn modelId="{423AC62F-110E-5841-97A5-471E8CF6F10A}" type="presOf" srcId="{FE5B204A-0720-411A-A754-8CE8AAFEDF39}" destId="{3A3E98DC-8A06-CF4E-879F-B3BC2D927025}" srcOrd="0" destOrd="0" presId="urn:microsoft.com/office/officeart/2008/layout/LinedList"/>
    <dgm:cxn modelId="{091C3448-6313-184B-8D57-79A5236E97AE}" type="presOf" srcId="{C732BDB2-5394-4380-A78F-4767858E1482}" destId="{B73F0353-58C7-7449-B21C-EB684B1BD519}" srcOrd="0" destOrd="0" presId="urn:microsoft.com/office/officeart/2008/layout/LinedList"/>
    <dgm:cxn modelId="{AD8C1C64-5334-8444-BC85-89696D2A996B}" type="presOf" srcId="{DA5C08CF-A2FD-4130-9867-DDB2E8382275}" destId="{FFBD5A69-00A9-3445-A835-1B6CDFDA5773}" srcOrd="0" destOrd="0" presId="urn:microsoft.com/office/officeart/2008/layout/LinedList"/>
    <dgm:cxn modelId="{E0126C8C-488D-4A9F-8BE3-C4D95FD6CA2A}" srcId="{5C18A93F-000D-48E4-8630-BA4B0CA04B8C}" destId="{DA5C08CF-A2FD-4130-9867-DDB2E8382275}" srcOrd="0" destOrd="0" parTransId="{955A81BE-D734-48E3-A34F-0B5585F97DEF}" sibTransId="{11E8385D-75BF-4371-B7BA-3D011B7EC44D}"/>
    <dgm:cxn modelId="{2536CF90-B026-2A45-B702-1D8E4F5170F2}" type="presOf" srcId="{09AA871F-516F-4F4C-B8CD-0AAF6770206F}" destId="{BCD9F1EF-290A-EE4B-89EC-DF338BD4F18C}" srcOrd="0" destOrd="0" presId="urn:microsoft.com/office/officeart/2008/layout/LinedList"/>
    <dgm:cxn modelId="{D05551BC-8165-4E27-970A-52CAE3E719A5}" srcId="{5C18A93F-000D-48E4-8630-BA4B0CA04B8C}" destId="{09AA871F-516F-4F4C-B8CD-0AAF6770206F}" srcOrd="5" destOrd="0" parTransId="{DC4AA9C9-2782-4A59-BE79-33E3E2BAE77B}" sibTransId="{FFA7CC6D-F9A4-4624-B1AF-124C113F00D1}"/>
    <dgm:cxn modelId="{4BA89FC6-91C8-294D-89BC-8CB3C3F43A82}" type="presOf" srcId="{D7C46F14-4D3D-4F60-849A-35B042AED787}" destId="{59BC6428-37C3-4F46-A2EA-E909CC92D68F}" srcOrd="0" destOrd="0" presId="urn:microsoft.com/office/officeart/2008/layout/LinedList"/>
    <dgm:cxn modelId="{E68360DC-65DC-4B4D-9E91-B3B2E6067874}" srcId="{5C18A93F-000D-48E4-8630-BA4B0CA04B8C}" destId="{29EDA0AA-A6D6-4A8C-81A5-703C624BD944}" srcOrd="1" destOrd="0" parTransId="{45B424AF-1182-403D-A0AE-85C091A2E655}" sibTransId="{4F830E76-96B5-48A2-904A-C2AD36DADA60}"/>
    <dgm:cxn modelId="{D64850F8-7A5D-BC4C-BD74-5BC7E313FAA1}" type="presOf" srcId="{29EDA0AA-A6D6-4A8C-81A5-703C624BD944}" destId="{A0EFF7DE-EB6E-4044-BFE4-916FC78AEB99}" srcOrd="0" destOrd="0" presId="urn:microsoft.com/office/officeart/2008/layout/LinedList"/>
    <dgm:cxn modelId="{B931C3FB-9F07-4AC6-8AB9-1E99B00436A2}" srcId="{5C18A93F-000D-48E4-8630-BA4B0CA04B8C}" destId="{C732BDB2-5394-4380-A78F-4767858E1482}" srcOrd="4" destOrd="0" parTransId="{B83802F9-3CE5-4B35-8276-C03DA859EC1D}" sibTransId="{65DB9879-6D0C-4C9A-A0C7-BC32D7ADEA33}"/>
    <dgm:cxn modelId="{002EA8FB-A6D5-244A-AFD8-016EAF36C275}" type="presParOf" srcId="{EBB92868-77B5-104E-BDBF-3FDC63984BAF}" destId="{BD177838-F3F1-7841-854A-CED4E99C2935}" srcOrd="0" destOrd="0" presId="urn:microsoft.com/office/officeart/2008/layout/LinedList"/>
    <dgm:cxn modelId="{9809F271-C270-C146-ACB9-1BED9BA633B1}" type="presParOf" srcId="{EBB92868-77B5-104E-BDBF-3FDC63984BAF}" destId="{7DFE13E6-1217-C749-8C82-2EF91D09D46E}" srcOrd="1" destOrd="0" presId="urn:microsoft.com/office/officeart/2008/layout/LinedList"/>
    <dgm:cxn modelId="{398F1F00-E190-BB49-862B-5EFCC9F26C00}" type="presParOf" srcId="{7DFE13E6-1217-C749-8C82-2EF91D09D46E}" destId="{FFBD5A69-00A9-3445-A835-1B6CDFDA5773}" srcOrd="0" destOrd="0" presId="urn:microsoft.com/office/officeart/2008/layout/LinedList"/>
    <dgm:cxn modelId="{2464500B-476B-2346-921F-215714EBBE0F}" type="presParOf" srcId="{7DFE13E6-1217-C749-8C82-2EF91D09D46E}" destId="{189B68D5-28D1-8C4B-953F-771FD6D4016D}" srcOrd="1" destOrd="0" presId="urn:microsoft.com/office/officeart/2008/layout/LinedList"/>
    <dgm:cxn modelId="{62595B7E-2503-B44E-8BE2-067B44672967}" type="presParOf" srcId="{EBB92868-77B5-104E-BDBF-3FDC63984BAF}" destId="{3B287523-F444-6D47-A92E-A6EFBB9A161A}" srcOrd="2" destOrd="0" presId="urn:microsoft.com/office/officeart/2008/layout/LinedList"/>
    <dgm:cxn modelId="{C6C1B8B3-27FE-EC48-AC77-85F6CA1DE1CA}" type="presParOf" srcId="{EBB92868-77B5-104E-BDBF-3FDC63984BAF}" destId="{79466248-022F-A24E-8B6F-76D68D11D1FB}" srcOrd="3" destOrd="0" presId="urn:microsoft.com/office/officeart/2008/layout/LinedList"/>
    <dgm:cxn modelId="{30994213-DF40-7C44-9C24-1B337621730B}" type="presParOf" srcId="{79466248-022F-A24E-8B6F-76D68D11D1FB}" destId="{A0EFF7DE-EB6E-4044-BFE4-916FC78AEB99}" srcOrd="0" destOrd="0" presId="urn:microsoft.com/office/officeart/2008/layout/LinedList"/>
    <dgm:cxn modelId="{12528391-4655-C341-BB31-7A67932C9992}" type="presParOf" srcId="{79466248-022F-A24E-8B6F-76D68D11D1FB}" destId="{E75E7624-5B29-5E43-8F55-B36C8A0CCCD3}" srcOrd="1" destOrd="0" presId="urn:microsoft.com/office/officeart/2008/layout/LinedList"/>
    <dgm:cxn modelId="{1E22E701-78B7-AF4C-A088-15BF7804A280}" type="presParOf" srcId="{EBB92868-77B5-104E-BDBF-3FDC63984BAF}" destId="{ACE05146-88E2-CA43-8D1B-65946462D67E}" srcOrd="4" destOrd="0" presId="urn:microsoft.com/office/officeart/2008/layout/LinedList"/>
    <dgm:cxn modelId="{66403D13-3396-2F48-BF42-718979523896}" type="presParOf" srcId="{EBB92868-77B5-104E-BDBF-3FDC63984BAF}" destId="{FC4EC358-39AB-8E42-91CC-3386259492C6}" srcOrd="5" destOrd="0" presId="urn:microsoft.com/office/officeart/2008/layout/LinedList"/>
    <dgm:cxn modelId="{460615E8-ED4E-FD49-8087-16FA63757640}" type="presParOf" srcId="{FC4EC358-39AB-8E42-91CC-3386259492C6}" destId="{3A3E98DC-8A06-CF4E-879F-B3BC2D927025}" srcOrd="0" destOrd="0" presId="urn:microsoft.com/office/officeart/2008/layout/LinedList"/>
    <dgm:cxn modelId="{11A85FFF-D168-A145-A4E0-AA437C8E112A}" type="presParOf" srcId="{FC4EC358-39AB-8E42-91CC-3386259492C6}" destId="{40D928F4-408B-EA42-ACC2-8EDDBB3F75BA}" srcOrd="1" destOrd="0" presId="urn:microsoft.com/office/officeart/2008/layout/LinedList"/>
    <dgm:cxn modelId="{B2B68CD7-3CFD-E744-96F4-50DFD24D87B6}" type="presParOf" srcId="{EBB92868-77B5-104E-BDBF-3FDC63984BAF}" destId="{A039A225-D0C1-1543-8E72-96F2FE8F728B}" srcOrd="6" destOrd="0" presId="urn:microsoft.com/office/officeart/2008/layout/LinedList"/>
    <dgm:cxn modelId="{99C2EE2C-7543-1449-84F9-C95A4AB9CEF3}" type="presParOf" srcId="{EBB92868-77B5-104E-BDBF-3FDC63984BAF}" destId="{FF6E29AE-1F14-944B-909D-226ABCF42F7E}" srcOrd="7" destOrd="0" presId="urn:microsoft.com/office/officeart/2008/layout/LinedList"/>
    <dgm:cxn modelId="{79F3D259-73CA-F24C-B613-2312107EDF47}" type="presParOf" srcId="{FF6E29AE-1F14-944B-909D-226ABCF42F7E}" destId="{59BC6428-37C3-4F46-A2EA-E909CC92D68F}" srcOrd="0" destOrd="0" presId="urn:microsoft.com/office/officeart/2008/layout/LinedList"/>
    <dgm:cxn modelId="{AA949A24-021E-E14B-8F08-4EFB44204891}" type="presParOf" srcId="{FF6E29AE-1F14-944B-909D-226ABCF42F7E}" destId="{C20AD66F-CA15-7C4D-89DB-90DA80299D9F}" srcOrd="1" destOrd="0" presId="urn:microsoft.com/office/officeart/2008/layout/LinedList"/>
    <dgm:cxn modelId="{5F461FE8-732D-154B-ACAF-68A09745ED83}" type="presParOf" srcId="{EBB92868-77B5-104E-BDBF-3FDC63984BAF}" destId="{F9AA34DD-455F-4649-AA2F-AE064C2BFE90}" srcOrd="8" destOrd="0" presId="urn:microsoft.com/office/officeart/2008/layout/LinedList"/>
    <dgm:cxn modelId="{E97D6E5E-AFAA-474F-9388-DDB8252EF4B3}" type="presParOf" srcId="{EBB92868-77B5-104E-BDBF-3FDC63984BAF}" destId="{C27E6364-E0A5-474A-B74B-5D237430C199}" srcOrd="9" destOrd="0" presId="urn:microsoft.com/office/officeart/2008/layout/LinedList"/>
    <dgm:cxn modelId="{529C170B-53CB-5E48-B35D-A245FFE745B4}" type="presParOf" srcId="{C27E6364-E0A5-474A-B74B-5D237430C199}" destId="{B73F0353-58C7-7449-B21C-EB684B1BD519}" srcOrd="0" destOrd="0" presId="urn:microsoft.com/office/officeart/2008/layout/LinedList"/>
    <dgm:cxn modelId="{F9A53712-BE99-3D41-ABEF-B8E4463E954D}" type="presParOf" srcId="{C27E6364-E0A5-474A-B74B-5D237430C199}" destId="{3B673AC1-7D26-6B42-A512-5F9A21082B0B}" srcOrd="1" destOrd="0" presId="urn:microsoft.com/office/officeart/2008/layout/LinedList"/>
    <dgm:cxn modelId="{3E4DDD08-D3BA-C14D-8A2F-348DEB4076D3}" type="presParOf" srcId="{EBB92868-77B5-104E-BDBF-3FDC63984BAF}" destId="{C3D232EE-5C54-5343-B4F7-4049B1A21B25}" srcOrd="10" destOrd="0" presId="urn:microsoft.com/office/officeart/2008/layout/LinedList"/>
    <dgm:cxn modelId="{12693A35-27D1-2642-ACE5-9994EC680BAB}" type="presParOf" srcId="{EBB92868-77B5-104E-BDBF-3FDC63984BAF}" destId="{D6A1E1FA-1219-F94E-B3D7-4B699F6D772A}" srcOrd="11" destOrd="0" presId="urn:microsoft.com/office/officeart/2008/layout/LinedList"/>
    <dgm:cxn modelId="{036E2A65-C21B-2346-A35C-50DB26616C97}" type="presParOf" srcId="{D6A1E1FA-1219-F94E-B3D7-4B699F6D772A}" destId="{BCD9F1EF-290A-EE4B-89EC-DF338BD4F18C}" srcOrd="0" destOrd="0" presId="urn:microsoft.com/office/officeart/2008/layout/LinedList"/>
    <dgm:cxn modelId="{37447A03-1453-474F-A3DA-354D4959D030}" type="presParOf" srcId="{D6A1E1FA-1219-F94E-B3D7-4B699F6D772A}" destId="{96148B10-2E83-E142-8E75-3C5D3E1769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3911E7-34B2-4DB1-9D10-3F4D374E87C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C334E2A-E175-44B5-991A-F5AA660F0380}">
      <dgm:prSet/>
      <dgm:spPr/>
      <dgm:t>
        <a:bodyPr/>
        <a:lstStyle/>
        <a:p>
          <a:r>
            <a:rPr lang="cs-CZ"/>
            <a:t>To co prožíváme vědomě</a:t>
          </a:r>
          <a:endParaRPr lang="en-US"/>
        </a:p>
      </dgm:t>
    </dgm:pt>
    <dgm:pt modelId="{8D41C591-39C6-425A-A0BC-E15C039BF706}" type="parTrans" cxnId="{84DEA568-8297-4662-BCA3-3C2D1586D916}">
      <dgm:prSet/>
      <dgm:spPr/>
      <dgm:t>
        <a:bodyPr/>
        <a:lstStyle/>
        <a:p>
          <a:endParaRPr lang="en-US"/>
        </a:p>
      </dgm:t>
    </dgm:pt>
    <dgm:pt modelId="{EB3FCB22-5EE2-42EF-89E6-D2ADD6246F95}" type="sibTrans" cxnId="{84DEA568-8297-4662-BCA3-3C2D1586D916}">
      <dgm:prSet/>
      <dgm:spPr/>
      <dgm:t>
        <a:bodyPr/>
        <a:lstStyle/>
        <a:p>
          <a:endParaRPr lang="en-US"/>
        </a:p>
      </dgm:t>
    </dgm:pt>
    <dgm:pt modelId="{0A58F281-35C9-472F-81B5-035013DB4BB1}">
      <dgm:prSet/>
      <dgm:spPr/>
      <dgm:t>
        <a:bodyPr/>
        <a:lstStyle/>
        <a:p>
          <a:r>
            <a:rPr lang="cs-CZ"/>
            <a:t>Znalost běžných norem společnosti</a:t>
          </a:r>
          <a:endParaRPr lang="en-US"/>
        </a:p>
      </dgm:t>
    </dgm:pt>
    <dgm:pt modelId="{A68D89F4-D75F-4F86-BBE7-7C92DA5EC20B}" type="parTrans" cxnId="{06F364B3-4C0F-47A1-B0B4-E9FCB6E5AED0}">
      <dgm:prSet/>
      <dgm:spPr/>
      <dgm:t>
        <a:bodyPr/>
        <a:lstStyle/>
        <a:p>
          <a:endParaRPr lang="en-US"/>
        </a:p>
      </dgm:t>
    </dgm:pt>
    <dgm:pt modelId="{06A672E7-57FD-4ABF-B6CD-CC47EA220AB6}" type="sibTrans" cxnId="{06F364B3-4C0F-47A1-B0B4-E9FCB6E5AED0}">
      <dgm:prSet/>
      <dgm:spPr/>
      <dgm:t>
        <a:bodyPr/>
        <a:lstStyle/>
        <a:p>
          <a:endParaRPr lang="en-US"/>
        </a:p>
      </dgm:t>
    </dgm:pt>
    <dgm:pt modelId="{88164BB6-EB53-40CC-B119-90508DE1E201}">
      <dgm:prSet/>
      <dgm:spPr/>
      <dgm:t>
        <a:bodyPr/>
        <a:lstStyle/>
        <a:p>
          <a:r>
            <a:rPr lang="cs-CZ"/>
            <a:t>Reaguji na aktuální stav</a:t>
          </a:r>
          <a:endParaRPr lang="en-US"/>
        </a:p>
      </dgm:t>
    </dgm:pt>
    <dgm:pt modelId="{A0C49F4C-C181-48D0-A42F-FACADF73B3D3}" type="parTrans" cxnId="{3E785426-DA04-466D-BC79-8945FA84AAC0}">
      <dgm:prSet/>
      <dgm:spPr/>
      <dgm:t>
        <a:bodyPr/>
        <a:lstStyle/>
        <a:p>
          <a:endParaRPr lang="en-US"/>
        </a:p>
      </dgm:t>
    </dgm:pt>
    <dgm:pt modelId="{DBDC8FF9-FC51-4E51-86E7-5EF93F4DDC84}" type="sibTrans" cxnId="{3E785426-DA04-466D-BC79-8945FA84AAC0}">
      <dgm:prSet/>
      <dgm:spPr/>
      <dgm:t>
        <a:bodyPr/>
        <a:lstStyle/>
        <a:p>
          <a:endParaRPr lang="en-US"/>
        </a:p>
      </dgm:t>
    </dgm:pt>
    <dgm:pt modelId="{18A82147-B195-434C-A5EF-0C4A4A055183}">
      <dgm:prSet/>
      <dgm:spPr/>
      <dgm:t>
        <a:bodyPr/>
        <a:lstStyle/>
        <a:p>
          <a:r>
            <a:rPr lang="cs-CZ"/>
            <a:t>Chybí proaktivní směr</a:t>
          </a:r>
          <a:endParaRPr lang="en-US"/>
        </a:p>
      </dgm:t>
    </dgm:pt>
    <dgm:pt modelId="{6CED414A-1640-4195-A9DD-AAC3D30DC304}" type="parTrans" cxnId="{42B61C03-D709-4196-BED2-90FD98D3362C}">
      <dgm:prSet/>
      <dgm:spPr/>
      <dgm:t>
        <a:bodyPr/>
        <a:lstStyle/>
        <a:p>
          <a:endParaRPr lang="en-US"/>
        </a:p>
      </dgm:t>
    </dgm:pt>
    <dgm:pt modelId="{F4D4D146-677E-45EF-A02D-D1AFC9176EDE}" type="sibTrans" cxnId="{42B61C03-D709-4196-BED2-90FD98D3362C}">
      <dgm:prSet/>
      <dgm:spPr/>
      <dgm:t>
        <a:bodyPr/>
        <a:lstStyle/>
        <a:p>
          <a:endParaRPr lang="en-US"/>
        </a:p>
      </dgm:t>
    </dgm:pt>
    <dgm:pt modelId="{655A6027-3BB1-104C-B522-6D0230BCBE91}" type="pres">
      <dgm:prSet presAssocID="{D23911E7-34B2-4DB1-9D10-3F4D374E87C9}" presName="linear" presStyleCnt="0">
        <dgm:presLayoutVars>
          <dgm:animLvl val="lvl"/>
          <dgm:resizeHandles val="exact"/>
        </dgm:presLayoutVars>
      </dgm:prSet>
      <dgm:spPr/>
    </dgm:pt>
    <dgm:pt modelId="{C52D40E6-7D39-E04C-9300-C07F8C02EC06}" type="pres">
      <dgm:prSet presAssocID="{5C334E2A-E175-44B5-991A-F5AA660F03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E63F40D-7BC0-BC40-ABD9-7D0B3779AA08}" type="pres">
      <dgm:prSet presAssocID="{EB3FCB22-5EE2-42EF-89E6-D2ADD6246F95}" presName="spacer" presStyleCnt="0"/>
      <dgm:spPr/>
    </dgm:pt>
    <dgm:pt modelId="{0F698A64-3F99-7149-8E82-8B9769AB9050}" type="pres">
      <dgm:prSet presAssocID="{0A58F281-35C9-472F-81B5-035013DB4B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CC8ACF-04A2-024D-B7D6-05F425AEB31B}" type="pres">
      <dgm:prSet presAssocID="{06A672E7-57FD-4ABF-B6CD-CC47EA220AB6}" presName="spacer" presStyleCnt="0"/>
      <dgm:spPr/>
    </dgm:pt>
    <dgm:pt modelId="{3CC49B5D-3406-E247-86A1-EB32E9CF985A}" type="pres">
      <dgm:prSet presAssocID="{88164BB6-EB53-40CC-B119-90508DE1E2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5902C9E-8AD1-B649-8860-4513F5512BF2}" type="pres">
      <dgm:prSet presAssocID="{DBDC8FF9-FC51-4E51-86E7-5EF93F4DDC84}" presName="spacer" presStyleCnt="0"/>
      <dgm:spPr/>
    </dgm:pt>
    <dgm:pt modelId="{D4C23585-ADA7-0D4E-8F56-69F621125A60}" type="pres">
      <dgm:prSet presAssocID="{18A82147-B195-434C-A5EF-0C4A4A0551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B61C03-D709-4196-BED2-90FD98D3362C}" srcId="{D23911E7-34B2-4DB1-9D10-3F4D374E87C9}" destId="{18A82147-B195-434C-A5EF-0C4A4A055183}" srcOrd="3" destOrd="0" parTransId="{6CED414A-1640-4195-A9DD-AAC3D30DC304}" sibTransId="{F4D4D146-677E-45EF-A02D-D1AFC9176EDE}"/>
    <dgm:cxn modelId="{912F8707-81C0-AC44-828A-8D863F841F34}" type="presOf" srcId="{D23911E7-34B2-4DB1-9D10-3F4D374E87C9}" destId="{655A6027-3BB1-104C-B522-6D0230BCBE91}" srcOrd="0" destOrd="0" presId="urn:microsoft.com/office/officeart/2005/8/layout/vList2"/>
    <dgm:cxn modelId="{3E785426-DA04-466D-BC79-8945FA84AAC0}" srcId="{D23911E7-34B2-4DB1-9D10-3F4D374E87C9}" destId="{88164BB6-EB53-40CC-B119-90508DE1E201}" srcOrd="2" destOrd="0" parTransId="{A0C49F4C-C181-48D0-A42F-FACADF73B3D3}" sibTransId="{DBDC8FF9-FC51-4E51-86E7-5EF93F4DDC84}"/>
    <dgm:cxn modelId="{B876542B-4B66-D445-B12B-D21EBC13D108}" type="presOf" srcId="{18A82147-B195-434C-A5EF-0C4A4A055183}" destId="{D4C23585-ADA7-0D4E-8F56-69F621125A60}" srcOrd="0" destOrd="0" presId="urn:microsoft.com/office/officeart/2005/8/layout/vList2"/>
    <dgm:cxn modelId="{84DEA568-8297-4662-BCA3-3C2D1586D916}" srcId="{D23911E7-34B2-4DB1-9D10-3F4D374E87C9}" destId="{5C334E2A-E175-44B5-991A-F5AA660F0380}" srcOrd="0" destOrd="0" parTransId="{8D41C591-39C6-425A-A0BC-E15C039BF706}" sibTransId="{EB3FCB22-5EE2-42EF-89E6-D2ADD6246F95}"/>
    <dgm:cxn modelId="{797B42A1-90D5-8041-BCF4-3A383C3BDEF4}" type="presOf" srcId="{5C334E2A-E175-44B5-991A-F5AA660F0380}" destId="{C52D40E6-7D39-E04C-9300-C07F8C02EC06}" srcOrd="0" destOrd="0" presId="urn:microsoft.com/office/officeart/2005/8/layout/vList2"/>
    <dgm:cxn modelId="{F73024B0-FAB7-184C-A0D0-5F72550A9214}" type="presOf" srcId="{88164BB6-EB53-40CC-B119-90508DE1E201}" destId="{3CC49B5D-3406-E247-86A1-EB32E9CF985A}" srcOrd="0" destOrd="0" presId="urn:microsoft.com/office/officeart/2005/8/layout/vList2"/>
    <dgm:cxn modelId="{06F364B3-4C0F-47A1-B0B4-E9FCB6E5AED0}" srcId="{D23911E7-34B2-4DB1-9D10-3F4D374E87C9}" destId="{0A58F281-35C9-472F-81B5-035013DB4BB1}" srcOrd="1" destOrd="0" parTransId="{A68D89F4-D75F-4F86-BBE7-7C92DA5EC20B}" sibTransId="{06A672E7-57FD-4ABF-B6CD-CC47EA220AB6}"/>
    <dgm:cxn modelId="{C67B32C1-64E3-E147-8CAB-7F5BC558C64A}" type="presOf" srcId="{0A58F281-35C9-472F-81B5-035013DB4BB1}" destId="{0F698A64-3F99-7149-8E82-8B9769AB9050}" srcOrd="0" destOrd="0" presId="urn:microsoft.com/office/officeart/2005/8/layout/vList2"/>
    <dgm:cxn modelId="{24C38E19-969B-AF4E-AF08-9B4BE27CBF13}" type="presParOf" srcId="{655A6027-3BB1-104C-B522-6D0230BCBE91}" destId="{C52D40E6-7D39-E04C-9300-C07F8C02EC06}" srcOrd="0" destOrd="0" presId="urn:microsoft.com/office/officeart/2005/8/layout/vList2"/>
    <dgm:cxn modelId="{38E8C26B-DF6F-DA4D-B12F-8028AF5529B2}" type="presParOf" srcId="{655A6027-3BB1-104C-B522-6D0230BCBE91}" destId="{1E63F40D-7BC0-BC40-ABD9-7D0B3779AA08}" srcOrd="1" destOrd="0" presId="urn:microsoft.com/office/officeart/2005/8/layout/vList2"/>
    <dgm:cxn modelId="{1BFD0DE5-368F-DE4F-B1AE-A820E49BCE35}" type="presParOf" srcId="{655A6027-3BB1-104C-B522-6D0230BCBE91}" destId="{0F698A64-3F99-7149-8E82-8B9769AB9050}" srcOrd="2" destOrd="0" presId="urn:microsoft.com/office/officeart/2005/8/layout/vList2"/>
    <dgm:cxn modelId="{C26B2C5F-8616-6A43-8FEF-565536B5F3B7}" type="presParOf" srcId="{655A6027-3BB1-104C-B522-6D0230BCBE91}" destId="{15CC8ACF-04A2-024D-B7D6-05F425AEB31B}" srcOrd="3" destOrd="0" presId="urn:microsoft.com/office/officeart/2005/8/layout/vList2"/>
    <dgm:cxn modelId="{622F7160-319A-5F47-889D-1E4D8735B6C2}" type="presParOf" srcId="{655A6027-3BB1-104C-B522-6D0230BCBE91}" destId="{3CC49B5D-3406-E247-86A1-EB32E9CF985A}" srcOrd="4" destOrd="0" presId="urn:microsoft.com/office/officeart/2005/8/layout/vList2"/>
    <dgm:cxn modelId="{9DA7F4BE-4425-064A-BD7F-D347AC8AD4ED}" type="presParOf" srcId="{655A6027-3BB1-104C-B522-6D0230BCBE91}" destId="{F5902C9E-8AD1-B649-8860-4513F5512BF2}" srcOrd="5" destOrd="0" presId="urn:microsoft.com/office/officeart/2005/8/layout/vList2"/>
    <dgm:cxn modelId="{65679467-5989-AA42-9984-F0763C2D2E26}" type="presParOf" srcId="{655A6027-3BB1-104C-B522-6D0230BCBE91}" destId="{D4C23585-ADA7-0D4E-8F56-69F621125A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8A2CE0-43AB-43A3-B671-A403AE471D8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3455CD-E8E8-4656-A0C3-BF4AB26D8A77}">
      <dgm:prSet/>
      <dgm:spPr/>
      <dgm:t>
        <a:bodyPr/>
        <a:lstStyle/>
        <a:p>
          <a:r>
            <a:rPr lang="cs-CZ"/>
            <a:t>Přístup zaměřený na řešení</a:t>
          </a:r>
          <a:endParaRPr lang="en-US"/>
        </a:p>
      </dgm:t>
    </dgm:pt>
    <dgm:pt modelId="{180EA2A4-F7D4-4ABB-8DED-59624316E1C3}" type="parTrans" cxnId="{A789B18C-DE1B-4CE0-AEE1-2B14A9D1EDC5}">
      <dgm:prSet/>
      <dgm:spPr/>
      <dgm:t>
        <a:bodyPr/>
        <a:lstStyle/>
        <a:p>
          <a:endParaRPr lang="en-US"/>
        </a:p>
      </dgm:t>
    </dgm:pt>
    <dgm:pt modelId="{D7EE77F8-22B1-4CDD-92EA-AD175FC2A2D9}" type="sibTrans" cxnId="{A789B18C-DE1B-4CE0-AEE1-2B14A9D1EDC5}">
      <dgm:prSet/>
      <dgm:spPr/>
      <dgm:t>
        <a:bodyPr/>
        <a:lstStyle/>
        <a:p>
          <a:endParaRPr lang="en-US"/>
        </a:p>
      </dgm:t>
    </dgm:pt>
    <dgm:pt modelId="{97C9900A-D2C0-4221-8F07-ABBF329B1C92}">
      <dgm:prSet/>
      <dgm:spPr/>
      <dgm:t>
        <a:bodyPr/>
        <a:lstStyle/>
        <a:p>
          <a:r>
            <a:rPr lang="cs-CZ" dirty="0"/>
            <a:t>Dle Úlehly – se jedná o ucelený model, má specifický způsob myšlení</a:t>
          </a:r>
          <a:endParaRPr lang="en-US" dirty="0"/>
        </a:p>
      </dgm:t>
    </dgm:pt>
    <dgm:pt modelId="{84418F4C-C192-44D4-8CE3-177DF9638697}" type="parTrans" cxnId="{6E9E85AD-FE88-4298-AC9C-D38453F474C2}">
      <dgm:prSet/>
      <dgm:spPr/>
      <dgm:t>
        <a:bodyPr/>
        <a:lstStyle/>
        <a:p>
          <a:endParaRPr lang="en-US"/>
        </a:p>
      </dgm:t>
    </dgm:pt>
    <dgm:pt modelId="{8E75366F-A326-47B4-99A1-FDADD5CE5B22}" type="sibTrans" cxnId="{6E9E85AD-FE88-4298-AC9C-D38453F474C2}">
      <dgm:prSet/>
      <dgm:spPr/>
      <dgm:t>
        <a:bodyPr/>
        <a:lstStyle/>
        <a:p>
          <a:endParaRPr lang="en-US"/>
        </a:p>
      </dgm:t>
    </dgm:pt>
    <dgm:pt modelId="{F4799BDB-6400-1143-A527-A26D009D3D40}">
      <dgm:prSet/>
      <dgm:spPr/>
      <dgm:t>
        <a:bodyPr/>
        <a:lstStyle/>
        <a:p>
          <a:r>
            <a:rPr lang="en-US" dirty="0" err="1"/>
            <a:t>základem</a:t>
          </a:r>
          <a:r>
            <a:rPr lang="en-US" dirty="0"/>
            <a:t> je </a:t>
          </a:r>
          <a:r>
            <a:rPr lang="en-US" dirty="0" err="1"/>
            <a:t>osoba</a:t>
          </a:r>
          <a:r>
            <a:rPr lang="en-US" dirty="0"/>
            <a:t> </a:t>
          </a:r>
          <a:r>
            <a:rPr lang="en-US" dirty="0" err="1"/>
            <a:t>sociálního</a:t>
          </a:r>
          <a:r>
            <a:rPr lang="en-US" dirty="0"/>
            <a:t> </a:t>
          </a:r>
          <a:r>
            <a:rPr lang="en-US" dirty="0" err="1"/>
            <a:t>pracovníka</a:t>
          </a:r>
          <a:r>
            <a:rPr lang="en-US" dirty="0"/>
            <a:t> a </a:t>
          </a:r>
          <a:r>
            <a:rPr lang="en-US" dirty="0" err="1"/>
            <a:t>jeho</a:t>
          </a:r>
          <a:r>
            <a:rPr lang="en-US" dirty="0"/>
            <a:t> </a:t>
          </a:r>
          <a:r>
            <a:rPr lang="en-US" dirty="0" err="1"/>
            <a:t>konání</a:t>
          </a:r>
          <a:endParaRPr lang="en-US" dirty="0"/>
        </a:p>
      </dgm:t>
    </dgm:pt>
    <dgm:pt modelId="{E38584E7-DE86-6F4E-A86A-00E41032D033}" type="parTrans" cxnId="{B78FF7EF-1F4E-C946-A9CA-CDD7EBEC7C5B}">
      <dgm:prSet/>
      <dgm:spPr/>
      <dgm:t>
        <a:bodyPr/>
        <a:lstStyle/>
        <a:p>
          <a:endParaRPr lang="cs-CZ"/>
        </a:p>
      </dgm:t>
    </dgm:pt>
    <dgm:pt modelId="{A085CC68-79CF-464D-82C7-8E170EBD6F40}" type="sibTrans" cxnId="{B78FF7EF-1F4E-C946-A9CA-CDD7EBEC7C5B}">
      <dgm:prSet/>
      <dgm:spPr/>
      <dgm:t>
        <a:bodyPr/>
        <a:lstStyle/>
        <a:p>
          <a:endParaRPr lang="cs-CZ"/>
        </a:p>
      </dgm:t>
    </dgm:pt>
    <dgm:pt modelId="{94EE1F81-0753-1544-8F2D-F3578CF2FF38}" type="pres">
      <dgm:prSet presAssocID="{3E8A2CE0-43AB-43A3-B671-A403AE471D8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700B65-9F57-6443-B9A2-B9A99AE4E13D}" type="pres">
      <dgm:prSet presAssocID="{583455CD-E8E8-4656-A0C3-BF4AB26D8A77}" presName="hierRoot1" presStyleCnt="0"/>
      <dgm:spPr/>
    </dgm:pt>
    <dgm:pt modelId="{789FB810-2AFB-2D45-A013-E224116B10FC}" type="pres">
      <dgm:prSet presAssocID="{583455CD-E8E8-4656-A0C3-BF4AB26D8A77}" presName="composite" presStyleCnt="0"/>
      <dgm:spPr/>
    </dgm:pt>
    <dgm:pt modelId="{AD3C66BE-ACCD-9448-ABA0-694374F9FB86}" type="pres">
      <dgm:prSet presAssocID="{583455CD-E8E8-4656-A0C3-BF4AB26D8A77}" presName="background" presStyleLbl="node0" presStyleIdx="0" presStyleCnt="3"/>
      <dgm:spPr/>
    </dgm:pt>
    <dgm:pt modelId="{9EDE4C50-5157-554D-A125-90D58C17DEB1}" type="pres">
      <dgm:prSet presAssocID="{583455CD-E8E8-4656-A0C3-BF4AB26D8A77}" presName="text" presStyleLbl="fgAcc0" presStyleIdx="0" presStyleCnt="3">
        <dgm:presLayoutVars>
          <dgm:chPref val="3"/>
        </dgm:presLayoutVars>
      </dgm:prSet>
      <dgm:spPr/>
    </dgm:pt>
    <dgm:pt modelId="{14A83359-6654-3B49-8E4D-80C063D106DC}" type="pres">
      <dgm:prSet presAssocID="{583455CD-E8E8-4656-A0C3-BF4AB26D8A77}" presName="hierChild2" presStyleCnt="0"/>
      <dgm:spPr/>
    </dgm:pt>
    <dgm:pt modelId="{8EE96771-5A87-8C40-87BF-8C1B7E7EC509}" type="pres">
      <dgm:prSet presAssocID="{97C9900A-D2C0-4221-8F07-ABBF329B1C92}" presName="hierRoot1" presStyleCnt="0"/>
      <dgm:spPr/>
    </dgm:pt>
    <dgm:pt modelId="{C9ECCF4E-00E8-5F44-BAEA-D7CE7CE0B42C}" type="pres">
      <dgm:prSet presAssocID="{97C9900A-D2C0-4221-8F07-ABBF329B1C92}" presName="composite" presStyleCnt="0"/>
      <dgm:spPr/>
    </dgm:pt>
    <dgm:pt modelId="{7D5F2459-7EAF-914B-9C9D-ED39F94D9279}" type="pres">
      <dgm:prSet presAssocID="{97C9900A-D2C0-4221-8F07-ABBF329B1C92}" presName="background" presStyleLbl="node0" presStyleIdx="1" presStyleCnt="3"/>
      <dgm:spPr/>
    </dgm:pt>
    <dgm:pt modelId="{E6200FB1-2F98-A448-8261-82DF3088502B}" type="pres">
      <dgm:prSet presAssocID="{97C9900A-D2C0-4221-8F07-ABBF329B1C92}" presName="text" presStyleLbl="fgAcc0" presStyleIdx="1" presStyleCnt="3">
        <dgm:presLayoutVars>
          <dgm:chPref val="3"/>
        </dgm:presLayoutVars>
      </dgm:prSet>
      <dgm:spPr/>
    </dgm:pt>
    <dgm:pt modelId="{2D6605C1-7CB8-3B40-8B08-6D232B94EF15}" type="pres">
      <dgm:prSet presAssocID="{97C9900A-D2C0-4221-8F07-ABBF329B1C92}" presName="hierChild2" presStyleCnt="0"/>
      <dgm:spPr/>
    </dgm:pt>
    <dgm:pt modelId="{769C224F-9C0C-854E-9B5D-5600598E6DB5}" type="pres">
      <dgm:prSet presAssocID="{F4799BDB-6400-1143-A527-A26D009D3D40}" presName="hierRoot1" presStyleCnt="0"/>
      <dgm:spPr/>
    </dgm:pt>
    <dgm:pt modelId="{6A48904B-C42F-244A-85FA-20AEAA6362CC}" type="pres">
      <dgm:prSet presAssocID="{F4799BDB-6400-1143-A527-A26D009D3D40}" presName="composite" presStyleCnt="0"/>
      <dgm:spPr/>
    </dgm:pt>
    <dgm:pt modelId="{9EF5A999-A556-5F4F-9D6B-2CAA12525C88}" type="pres">
      <dgm:prSet presAssocID="{F4799BDB-6400-1143-A527-A26D009D3D40}" presName="background" presStyleLbl="node0" presStyleIdx="2" presStyleCnt="3"/>
      <dgm:spPr/>
    </dgm:pt>
    <dgm:pt modelId="{96E814CB-735E-9D4A-A8A9-BA14A378DC64}" type="pres">
      <dgm:prSet presAssocID="{F4799BDB-6400-1143-A527-A26D009D3D40}" presName="text" presStyleLbl="fgAcc0" presStyleIdx="2" presStyleCnt="3">
        <dgm:presLayoutVars>
          <dgm:chPref val="3"/>
        </dgm:presLayoutVars>
      </dgm:prSet>
      <dgm:spPr/>
    </dgm:pt>
    <dgm:pt modelId="{141CB6F5-0666-DF43-A9FE-FF81F7411C55}" type="pres">
      <dgm:prSet presAssocID="{F4799BDB-6400-1143-A527-A26D009D3D40}" presName="hierChild2" presStyleCnt="0"/>
      <dgm:spPr/>
    </dgm:pt>
  </dgm:ptLst>
  <dgm:cxnLst>
    <dgm:cxn modelId="{5FFF7543-F0CC-4840-9FDF-86ECE4B2A1F5}" type="presOf" srcId="{F4799BDB-6400-1143-A527-A26D009D3D40}" destId="{96E814CB-735E-9D4A-A8A9-BA14A378DC64}" srcOrd="0" destOrd="0" presId="urn:microsoft.com/office/officeart/2005/8/layout/hierarchy1"/>
    <dgm:cxn modelId="{2CDCD85B-838C-F844-A47C-CB74DBEAF252}" type="presOf" srcId="{3E8A2CE0-43AB-43A3-B671-A403AE471D8A}" destId="{94EE1F81-0753-1544-8F2D-F3578CF2FF38}" srcOrd="0" destOrd="0" presId="urn:microsoft.com/office/officeart/2005/8/layout/hierarchy1"/>
    <dgm:cxn modelId="{7EC0E861-3843-5F4E-B03D-497E294F9A5B}" type="presOf" srcId="{97C9900A-D2C0-4221-8F07-ABBF329B1C92}" destId="{E6200FB1-2F98-A448-8261-82DF3088502B}" srcOrd="0" destOrd="0" presId="urn:microsoft.com/office/officeart/2005/8/layout/hierarchy1"/>
    <dgm:cxn modelId="{A789B18C-DE1B-4CE0-AEE1-2B14A9D1EDC5}" srcId="{3E8A2CE0-43AB-43A3-B671-A403AE471D8A}" destId="{583455CD-E8E8-4656-A0C3-BF4AB26D8A77}" srcOrd="0" destOrd="0" parTransId="{180EA2A4-F7D4-4ABB-8DED-59624316E1C3}" sibTransId="{D7EE77F8-22B1-4CDD-92EA-AD175FC2A2D9}"/>
    <dgm:cxn modelId="{FA520EA7-8293-7047-BCDF-5CE7B950512B}" type="presOf" srcId="{583455CD-E8E8-4656-A0C3-BF4AB26D8A77}" destId="{9EDE4C50-5157-554D-A125-90D58C17DEB1}" srcOrd="0" destOrd="0" presId="urn:microsoft.com/office/officeart/2005/8/layout/hierarchy1"/>
    <dgm:cxn modelId="{6E9E85AD-FE88-4298-AC9C-D38453F474C2}" srcId="{3E8A2CE0-43AB-43A3-B671-A403AE471D8A}" destId="{97C9900A-D2C0-4221-8F07-ABBF329B1C92}" srcOrd="1" destOrd="0" parTransId="{84418F4C-C192-44D4-8CE3-177DF9638697}" sibTransId="{8E75366F-A326-47B4-99A1-FDADD5CE5B22}"/>
    <dgm:cxn modelId="{B78FF7EF-1F4E-C946-A9CA-CDD7EBEC7C5B}" srcId="{3E8A2CE0-43AB-43A3-B671-A403AE471D8A}" destId="{F4799BDB-6400-1143-A527-A26D009D3D40}" srcOrd="2" destOrd="0" parTransId="{E38584E7-DE86-6F4E-A86A-00E41032D033}" sibTransId="{A085CC68-79CF-464D-82C7-8E170EBD6F40}"/>
    <dgm:cxn modelId="{60447994-D770-A348-9A5F-BC63A0CE4CE5}" type="presParOf" srcId="{94EE1F81-0753-1544-8F2D-F3578CF2FF38}" destId="{D9700B65-9F57-6443-B9A2-B9A99AE4E13D}" srcOrd="0" destOrd="0" presId="urn:microsoft.com/office/officeart/2005/8/layout/hierarchy1"/>
    <dgm:cxn modelId="{FE7CDE7F-C00B-894A-BF11-7D8D19C0A7D5}" type="presParOf" srcId="{D9700B65-9F57-6443-B9A2-B9A99AE4E13D}" destId="{789FB810-2AFB-2D45-A013-E224116B10FC}" srcOrd="0" destOrd="0" presId="urn:microsoft.com/office/officeart/2005/8/layout/hierarchy1"/>
    <dgm:cxn modelId="{A443086F-721D-A34D-B793-B0655770165B}" type="presParOf" srcId="{789FB810-2AFB-2D45-A013-E224116B10FC}" destId="{AD3C66BE-ACCD-9448-ABA0-694374F9FB86}" srcOrd="0" destOrd="0" presId="urn:microsoft.com/office/officeart/2005/8/layout/hierarchy1"/>
    <dgm:cxn modelId="{C414D58F-A73E-6A45-A069-56637795CF8F}" type="presParOf" srcId="{789FB810-2AFB-2D45-A013-E224116B10FC}" destId="{9EDE4C50-5157-554D-A125-90D58C17DEB1}" srcOrd="1" destOrd="0" presId="urn:microsoft.com/office/officeart/2005/8/layout/hierarchy1"/>
    <dgm:cxn modelId="{744231CC-3880-8949-A841-3BBE2B2DF85D}" type="presParOf" srcId="{D9700B65-9F57-6443-B9A2-B9A99AE4E13D}" destId="{14A83359-6654-3B49-8E4D-80C063D106DC}" srcOrd="1" destOrd="0" presId="urn:microsoft.com/office/officeart/2005/8/layout/hierarchy1"/>
    <dgm:cxn modelId="{2BB525A3-A113-4C4B-80AD-22226B484ED6}" type="presParOf" srcId="{94EE1F81-0753-1544-8F2D-F3578CF2FF38}" destId="{8EE96771-5A87-8C40-87BF-8C1B7E7EC509}" srcOrd="1" destOrd="0" presId="urn:microsoft.com/office/officeart/2005/8/layout/hierarchy1"/>
    <dgm:cxn modelId="{DD908E2E-850B-D64D-AF12-B2288BB1EFEB}" type="presParOf" srcId="{8EE96771-5A87-8C40-87BF-8C1B7E7EC509}" destId="{C9ECCF4E-00E8-5F44-BAEA-D7CE7CE0B42C}" srcOrd="0" destOrd="0" presId="urn:microsoft.com/office/officeart/2005/8/layout/hierarchy1"/>
    <dgm:cxn modelId="{21622F6D-2879-CE4E-9470-9A2898980725}" type="presParOf" srcId="{C9ECCF4E-00E8-5F44-BAEA-D7CE7CE0B42C}" destId="{7D5F2459-7EAF-914B-9C9D-ED39F94D9279}" srcOrd="0" destOrd="0" presId="urn:microsoft.com/office/officeart/2005/8/layout/hierarchy1"/>
    <dgm:cxn modelId="{19103BC0-646C-8940-9669-D00113146E40}" type="presParOf" srcId="{C9ECCF4E-00E8-5F44-BAEA-D7CE7CE0B42C}" destId="{E6200FB1-2F98-A448-8261-82DF3088502B}" srcOrd="1" destOrd="0" presId="urn:microsoft.com/office/officeart/2005/8/layout/hierarchy1"/>
    <dgm:cxn modelId="{2C95F827-95AE-0F41-AFF5-01734343D0B6}" type="presParOf" srcId="{8EE96771-5A87-8C40-87BF-8C1B7E7EC509}" destId="{2D6605C1-7CB8-3B40-8B08-6D232B94EF15}" srcOrd="1" destOrd="0" presId="urn:microsoft.com/office/officeart/2005/8/layout/hierarchy1"/>
    <dgm:cxn modelId="{9F9D07AA-7A54-4E46-A1E5-6CDF1895DD08}" type="presParOf" srcId="{94EE1F81-0753-1544-8F2D-F3578CF2FF38}" destId="{769C224F-9C0C-854E-9B5D-5600598E6DB5}" srcOrd="2" destOrd="0" presId="urn:microsoft.com/office/officeart/2005/8/layout/hierarchy1"/>
    <dgm:cxn modelId="{54043AA5-4360-6146-98BF-3D90747A5297}" type="presParOf" srcId="{769C224F-9C0C-854E-9B5D-5600598E6DB5}" destId="{6A48904B-C42F-244A-85FA-20AEAA6362CC}" srcOrd="0" destOrd="0" presId="urn:microsoft.com/office/officeart/2005/8/layout/hierarchy1"/>
    <dgm:cxn modelId="{30E51D66-3C05-3343-AB48-6EADE5A7CF65}" type="presParOf" srcId="{6A48904B-C42F-244A-85FA-20AEAA6362CC}" destId="{9EF5A999-A556-5F4F-9D6B-2CAA12525C88}" srcOrd="0" destOrd="0" presId="urn:microsoft.com/office/officeart/2005/8/layout/hierarchy1"/>
    <dgm:cxn modelId="{F7B36DE5-837B-2E4F-8A5F-7210EE777D81}" type="presParOf" srcId="{6A48904B-C42F-244A-85FA-20AEAA6362CC}" destId="{96E814CB-735E-9D4A-A8A9-BA14A378DC64}" srcOrd="1" destOrd="0" presId="urn:microsoft.com/office/officeart/2005/8/layout/hierarchy1"/>
    <dgm:cxn modelId="{C9C1E56B-FE20-FD48-AE1C-B3C9AB2398D3}" type="presParOf" srcId="{769C224F-9C0C-854E-9B5D-5600598E6DB5}" destId="{141CB6F5-0666-DF43-A9FE-FF81F7411C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77838-F3F1-7841-854A-CED4E99C29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D5A69-00A9-3445-A835-1B6CDFDA5773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Ukládaní  traumat:</a:t>
          </a:r>
          <a:endParaRPr lang="en-US" sz="2600" kern="1200"/>
        </a:p>
      </dsp:txBody>
      <dsp:txXfrm>
        <a:off x="0" y="2703"/>
        <a:ext cx="6900512" cy="921789"/>
      </dsp:txXfrm>
    </dsp:sp>
    <dsp:sp modelId="{3B287523-F444-6D47-A92E-A6EFBB9A161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FF7DE-EB6E-4044-BFE4-916FC78AEB99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Být hodné dítě</a:t>
          </a:r>
          <a:endParaRPr lang="en-US" sz="2600" kern="1200"/>
        </a:p>
      </dsp:txBody>
      <dsp:txXfrm>
        <a:off x="0" y="924492"/>
        <a:ext cx="6900512" cy="921789"/>
      </dsp:txXfrm>
    </dsp:sp>
    <dsp:sp modelId="{ACE05146-88E2-CA43-8D1B-65946462D67E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E98DC-8A06-CF4E-879F-B3BC2D927025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Výchovné modely – traumatizující</a:t>
          </a:r>
          <a:endParaRPr lang="en-US" sz="2600" kern="1200"/>
        </a:p>
      </dsp:txBody>
      <dsp:txXfrm>
        <a:off x="0" y="1846281"/>
        <a:ext cx="6900512" cy="921789"/>
      </dsp:txXfrm>
    </dsp:sp>
    <dsp:sp modelId="{A039A225-D0C1-1543-8E72-96F2FE8F728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C6428-37C3-4F46-A2EA-E909CC92D68F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Zlobit – jinak nic neznamenám, nevšimnou si mě</a:t>
          </a:r>
          <a:endParaRPr lang="en-US" sz="2600" kern="1200"/>
        </a:p>
      </dsp:txBody>
      <dsp:txXfrm>
        <a:off x="0" y="2768070"/>
        <a:ext cx="6900512" cy="921789"/>
      </dsp:txXfrm>
    </dsp:sp>
    <dsp:sp modelId="{F9AA34DD-455F-4649-AA2F-AE064C2BFE9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F0353-58C7-7449-B21C-EB684B1BD519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mnou vychovávající osoby mluvily</a:t>
          </a:r>
          <a:endParaRPr lang="en-US" sz="2600" kern="1200"/>
        </a:p>
      </dsp:txBody>
      <dsp:txXfrm>
        <a:off x="0" y="3689859"/>
        <a:ext cx="6900512" cy="921789"/>
      </dsp:txXfrm>
    </dsp:sp>
    <dsp:sp modelId="{C3D232EE-5C54-5343-B4F7-4049B1A21B25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9F1EF-290A-EE4B-89EC-DF338BD4F18C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ke mně chovaly</a:t>
          </a:r>
          <a:endParaRPr lang="en-US" sz="2600" kern="1200"/>
        </a:p>
      </dsp:txBody>
      <dsp:txXfrm>
        <a:off x="0" y="4611648"/>
        <a:ext cx="6900512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40E6-7D39-E04C-9300-C07F8C02EC06}">
      <dsp:nvSpPr>
        <dsp:cNvPr id="0" name=""/>
        <dsp:cNvSpPr/>
      </dsp:nvSpPr>
      <dsp:spPr>
        <a:xfrm>
          <a:off x="0" y="1079063"/>
          <a:ext cx="6263640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To co prožíváme vědomě</a:t>
          </a:r>
          <a:endParaRPr lang="en-US" sz="3200" kern="1200"/>
        </a:p>
      </dsp:txBody>
      <dsp:txXfrm>
        <a:off x="37467" y="1116530"/>
        <a:ext cx="6188706" cy="692586"/>
      </dsp:txXfrm>
    </dsp:sp>
    <dsp:sp modelId="{0F698A64-3F99-7149-8E82-8B9769AB9050}">
      <dsp:nvSpPr>
        <dsp:cNvPr id="0" name=""/>
        <dsp:cNvSpPr/>
      </dsp:nvSpPr>
      <dsp:spPr>
        <a:xfrm>
          <a:off x="0" y="1938743"/>
          <a:ext cx="6263640" cy="7675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Znalost běžných norem společnosti</a:t>
          </a:r>
          <a:endParaRPr lang="en-US" sz="3200" kern="1200"/>
        </a:p>
      </dsp:txBody>
      <dsp:txXfrm>
        <a:off x="37467" y="1976210"/>
        <a:ext cx="6188706" cy="692586"/>
      </dsp:txXfrm>
    </dsp:sp>
    <dsp:sp modelId="{3CC49B5D-3406-E247-86A1-EB32E9CF985A}">
      <dsp:nvSpPr>
        <dsp:cNvPr id="0" name=""/>
        <dsp:cNvSpPr/>
      </dsp:nvSpPr>
      <dsp:spPr>
        <a:xfrm>
          <a:off x="0" y="2798423"/>
          <a:ext cx="6263640" cy="7675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Reaguji na aktuální stav</a:t>
          </a:r>
          <a:endParaRPr lang="en-US" sz="3200" kern="1200"/>
        </a:p>
      </dsp:txBody>
      <dsp:txXfrm>
        <a:off x="37467" y="2835890"/>
        <a:ext cx="6188706" cy="692586"/>
      </dsp:txXfrm>
    </dsp:sp>
    <dsp:sp modelId="{D4C23585-ADA7-0D4E-8F56-69F621125A60}">
      <dsp:nvSpPr>
        <dsp:cNvPr id="0" name=""/>
        <dsp:cNvSpPr/>
      </dsp:nvSpPr>
      <dsp:spPr>
        <a:xfrm>
          <a:off x="0" y="3658104"/>
          <a:ext cx="6263640" cy="7675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Chybí proaktivní směr</a:t>
          </a:r>
          <a:endParaRPr lang="en-US" sz="3200" kern="1200"/>
        </a:p>
      </dsp:txBody>
      <dsp:txXfrm>
        <a:off x="37467" y="3695571"/>
        <a:ext cx="618870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C66BE-ACCD-9448-ABA0-694374F9FB8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E4C50-5157-554D-A125-90D58C17DEB1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Přístup zaměřený na řešení</a:t>
          </a:r>
          <a:endParaRPr lang="en-US" sz="2400" kern="1200"/>
        </a:p>
      </dsp:txBody>
      <dsp:txXfrm>
        <a:off x="378614" y="886531"/>
        <a:ext cx="2810360" cy="1744948"/>
      </dsp:txXfrm>
    </dsp:sp>
    <dsp:sp modelId="{7D5F2459-7EAF-914B-9C9D-ED39F94D9279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00FB1-2F98-A448-8261-82DF3088502B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Dle Úlehly – se jedná o ucelený model, má specifický způsob myšlení</a:t>
          </a:r>
          <a:endParaRPr lang="en-US" sz="2400" kern="1200" dirty="0"/>
        </a:p>
      </dsp:txBody>
      <dsp:txXfrm>
        <a:off x="3946203" y="886531"/>
        <a:ext cx="2810360" cy="1744948"/>
      </dsp:txXfrm>
    </dsp:sp>
    <dsp:sp modelId="{9EF5A999-A556-5F4F-9D6B-2CAA12525C88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814CB-735E-9D4A-A8A9-BA14A378DC64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základem</a:t>
          </a:r>
          <a:r>
            <a:rPr lang="en-US" sz="2400" kern="1200" dirty="0"/>
            <a:t> je </a:t>
          </a:r>
          <a:r>
            <a:rPr lang="en-US" sz="2400" kern="1200" dirty="0" err="1"/>
            <a:t>osoba</a:t>
          </a:r>
          <a:r>
            <a:rPr lang="en-US" sz="2400" kern="1200" dirty="0"/>
            <a:t> </a:t>
          </a:r>
          <a:r>
            <a:rPr lang="en-US" sz="2400" kern="1200" dirty="0" err="1"/>
            <a:t>sociálního</a:t>
          </a:r>
          <a:r>
            <a:rPr lang="en-US" sz="2400" kern="1200" dirty="0"/>
            <a:t> </a:t>
          </a:r>
          <a:r>
            <a:rPr lang="en-US" sz="2400" kern="1200" dirty="0" err="1"/>
            <a:t>pracovníka</a:t>
          </a:r>
          <a:r>
            <a:rPr lang="en-US" sz="2400" kern="1200" dirty="0"/>
            <a:t> a </a:t>
          </a:r>
          <a:r>
            <a:rPr lang="en-US" sz="2400" kern="1200" dirty="0" err="1"/>
            <a:t>jeho</a:t>
          </a:r>
          <a:r>
            <a:rPr lang="en-US" sz="2400" kern="1200" dirty="0"/>
            <a:t> </a:t>
          </a:r>
          <a:r>
            <a:rPr lang="en-US" sz="2400" kern="1200" dirty="0" err="1"/>
            <a:t>konání</a:t>
          </a:r>
          <a:endParaRPr lang="en-US" sz="2400" kern="1200" dirty="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2CB2-AC25-1F4D-BAB3-89A57369C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21596-BA40-564B-9BDC-60D1AD48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C82E0-D3BD-D842-B874-DC643CFF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9C3066-E7C1-AB46-A080-AB8BC0F1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9EC5F2-7D8E-E045-AB40-0AAD0F0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7A1B-3208-9C47-88D7-6DB8DD26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5BB170-9C30-A64E-A3B1-047BA3188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D81FD-29BB-0446-BC03-C613C907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FD0832-637F-D540-A09C-1C4228D1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E9AECE-0A85-4745-A910-C2E01331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69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5D58B9-2B1B-DE45-A3CD-53B4307F4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D0E654-51D3-D741-ADFA-A55761E7F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65711-C1DA-EE46-A992-0AB83BC7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00BF15-2F18-EB42-8FE8-CD16F87B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33D118-52E5-E544-8A5B-16E939D3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1077E-916E-464C-A00E-D746BD34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F9DFA-F189-7D4E-AD89-5A99411E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3CE2F-B3C3-4147-832B-FCC1E6F4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E60A2-DC1D-DF44-A3F1-B595399A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BFA25-24BF-E740-A0F3-45D882F2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6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44F01-4EE4-8041-92EA-DD333C55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8200A7-8D53-8D4F-8D7E-D4C4EDC7B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1475AA-1E14-0741-8BC0-547D6571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B8555-9958-3C4E-B23B-B1C26775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4229D-3DF6-3841-8BC7-7B1491F1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6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3F7B9-454D-9348-9008-1FA9EE39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C8EE0-C567-5F46-A46F-BB9175B97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90D8BF-93B0-DF49-9015-4A5557458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5A9FBF-5ACC-C142-8B8D-E5BE0F1B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646FA5-914E-984D-A948-A77C261F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CE4575-59DC-434C-9905-CCBF565C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B896D-C602-D748-A70C-6B5EABF25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1F522E-A8F5-1B48-AF55-1EFB7F85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5B8616-BAF8-AD45-A3D9-66AD25634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E1C756-0E78-484B-AA84-1A0F2487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FA6D33-8976-2943-8CE7-883C50F69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B8D369-6849-2049-83C3-65C2D1B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6F458A-BA1C-9D4D-9F83-13A5A289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894E54-93FB-5D4C-88B4-3837203F2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9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87CE3-3DC7-0543-8D64-4D9E1D92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D478F4-7CE5-B843-AF4E-D098CE01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221C7C-0619-B04B-83F2-47FE368A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A7FE8-8FA3-E346-B4CA-99D088D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7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8913B6-E6D6-834B-82EA-206D7CC0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3FE91E-00E9-AC43-BBBB-7828C19C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CDADB1-B6BC-6548-B194-46584166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1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354C4-BDD7-954A-82E9-3F2F316A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14174-1706-4E46-95EB-1CB135D3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C35A9E-7650-F847-8D83-8DDD040F8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8B5A1-76BA-3848-99D2-E6F50D4A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D79A2E-040B-8040-9F16-0931503B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7265E9-2587-0842-950C-2F0A17DB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2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3CA90-616F-7149-B6D4-818E0957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94A1478-BF66-154B-8B77-41753D40C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370B33-19E9-9642-B03E-F99DCBC8C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A23B28-8D43-5249-8712-318CF9B4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B5253-432C-7B45-A2A8-BD11EE72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3C3D61-1E20-D342-B583-2C842065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9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70DF75-23A7-EA45-9028-DA033A76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5ABD02-67EA-9545-A746-85C9BFF4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44DF4E-F3EA-3545-B009-CD4464712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434A-320B-D047-8CFA-2460B6FED766}" type="datetimeFigureOut">
              <a:rPr lang="cs-CZ" smtClean="0"/>
              <a:t>05.11.2022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66CEFC-E0DF-4547-9567-A1D16B909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67BFF-4373-7F45-8402-EEAC4A7DE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8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5DE58-37BE-1545-A15A-8FC30576B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/>
              <a:t>TMSP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5B754F-E412-E044-A5BC-03DD48D9B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Bílé šipky přechodu do červeného terče">
            <a:extLst>
              <a:ext uri="{FF2B5EF4-FFF2-40B4-BE49-F238E27FC236}">
                <a16:creationId xmlns:a16="http://schemas.microsoft.com/office/drawing/2014/main" id="{88F49117-CE02-74DD-DE70-FB7E6C6DE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91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5192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F4D04-FED7-A546-8701-A30642A0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z pohledu </a:t>
            </a:r>
            <a:r>
              <a:rPr lang="cs-CZ" dirty="0" err="1"/>
              <a:t>systemiky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60293-1DD4-F349-B6DF-AAE8328E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důležitější se učit, než lpět na již dosažených znalostech</a:t>
            </a:r>
          </a:p>
          <a:p>
            <a:r>
              <a:rPr lang="cs-CZ" dirty="0"/>
              <a:t>Osobní zkušenost je více, než všeobecně uznávané informace</a:t>
            </a:r>
          </a:p>
          <a:p>
            <a:r>
              <a:rPr lang="cs-CZ" dirty="0"/>
              <a:t>Sociální pracovník, hledá dialog mezi normami společnosti a přáním klienta</a:t>
            </a:r>
          </a:p>
          <a:p>
            <a:r>
              <a:rPr lang="cs-CZ" dirty="0"/>
              <a:t>Reflektuje svou pozici – přebírá role – učitel, rodič, dítě, nebo je dospělý?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98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2D2D-2FBB-8E40-9F4B-977C83A5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Systemický rozhovor - Úlehla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FF597D-24DB-FC47-8CCB-498B2CFE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– před samotným setkáním</a:t>
            </a:r>
          </a:p>
          <a:p>
            <a:r>
              <a:rPr lang="cs-CZ" dirty="0"/>
              <a:t>Malý rozhovor – </a:t>
            </a:r>
            <a:r>
              <a:rPr lang="cs-CZ" dirty="0" err="1"/>
              <a:t>small</a:t>
            </a:r>
            <a:r>
              <a:rPr lang="cs-CZ" dirty="0"/>
              <a:t> talk, otevření, pocit důvěry</a:t>
            </a:r>
          </a:p>
          <a:p>
            <a:r>
              <a:rPr lang="cs-CZ" dirty="0"/>
              <a:t>Dojednávání – co může pracovník nabídnout, co chce klient</a:t>
            </a:r>
          </a:p>
          <a:p>
            <a:r>
              <a:rPr lang="cs-CZ" dirty="0"/>
              <a:t>Ukončení </a:t>
            </a:r>
          </a:p>
          <a:p>
            <a:r>
              <a:rPr lang="cs-CZ" dirty="0"/>
              <a:t>Příprava na další jednání</a:t>
            </a:r>
          </a:p>
        </p:txBody>
      </p:sp>
    </p:spTree>
    <p:extLst>
      <p:ext uri="{BB962C8B-B14F-4D97-AF65-F5344CB8AC3E}">
        <p14:creationId xmlns:p14="http://schemas.microsoft.com/office/powerpoint/2010/main" val="215021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83C65-7742-2943-974A-194C082B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A4B29-41F7-4B4C-A65A-3E921442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přivádí, jak se máte, co se vám od minule podařilo (i nepatrné posuny)</a:t>
            </a:r>
          </a:p>
          <a:p>
            <a:endParaRPr lang="cs-CZ" dirty="0"/>
          </a:p>
          <a:p>
            <a:r>
              <a:rPr lang="cs-CZ" dirty="0"/>
              <a:t>Zakázka - Co by jste si rád odnesl, co by se mělo stát, aby jste byl spokojen</a:t>
            </a:r>
          </a:p>
          <a:p>
            <a:endParaRPr lang="cs-CZ" dirty="0"/>
          </a:p>
          <a:p>
            <a:r>
              <a:rPr lang="cs-CZ" dirty="0"/>
              <a:t>Kdo vám v tom může pomoci</a:t>
            </a:r>
          </a:p>
        </p:txBody>
      </p:sp>
    </p:spTree>
    <p:extLst>
      <p:ext uri="{BB962C8B-B14F-4D97-AF65-F5344CB8AC3E}">
        <p14:creationId xmlns:p14="http://schemas.microsoft.com/office/powerpoint/2010/main" val="77812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16FEA-3B97-4048-BA6D-CCE9EF86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BB756-811E-D34A-9966-F2691581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Významný pro klienta</a:t>
            </a:r>
          </a:p>
          <a:p>
            <a:r>
              <a:rPr lang="cs-CZ" dirty="0"/>
              <a:t>Raději více malých, než jeden velký a složitý</a:t>
            </a:r>
          </a:p>
          <a:p>
            <a:r>
              <a:rPr lang="cs-CZ" dirty="0"/>
              <a:t>Popisují konkrétní chování</a:t>
            </a:r>
          </a:p>
          <a:p>
            <a:r>
              <a:rPr lang="cs-CZ" dirty="0"/>
              <a:t>Popisují to co klient chce, než to co nechce</a:t>
            </a:r>
          </a:p>
          <a:p>
            <a:r>
              <a:rPr lang="cs-CZ" dirty="0"/>
              <a:t>Pojednávají o začátku něčeho nového</a:t>
            </a:r>
          </a:p>
          <a:p>
            <a:r>
              <a:rPr lang="cs-CZ" dirty="0"/>
              <a:t>Realistický – „cíl nebudu již nikdy pít“ může spíše přinést zklamání </a:t>
            </a:r>
          </a:p>
          <a:p>
            <a:r>
              <a:rPr lang="cs-CZ" dirty="0"/>
              <a:t>Dosažen na základě klientova úsilí, které je sociálním pracovníkem oprávněně oceněno.</a:t>
            </a:r>
          </a:p>
        </p:txBody>
      </p:sp>
    </p:spTree>
    <p:extLst>
      <p:ext uri="{BB962C8B-B14F-4D97-AF65-F5344CB8AC3E}">
        <p14:creationId xmlns:p14="http://schemas.microsoft.com/office/powerpoint/2010/main" val="37081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40C40-F143-E748-BD51-3844C819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systemické postoje, hodnoty a dovednosti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75CC5-A07D-6045-A8D2-B606CE426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nakažlivě zvědavý</a:t>
            </a:r>
          </a:p>
          <a:p>
            <a:r>
              <a:rPr lang="cs-CZ" dirty="0"/>
              <a:t>Postarat se o svůj i klientův pocit bezpečí</a:t>
            </a:r>
          </a:p>
          <a:p>
            <a:r>
              <a:rPr lang="cs-CZ" dirty="0"/>
              <a:t>Ocenění, potvrzení a zplnomocnění klienta</a:t>
            </a:r>
          </a:p>
          <a:p>
            <a:r>
              <a:rPr lang="cs-CZ" dirty="0"/>
              <a:t>Podněcovat proces změny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19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0B5D1-8954-794C-B95F-5E5098EC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probíhá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1F573-380F-DF4D-B0DA-3F56B1054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úrovni emocí</a:t>
            </a:r>
          </a:p>
          <a:p>
            <a:r>
              <a:rPr lang="cs-CZ" dirty="0"/>
              <a:t>Na úrovni jednání</a:t>
            </a:r>
          </a:p>
          <a:p>
            <a:r>
              <a:rPr lang="cs-CZ" dirty="0"/>
              <a:t>Na chování druhých – jak pozná vaše okolí, že se děje změna</a:t>
            </a:r>
          </a:p>
        </p:txBody>
      </p:sp>
    </p:spTree>
    <p:extLst>
      <p:ext uri="{BB962C8B-B14F-4D97-AF65-F5344CB8AC3E}">
        <p14:creationId xmlns:p14="http://schemas.microsoft.com/office/powerpoint/2010/main" val="1822686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F0194-7605-9145-9414-BC1A41E5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sociálního pracovníka - pomáhat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6AB70-2981-DA46-993C-97A27D0A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lidem v reflexi sebe sama</a:t>
            </a:r>
          </a:p>
          <a:p>
            <a:r>
              <a:rPr lang="cs-CZ" dirty="0"/>
              <a:t>v odhalování významů, které pro ně prožívaná situace může mít</a:t>
            </a:r>
          </a:p>
          <a:p>
            <a:r>
              <a:rPr lang="cs-CZ" dirty="0"/>
              <a:t>chápat i to, jak jejich interpretace světa a zkušeností na ně zpětně působí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561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FEB209E-B27F-6E43-8497-7DB19D323238}"/>
              </a:ext>
            </a:extLst>
          </p:cNvPr>
          <p:cNvSpPr txBox="1"/>
          <p:nvPr/>
        </p:nvSpPr>
        <p:spPr>
          <a:xfrm>
            <a:off x="1243012" y="569358"/>
            <a:ext cx="97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problém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F9F2088-784C-8549-AB89-F68DDA55DC39}"/>
              </a:ext>
            </a:extLst>
          </p:cNvPr>
          <p:cNvSpPr/>
          <p:nvPr/>
        </p:nvSpPr>
        <p:spPr>
          <a:xfrm>
            <a:off x="5086349" y="3066456"/>
            <a:ext cx="4857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rojúhelník 7">
            <a:extLst>
              <a:ext uri="{FF2B5EF4-FFF2-40B4-BE49-F238E27FC236}">
                <a16:creationId xmlns:a16="http://schemas.microsoft.com/office/drawing/2014/main" id="{8716BE38-6529-C84A-9775-D5643C202DF3}"/>
              </a:ext>
            </a:extLst>
          </p:cNvPr>
          <p:cNvSpPr/>
          <p:nvPr/>
        </p:nvSpPr>
        <p:spPr>
          <a:xfrm>
            <a:off x="1114425" y="1143000"/>
            <a:ext cx="742950" cy="657225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vpravo 8">
            <a:extLst>
              <a:ext uri="{FF2B5EF4-FFF2-40B4-BE49-F238E27FC236}">
                <a16:creationId xmlns:a16="http://schemas.microsoft.com/office/drawing/2014/main" id="{DC6CD60D-2F54-C548-B8E0-E9CE220454E8}"/>
              </a:ext>
            </a:extLst>
          </p:cNvPr>
          <p:cNvSpPr/>
          <p:nvPr/>
        </p:nvSpPr>
        <p:spPr>
          <a:xfrm rot="1348176">
            <a:off x="1916530" y="2038662"/>
            <a:ext cx="2998321" cy="12257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1C1616-AAD8-BE4C-B606-E661F21DB085}"/>
              </a:ext>
            </a:extLst>
          </p:cNvPr>
          <p:cNvSpPr txBox="1"/>
          <p:nvPr/>
        </p:nvSpPr>
        <p:spPr>
          <a:xfrm>
            <a:off x="4752635" y="3566518"/>
            <a:ext cx="115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Tady a teď</a:t>
            </a:r>
          </a:p>
        </p:txBody>
      </p:sp>
      <p:sp>
        <p:nvSpPr>
          <p:cNvPr id="11" name="Slunce 10">
            <a:extLst>
              <a:ext uri="{FF2B5EF4-FFF2-40B4-BE49-F238E27FC236}">
                <a16:creationId xmlns:a16="http://schemas.microsoft.com/office/drawing/2014/main" id="{4F1DFBD6-3D1B-1A4F-8A67-764707C108E7}"/>
              </a:ext>
            </a:extLst>
          </p:cNvPr>
          <p:cNvSpPr/>
          <p:nvPr/>
        </p:nvSpPr>
        <p:spPr>
          <a:xfrm>
            <a:off x="10425113" y="5106354"/>
            <a:ext cx="990600" cy="1147285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6DD39C18-A901-694C-BDD9-90918E5EAC40}"/>
              </a:ext>
            </a:extLst>
          </p:cNvPr>
          <p:cNvSpPr/>
          <p:nvPr/>
        </p:nvSpPr>
        <p:spPr>
          <a:xfrm>
            <a:off x="10172700" y="557212"/>
            <a:ext cx="1243013" cy="124301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30EF662-8859-2B4C-B5D2-07B82D755BFC}"/>
              </a:ext>
            </a:extLst>
          </p:cNvPr>
          <p:cNvSpPr txBox="1"/>
          <p:nvPr/>
        </p:nvSpPr>
        <p:spPr>
          <a:xfrm>
            <a:off x="9825038" y="6249353"/>
            <a:ext cx="159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Obávaná budoucnost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0EC907F-175B-3742-8E03-44E105B14A09}"/>
              </a:ext>
            </a:extLst>
          </p:cNvPr>
          <p:cNvSpPr txBox="1"/>
          <p:nvPr/>
        </p:nvSpPr>
        <p:spPr>
          <a:xfrm>
            <a:off x="10144124" y="2228850"/>
            <a:ext cx="1700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Preferovaná budoucnost</a:t>
            </a:r>
          </a:p>
        </p:txBody>
      </p: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41FF261C-AA07-3E4C-943F-5D99FEB4F334}"/>
              </a:ext>
            </a:extLst>
          </p:cNvPr>
          <p:cNvCxnSpPr/>
          <p:nvPr/>
        </p:nvCxnSpPr>
        <p:spPr>
          <a:xfrm>
            <a:off x="6415088" y="3566518"/>
            <a:ext cx="3614737" cy="1791295"/>
          </a:xfrm>
          <a:prstGeom prst="straightConnector1">
            <a:avLst/>
          </a:prstGeom>
          <a:ln w="889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2914B98-DCD8-E443-9A56-3402C369E894}"/>
              </a:ext>
            </a:extLst>
          </p:cNvPr>
          <p:cNvSpPr txBox="1"/>
          <p:nvPr/>
        </p:nvSpPr>
        <p:spPr>
          <a:xfrm rot="1663987">
            <a:off x="7686676" y="41554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rizika</a:t>
            </a:r>
          </a:p>
        </p:txBody>
      </p:sp>
      <p:sp>
        <p:nvSpPr>
          <p:cNvPr id="18" name="Šrafovaná šipka vpravo 17">
            <a:extLst>
              <a:ext uri="{FF2B5EF4-FFF2-40B4-BE49-F238E27FC236}">
                <a16:creationId xmlns:a16="http://schemas.microsoft.com/office/drawing/2014/main" id="{F120A27D-0390-DB48-BDFD-45A99DA905AE}"/>
              </a:ext>
            </a:extLst>
          </p:cNvPr>
          <p:cNvSpPr/>
          <p:nvPr/>
        </p:nvSpPr>
        <p:spPr>
          <a:xfrm rot="19750906">
            <a:off x="720282" y="5038175"/>
            <a:ext cx="4457699" cy="67151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090F4CB6-B106-FF40-9E34-45506595BFDB}"/>
              </a:ext>
            </a:extLst>
          </p:cNvPr>
          <p:cNvSpPr txBox="1"/>
          <p:nvPr/>
        </p:nvSpPr>
        <p:spPr>
          <a:xfrm>
            <a:off x="92868" y="4791670"/>
            <a:ext cx="2300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Všechno co mi funguje, co znám, umím, čím se bavím</a:t>
            </a:r>
          </a:p>
        </p:txBody>
      </p:sp>
      <p:cxnSp>
        <p:nvCxnSpPr>
          <p:cNvPr id="21" name="Přímá spojovací šipka 20">
            <a:extLst>
              <a:ext uri="{FF2B5EF4-FFF2-40B4-BE49-F238E27FC236}">
                <a16:creationId xmlns:a16="http://schemas.microsoft.com/office/drawing/2014/main" id="{0A2E10A0-DBDB-4E40-BDAD-F62F9592F832}"/>
              </a:ext>
            </a:extLst>
          </p:cNvPr>
          <p:cNvCxnSpPr/>
          <p:nvPr/>
        </p:nvCxnSpPr>
        <p:spPr>
          <a:xfrm>
            <a:off x="1857375" y="6572518"/>
            <a:ext cx="6543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39CD124-7727-CB4D-92E4-1E7A6F91E91E}"/>
              </a:ext>
            </a:extLst>
          </p:cNvPr>
          <p:cNvSpPr txBox="1"/>
          <p:nvPr/>
        </p:nvSpPr>
        <p:spPr>
          <a:xfrm>
            <a:off x="2023591" y="6294357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minulost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015C92C-653D-6A4B-A2E7-60D08334CED8}"/>
              </a:ext>
            </a:extLst>
          </p:cNvPr>
          <p:cNvSpPr txBox="1"/>
          <p:nvPr/>
        </p:nvSpPr>
        <p:spPr>
          <a:xfrm>
            <a:off x="4886325" y="6249353"/>
            <a:ext cx="122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současnost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D91B876-982A-4547-BE4B-FBFF32F9CB50}"/>
              </a:ext>
            </a:extLst>
          </p:cNvPr>
          <p:cNvSpPr txBox="1"/>
          <p:nvPr/>
        </p:nvSpPr>
        <p:spPr>
          <a:xfrm>
            <a:off x="8058150" y="6249353"/>
            <a:ext cx="1299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budoucnost</a:t>
            </a:r>
          </a:p>
        </p:txBody>
      </p:sp>
      <p:sp>
        <p:nvSpPr>
          <p:cNvPr id="25" name="Pětiúhelník 24">
            <a:extLst>
              <a:ext uri="{FF2B5EF4-FFF2-40B4-BE49-F238E27FC236}">
                <a16:creationId xmlns:a16="http://schemas.microsoft.com/office/drawing/2014/main" id="{41AF272B-FAC5-C144-A046-3B7D90B63B6C}"/>
              </a:ext>
            </a:extLst>
          </p:cNvPr>
          <p:cNvSpPr/>
          <p:nvPr/>
        </p:nvSpPr>
        <p:spPr>
          <a:xfrm rot="20459790">
            <a:off x="6949431" y="2158875"/>
            <a:ext cx="2842307" cy="197082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A6958D1-CBAC-624C-B71E-7FE5EA1A1885}"/>
              </a:ext>
            </a:extLst>
          </p:cNvPr>
          <p:cNvSpPr txBox="1"/>
          <p:nvPr/>
        </p:nvSpPr>
        <p:spPr>
          <a:xfrm rot="20449699">
            <a:off x="7265336" y="1470649"/>
            <a:ext cx="179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Dlouhodobý plán</a:t>
            </a:r>
          </a:p>
        </p:txBody>
      </p:sp>
      <p:sp>
        <p:nvSpPr>
          <p:cNvPr id="27" name="Trojúhelník 26">
            <a:extLst>
              <a:ext uri="{FF2B5EF4-FFF2-40B4-BE49-F238E27FC236}">
                <a16:creationId xmlns:a16="http://schemas.microsoft.com/office/drawing/2014/main" id="{B8D3039D-F976-1149-B6D5-3B7FA0CFE495}"/>
              </a:ext>
            </a:extLst>
          </p:cNvPr>
          <p:cNvSpPr/>
          <p:nvPr/>
        </p:nvSpPr>
        <p:spPr>
          <a:xfrm rot="3816503">
            <a:off x="6335088" y="2340523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rojúhelník 27">
            <a:extLst>
              <a:ext uri="{FF2B5EF4-FFF2-40B4-BE49-F238E27FC236}">
                <a16:creationId xmlns:a16="http://schemas.microsoft.com/office/drawing/2014/main" id="{7E4A46A0-0D59-784C-AD50-9B63D67D3333}"/>
              </a:ext>
            </a:extLst>
          </p:cNvPr>
          <p:cNvSpPr/>
          <p:nvPr/>
        </p:nvSpPr>
        <p:spPr>
          <a:xfrm rot="3816503">
            <a:off x="7674470" y="1952127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/>
      <p:bldP spid="17" grpId="0"/>
      <p:bldP spid="18" grpId="0" animBg="1"/>
      <p:bldP spid="19" grpId="0"/>
      <p:bldP spid="22" grpId="0"/>
      <p:bldP spid="23" grpId="0"/>
      <p:bldP spid="24" grpId="0"/>
      <p:bldP spid="24" grpId="1"/>
      <p:bldP spid="25" grpId="0" animBg="1"/>
      <p:bldP spid="26" grpId="0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0FE22-7D7A-4F4D-957E-D28E7E6A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KBT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469A5-E6B8-7948-B198-5A657E01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KBT vzniklo spojení dvou původně samostatných psychoterapeutických směrů – behaviorální terapie a kognitivní terapie.</a:t>
            </a:r>
          </a:p>
          <a:p>
            <a:r>
              <a:rPr lang="cs-CZ" b="1" dirty="0"/>
              <a:t>Behaviorální terapie</a:t>
            </a:r>
            <a:r>
              <a:rPr lang="cs-CZ" dirty="0"/>
              <a:t> – je historicky starší než kognitivní. Vychází z </a:t>
            </a:r>
            <a:r>
              <a:rPr lang="cs-CZ" i="1" dirty="0"/>
              <a:t>empirismu</a:t>
            </a:r>
            <a:r>
              <a:rPr lang="cs-CZ" dirty="0"/>
              <a:t> – všechno poznání je uskutečňováno prostřednictvím smyslů ( zrak, hmat, sluch, čich, chuť). Tento směr se zabývá podrobným sledováním a analýzou zjevného chování jedince v určitých problémových situacích. Cílem je změna problémového chování takovým způsobem, aby jedinec dokázal své problémy lépe řešit a zvládat.</a:t>
            </a:r>
          </a:p>
          <a:p>
            <a:r>
              <a:rPr lang="cs-CZ" b="1" dirty="0"/>
              <a:t>Kognitivní terapie</a:t>
            </a:r>
            <a:r>
              <a:rPr lang="cs-CZ" dirty="0"/>
              <a:t> – rozvíjí se v 70. letech v USA. Jde zde o proces </a:t>
            </a:r>
            <a:r>
              <a:rPr lang="cs-CZ" dirty="0" err="1"/>
              <a:t>příjímání</a:t>
            </a:r>
            <a:r>
              <a:rPr lang="cs-CZ" dirty="0"/>
              <a:t>, zpracovávání, hodnocení a ukládání informací z vnějšího i vnitřního prostředí. Zaměřuje se na analýzu a změnu myšlení. Cílem je, aby došlo ke změně myšlení.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97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76A9B-69C7-C641-A21E-E9248426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a KBT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1C7D6-1FE4-A643-8D18-9D8F4F2C0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Orientace na chování</a:t>
            </a:r>
            <a:r>
              <a:rPr lang="cs-CZ" dirty="0"/>
              <a:t> – soc. pracovníci se zaměřují na klientovy problémy, zatímco KBT se zaměřuje na klientovo jednání</a:t>
            </a:r>
          </a:p>
          <a:p>
            <a:r>
              <a:rPr lang="cs-CZ" b="1" dirty="0"/>
              <a:t>Orientace na řešení</a:t>
            </a:r>
            <a:r>
              <a:rPr lang="cs-CZ" dirty="0"/>
              <a:t> – mnoho času se věnuje na promýšlení obtíží a problémů, ale zapomíná se hledat řešení problémů</a:t>
            </a:r>
          </a:p>
          <a:p>
            <a:r>
              <a:rPr lang="cs-CZ" b="1" dirty="0"/>
              <a:t>Pozitivní orientace</a:t>
            </a:r>
            <a:r>
              <a:rPr lang="cs-CZ" dirty="0"/>
              <a:t> – podpora pozitivního myšlení klienta. Důležité je oceňování klienta za jeho i drobný úspěch</a:t>
            </a:r>
          </a:p>
          <a:p>
            <a:r>
              <a:rPr lang="cs-CZ" b="1" dirty="0"/>
              <a:t>Krok za krokem</a:t>
            </a:r>
            <a:r>
              <a:rPr lang="cs-CZ" dirty="0"/>
              <a:t> – klienti očekávají větší změny, ale to je velmi obtížné, proto je lepší změn dosahovat postupně, pomaloučku, což napomůže klientovi redukovat jeho strach.</a:t>
            </a:r>
          </a:p>
          <a:p>
            <a:r>
              <a:rPr lang="cs-CZ" b="1" dirty="0"/>
              <a:t>Flexibilita</a:t>
            </a:r>
            <a:r>
              <a:rPr lang="cs-CZ" dirty="0"/>
              <a:t> – přizpůsobování postupů potřebám klienta</a:t>
            </a:r>
          </a:p>
          <a:p>
            <a:r>
              <a:rPr lang="cs-CZ" b="1" dirty="0"/>
              <a:t>Orientace na budoucnost</a:t>
            </a:r>
            <a:r>
              <a:rPr lang="cs-CZ" dirty="0"/>
              <a:t> – orientují se na budoucí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04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4FF95-CFFB-9640-9A18-192ACE12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Psychoanalytické směry – Freud, Jung, </a:t>
            </a:r>
            <a:r>
              <a:rPr lang="cs-CZ" dirty="0" err="1"/>
              <a:t>Erikson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DBF47-3B38-2643-9261-23A64392A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450" y="1936531"/>
            <a:ext cx="2499360" cy="4351338"/>
          </a:xfrm>
        </p:spPr>
        <p:txBody>
          <a:bodyPr/>
          <a:lstStyle/>
          <a:p>
            <a:r>
              <a:rPr lang="cs-CZ" dirty="0"/>
              <a:t>Archetypy</a:t>
            </a:r>
          </a:p>
          <a:p>
            <a:r>
              <a:rPr lang="cs-CZ" dirty="0"/>
              <a:t>Stařec – muž</a:t>
            </a:r>
          </a:p>
          <a:p>
            <a:r>
              <a:rPr lang="cs-CZ" dirty="0"/>
              <a:t>Žena</a:t>
            </a:r>
          </a:p>
          <a:p>
            <a:r>
              <a:rPr lang="cs-CZ" dirty="0"/>
              <a:t>Persona </a:t>
            </a:r>
          </a:p>
          <a:p>
            <a:r>
              <a:rPr lang="cs-CZ" dirty="0"/>
              <a:t>Stín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ECA33A-BAD5-2D41-A73C-81FC97469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316" y="1941339"/>
            <a:ext cx="4774484" cy="3580863"/>
          </a:xfrm>
          <a:prstGeom prst="rect">
            <a:avLst/>
          </a:prstGeom>
        </p:spPr>
      </p:pic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F55C82F2-BBD1-B943-B338-00118204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0663"/>
            <a:ext cx="3795339" cy="386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2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E7C56-B12B-FF4F-9CE2-E52BF437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KBT v praxi – vysoká míra sebekontroly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A1427-74EA-F642-A17A-B90C5BF4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Něco nám nahání hrůzu</a:t>
            </a:r>
          </a:p>
          <a:p>
            <a:r>
              <a:rPr lang="cs-CZ" dirty="0"/>
              <a:t>Nechce si ani ráno vstát – deprese</a:t>
            </a:r>
          </a:p>
          <a:p>
            <a:endParaRPr lang="cs-CZ" dirty="0"/>
          </a:p>
          <a:p>
            <a:r>
              <a:rPr lang="cs-CZ" dirty="0"/>
              <a:t>Odměňování za malé pokroky,</a:t>
            </a:r>
          </a:p>
          <a:p>
            <a:r>
              <a:rPr lang="cs-CZ" dirty="0"/>
              <a:t>Malé radosti</a:t>
            </a:r>
          </a:p>
          <a:p>
            <a:r>
              <a:rPr lang="cs-CZ" dirty="0"/>
              <a:t>Práce s radostí a posilujícími kroky</a:t>
            </a:r>
          </a:p>
        </p:txBody>
      </p:sp>
    </p:spTree>
    <p:extLst>
      <p:ext uri="{BB962C8B-B14F-4D97-AF65-F5344CB8AC3E}">
        <p14:creationId xmlns:p14="http://schemas.microsoft.com/office/powerpoint/2010/main" val="3749073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Kritická sociální práce – snaha o vyvážení práv a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Jan </a:t>
            </a:r>
            <a:r>
              <a:rPr lang="cs-CZ" dirty="0" err="1"/>
              <a:t>Fook</a:t>
            </a:r>
            <a:endParaRPr lang="cs-CZ" dirty="0"/>
          </a:p>
          <a:p>
            <a:r>
              <a:rPr lang="cs-CZ" dirty="0"/>
              <a:t>Nástroj pro analýzu informací</a:t>
            </a:r>
          </a:p>
          <a:p>
            <a:r>
              <a:rPr lang="cs-CZ" dirty="0"/>
              <a:t>Jedním z cílů je odstranění sociální nespravedlnosti bez vytvoření nové sociální nespravedlnosti – příkladem jsou dopady fašismu a komunismu – jedna nespravedlnost vytvořila novou nespravedlnost</a:t>
            </a:r>
          </a:p>
        </p:txBody>
      </p:sp>
    </p:spTree>
    <p:extLst>
      <p:ext uri="{BB962C8B-B14F-4D97-AF65-F5344CB8AC3E}">
        <p14:creationId xmlns:p14="http://schemas.microsoft.com/office/powerpoint/2010/main" val="655980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 dekonstrukce</a:t>
            </a:r>
          </a:p>
        </p:txBody>
      </p:sp>
      <p:sp>
        <p:nvSpPr>
          <p:cNvPr id="145" name="Shape 145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je hlavní téma- témata?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Kdo jsou hlavní účastníci – jednotlivec, skupina, komunita?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Z jaké pohledu prezentují, co chybí?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Rozdílnost pohledu jednotlivých účastníků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mají znalosti a zkušenosti? (teorie, systémy, paradigmata, kulturu, pohlaví, mocenské hry)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Jaký používají jazyk, rozumění pojmům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Mezery, předsudky v popisu, co se očekává že získanou. </a:t>
            </a:r>
          </a:p>
        </p:txBody>
      </p:sp>
    </p:spTree>
    <p:extLst>
      <p:ext uri="{BB962C8B-B14F-4D97-AF65-F5344CB8AC3E}">
        <p14:creationId xmlns:p14="http://schemas.microsoft.com/office/powerpoint/2010/main" val="341290726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rekonstrukce</a:t>
            </a:r>
          </a:p>
        </p:txBody>
      </p:sp>
      <p:sp>
        <p:nvSpPr>
          <p:cNvPr id="148" name="Shape 148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skrytých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částí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nám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umožňuje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novou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konstrukci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Využít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frází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Tvorba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kategorií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praktické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modely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Vytváření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struktury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procesů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kultury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klimatu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diskurzu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rozvoje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akceptace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9530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32104">
              <a:defRPr sz="3549"/>
            </a:lvl1pPr>
          </a:lstStyle>
          <a:p>
            <a:r>
              <a:t>Analýza našeho myšlení a práce – analýza příběhu</a:t>
            </a:r>
          </a:p>
        </p:txBody>
      </p:sp>
      <p:sp>
        <p:nvSpPr>
          <p:cNvPr id="154" name="Shape 154"/>
          <p:cNvSpPr>
            <a:spLocks noGrp="1"/>
          </p:cNvSpPr>
          <p:nvPr>
            <p:ph sz="quarter" idx="1"/>
          </p:nvPr>
        </p:nvSpPr>
        <p:spPr>
          <a:xfrm>
            <a:off x="932874" y="2133600"/>
            <a:ext cx="10446328" cy="4064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>
                <a:latin typeface="Times New Roman" pitchFamily="18" charset="0"/>
                <a:cs typeface="Times New Roman" pitchFamily="18" charset="0"/>
              </a:rPr>
              <a:t>Co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důležité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popisu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pojmy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fráze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často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zde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jasně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binárního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Kdo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účastni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jednotlivci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skupiny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minority)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sebe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vnímám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vztahu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nim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zastoupeny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které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chybí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můj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interpretuji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působí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interpretace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můžu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mít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situaci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jsem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udělal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znalosti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praxi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rolím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napomáhám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moci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806752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9F47D-5D99-469D-B159-6B2283FB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Enviromentální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701C9-8577-4845-9530-8D5481684D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285875"/>
            <a:ext cx="10515600" cy="5207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Ekologická teorie sociální práce se inspiruje modelem ekologie – existence jednotlivce je ovlivňována jeho okolím a naopak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Mikrosystém 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vliv různých aspektů vnitřního prostředí daného jedince, jeho </a:t>
            </a:r>
            <a:r>
              <a:rPr lang="fr-FR" sz="4000" dirty="0">
                <a:solidFill>
                  <a:srgbClr val="0B0080"/>
                </a:solidFill>
                <a:uFill>
                  <a:solidFill>
                    <a:srgbClr val="0B008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inteligence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dirty="0">
                <a:solidFill>
                  <a:srgbClr val="0B0080"/>
                </a:solidFill>
                <a:uFill>
                  <a:solidFill>
                    <a:srgbClr val="0B008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osobnost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apod.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zahrnuje vliv nejbližšího okolí jedince, malé sociální skupiny, jichž je členem.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Makrosystém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obsahuje celou společnost a je tvořen různými kulturními zvyky, tradicemi, jazykem či politickou koncepcí.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zahrnuje vztahy jednotlivých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mezosystémů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jedná se o širší okolí jedince, které je zprvu zprostředkováno aktivitou matky, později vlastní interakcí jedince s cizími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mezosystémy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 nimiž přijde do přímého styku.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Chronosystém</a:t>
            </a:r>
            <a:r>
              <a:rPr lang="cs-CZ" sz="40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určuje časovou složku. Ani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makrosystém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není stabilní, mění se v čase. Proto je nutné zohlednit časové období, v němž dotyčný žije (velké světové události dané doby, historická specifika).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36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44F74-43F6-49C3-93A8-3675F670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545E2-919F-49BA-B19A-98CA4A8B2F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nelze pochopit složitost lidského jednání v lineárních, atomizovaných a mechanických podmínkách. Široký pohled nabízí komplexnější rámec. Celky jsou složeny z dílů a ty jsou mezi sebou propojeny a ovlivňují se.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Systém má svou energii na udržení rovnováhy – vlastní systémy sebezáchovy.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Adaptivita systému – systémy mají mechanismy k zachování integrity, umožňují jim zvládnout a přizpůsobit se měnícím se okolnostem.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17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72401-71EC-4D9D-A967-1DAFB509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ekologické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757B4-90DA-4709-9F9E-5A390C6F606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Každý člověk v každém čase zaujímá nějakou roli. Může dojít ke konfliktu těchto rolí, např. vícegenerační soužití, kde se role rodiče a dítěte mísí v jednom malém prostředí.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prostředí (fyzické, ekonomické, sociální).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duševního zdraví.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tělesného zdraví.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5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paradigma a reformní teorie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Teorie sociální práce akcentující rovnoprávnost</a:t>
            </a:r>
          </a:p>
          <a:p>
            <a:r>
              <a:rPr lang="cs-CZ" dirty="0"/>
              <a:t>Vychází z Marxe, </a:t>
            </a:r>
            <a:r>
              <a:rPr lang="cs-CZ" dirty="0" err="1"/>
              <a:t>Fucoulda</a:t>
            </a:r>
            <a:endParaRPr lang="cs-CZ" dirty="0"/>
          </a:p>
          <a:p>
            <a:r>
              <a:rPr lang="cs-CZ" dirty="0"/>
              <a:t>Boj proti jakékoliv formě útlaku</a:t>
            </a:r>
          </a:p>
          <a:p>
            <a:r>
              <a:rPr lang="cs-CZ" dirty="0"/>
              <a:t>Pracují především s právy a podporou utlačovaných</a:t>
            </a:r>
          </a:p>
          <a:p>
            <a:r>
              <a:rPr lang="cs-CZ" dirty="0"/>
              <a:t>Ve svém důsledku mohou vést k anarchii nebo útlaku majority</a:t>
            </a:r>
          </a:p>
          <a:p>
            <a:r>
              <a:rPr lang="cs-CZ" dirty="0"/>
              <a:t>Zkušenost s pozitivní diskriminací – zvýhodnění minority, má za následek novou diskriminaci – příklad černošských lékařů</a:t>
            </a:r>
          </a:p>
          <a:p>
            <a:r>
              <a:rPr lang="cs-CZ" dirty="0"/>
              <a:t>Nástrojem je revoluce, ale „revoluce“ pojídá své děti, </a:t>
            </a:r>
          </a:p>
        </p:txBody>
      </p:sp>
    </p:spTree>
    <p:extLst>
      <p:ext uri="{BB962C8B-B14F-4D97-AF65-F5344CB8AC3E}">
        <p14:creationId xmlns:p14="http://schemas.microsoft.com/office/powerpoint/2010/main" val="432387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31A30-0092-822B-0724-3F01C410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Logoterapie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8ECE0-CBA6-DF92-11D8-CB914C07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hodnot:</a:t>
            </a:r>
          </a:p>
          <a:p>
            <a:r>
              <a:rPr lang="cs-CZ" dirty="0"/>
              <a:t>Tvůrčí</a:t>
            </a:r>
          </a:p>
          <a:p>
            <a:r>
              <a:rPr lang="cs-CZ" dirty="0"/>
              <a:t>Prožitkové</a:t>
            </a:r>
          </a:p>
          <a:p>
            <a:r>
              <a:rPr lang="cs-CZ" dirty="0"/>
              <a:t>Postojové </a:t>
            </a:r>
          </a:p>
        </p:txBody>
      </p:sp>
    </p:spTree>
    <p:extLst>
      <p:ext uri="{BB962C8B-B14F-4D97-AF65-F5344CB8AC3E}">
        <p14:creationId xmlns:p14="http://schemas.microsoft.com/office/powerpoint/2010/main" val="171302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5A6BA7-9F03-994D-8ED6-43AA8835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 dirty="0"/>
              <a:t>Podvědomí ID a superego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562E35-FF9C-3D91-81D2-0721C83C2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8432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746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Soc. práce s jednotlivcem –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Posouzení životní situace: příprava na setkání, setkání, reflexe, provedení zásahu</a:t>
            </a:r>
          </a:p>
          <a:p>
            <a:r>
              <a:rPr lang="cs-CZ" dirty="0"/>
              <a:t>Proces: cíl spolupráce, plán intervence (využití nejbližší komunity), realizace plánu, 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20400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69D9-D161-A018-74FA-D9143232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6808E-8D74-3AF3-21BC-BB0AB1BEE6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Sociální práce se seniory.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Cíle sociální práce se seniory, - udržení kvality života – délka nebo kvalita.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terénní a pobytové sociální služby pro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senior ohrožený chudobou a sociálním vyloučením. – poradenství – dávky, ochran před násilím</a:t>
            </a:r>
            <a:r>
              <a:rPr lang="cs-CZ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pobytové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služby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91F76-4F6B-FD47-9038-8E24C31F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chemeClr val="accent5"/>
                </a:solidFill>
              </a:rPr>
              <a:t>Vědomí - ego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83CADFD-6E19-FB8A-9DDD-C7ABA91F0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39167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0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E8679-8BE4-AC4C-9A4C-233FB0A5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Nadvědomí - superego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DC6C7-B86B-834C-AA3A-0D5885B0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Životní hodnoty</a:t>
            </a:r>
          </a:p>
          <a:p>
            <a:r>
              <a:rPr lang="cs-CZ" dirty="0"/>
              <a:t>Život na dávkách je smyslem – nevím si s sebou rady</a:t>
            </a:r>
          </a:p>
          <a:p>
            <a:r>
              <a:rPr lang="cs-CZ" dirty="0"/>
              <a:t>Hledání vlastní hodnoty – i přes zlobení (</a:t>
            </a:r>
            <a:r>
              <a:rPr lang="cs-CZ" dirty="0" err="1"/>
              <a:t>etiketizace</a:t>
            </a:r>
            <a:r>
              <a:rPr lang="cs-CZ" dirty="0"/>
              <a:t>)</a:t>
            </a:r>
          </a:p>
          <a:p>
            <a:r>
              <a:rPr lang="cs-CZ" dirty="0"/>
              <a:t>Splnit očekávání</a:t>
            </a:r>
          </a:p>
        </p:txBody>
      </p:sp>
    </p:spTree>
    <p:extLst>
      <p:ext uri="{BB962C8B-B14F-4D97-AF65-F5344CB8AC3E}">
        <p14:creationId xmlns:p14="http://schemas.microsoft.com/office/powerpoint/2010/main" val="54716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CD3AC-CDA1-0943-B57F-9669CC39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65433-BD10-3B40-8487-4FF4C629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těchto tří modelů žiju život</a:t>
            </a:r>
          </a:p>
          <a:p>
            <a:r>
              <a:rPr lang="cs-CZ" dirty="0"/>
              <a:t>Vybírám si partnera</a:t>
            </a:r>
          </a:p>
          <a:p>
            <a:r>
              <a:rPr lang="cs-CZ" dirty="0"/>
              <a:t>Chovám se tak sám k sobě:</a:t>
            </a:r>
          </a:p>
          <a:p>
            <a:pPr marL="0" indent="0">
              <a:buNone/>
            </a:pPr>
            <a:r>
              <a:rPr lang="cs-CZ" dirty="0"/>
              <a:t>- Umět si odpustit (archetyp démona)</a:t>
            </a:r>
          </a:p>
          <a:p>
            <a:pPr marL="0" indent="0">
              <a:buNone/>
            </a:pPr>
            <a:r>
              <a:rPr lang="cs-CZ" dirty="0"/>
              <a:t>- přijmout </a:t>
            </a:r>
            <a:r>
              <a:rPr lang="cs-CZ" dirty="0" err="1"/>
              <a:t>seberozvoj</a:t>
            </a:r>
            <a:r>
              <a:rPr lang="cs-CZ" dirty="0"/>
              <a:t> – archetyp ženy, starce </a:t>
            </a:r>
          </a:p>
        </p:txBody>
      </p:sp>
    </p:spTree>
    <p:extLst>
      <p:ext uri="{BB962C8B-B14F-4D97-AF65-F5344CB8AC3E}">
        <p14:creationId xmlns:p14="http://schemas.microsoft.com/office/powerpoint/2010/main" val="30494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22182-E449-5948-BA11-5342E916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Humanistiské</a:t>
            </a:r>
            <a:r>
              <a:rPr lang="cs-CZ" dirty="0"/>
              <a:t> směry – psyché, duše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1BFA2-1178-AF40-8DA9-CCDA31DE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5239" y="2011679"/>
            <a:ext cx="4014786" cy="41652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Berne - hry</a:t>
            </a:r>
          </a:p>
          <a:p>
            <a:r>
              <a:rPr lang="cs-CZ" dirty="0" err="1"/>
              <a:t>Rogers</a:t>
            </a:r>
            <a:r>
              <a:rPr lang="cs-CZ" dirty="0"/>
              <a:t> – mám potenciál změny</a:t>
            </a:r>
          </a:p>
          <a:p>
            <a:r>
              <a:rPr lang="cs-CZ" dirty="0"/>
              <a:t>Osobnost je stále v procesu změny</a:t>
            </a:r>
          </a:p>
          <a:p>
            <a:r>
              <a:rPr lang="cs-CZ" dirty="0" err="1"/>
              <a:t>Harris</a:t>
            </a:r>
            <a:endParaRPr lang="cs-CZ" dirty="0"/>
          </a:p>
          <a:p>
            <a:r>
              <a:rPr lang="cs-CZ" dirty="0"/>
              <a:t>Já nejsem OK – ty jsi OK</a:t>
            </a:r>
          </a:p>
          <a:p>
            <a:r>
              <a:rPr lang="cs-CZ" dirty="0"/>
              <a:t>Já jsem ok – ty nejsi ok</a:t>
            </a:r>
          </a:p>
          <a:p>
            <a:r>
              <a:rPr lang="cs-CZ" dirty="0"/>
              <a:t>Já nejsem OK – ty nejsi OK</a:t>
            </a:r>
          </a:p>
          <a:p>
            <a:pPr marL="0" indent="0">
              <a:buNone/>
            </a:pPr>
            <a:r>
              <a:rPr lang="cs-CZ" dirty="0"/>
              <a:t>   Já jsem OK – ty jsi OK</a:t>
            </a:r>
          </a:p>
          <a:p>
            <a:endParaRPr lang="cs-CZ" dirty="0"/>
          </a:p>
        </p:txBody>
      </p:sp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04818891-AE1E-FE45-916B-7849BFAEB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85" y="1433891"/>
            <a:ext cx="4139124" cy="472548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1B928C3-7674-074F-9188-B401F47C4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09" y="1690688"/>
            <a:ext cx="3605322" cy="38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342CDD-8A3F-2442-9A38-9822B09A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Přístup orientovaný na klienta – systemický přístup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9BC9D269-E3EC-23C8-84BC-66E8D08BE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3877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0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45C0A-5A67-B544-B502-6E6EE1C9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konstruktivismus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13C8D-76AA-EB46-ADF0-C1932C65B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Svět, který prožíváme, a který prezentujeme, je jen naším světem</a:t>
            </a:r>
          </a:p>
          <a:p>
            <a:r>
              <a:rPr lang="cs-CZ" dirty="0"/>
              <a:t>V kontaktu s druhými, tento náš svět upevňujeme a slaďujeme – zřídka měníme, spíše jen korigujeme, nebo utíkáme</a:t>
            </a:r>
          </a:p>
          <a:p>
            <a:r>
              <a:rPr lang="cs-CZ" dirty="0"/>
              <a:t>Prostředí jak jej vnímáme, je naší myšlenkou</a:t>
            </a:r>
          </a:p>
          <a:p>
            <a:r>
              <a:rPr lang="cs-CZ" dirty="0"/>
              <a:t>Základní úkol – přijmout, že naše prezentace světa (problému), je jen naším pohledem, jedním z mnoha možný</a:t>
            </a:r>
          </a:p>
          <a:p>
            <a:r>
              <a:rPr lang="cs-CZ" dirty="0"/>
              <a:t>Jazyk je hlavním konstruktem naší reality – lingvistika pacienta</a:t>
            </a:r>
          </a:p>
        </p:txBody>
      </p:sp>
    </p:spTree>
    <p:extLst>
      <p:ext uri="{BB962C8B-B14F-4D97-AF65-F5344CB8AC3E}">
        <p14:creationId xmlns:p14="http://schemas.microsoft.com/office/powerpoint/2010/main" val="3401456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1531</Words>
  <Application>Microsoft Macintosh PowerPoint</Application>
  <PresentationFormat>Širokoúhlá obrazovka</PresentationFormat>
  <Paragraphs>176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Times New Roman</vt:lpstr>
      <vt:lpstr>Motiv Office</vt:lpstr>
      <vt:lpstr>TMSP </vt:lpstr>
      <vt:lpstr>Psychoanalytické směry – Freud, Jung, Erikson</vt:lpstr>
      <vt:lpstr>Podvědomí ID a superego</vt:lpstr>
      <vt:lpstr>Vědomí - ego</vt:lpstr>
      <vt:lpstr>Nadvědomí - superego</vt:lpstr>
      <vt:lpstr>Životní styl</vt:lpstr>
      <vt:lpstr>Humanistiské směry – psyché, duše</vt:lpstr>
      <vt:lpstr>Přístup orientovaný na klienta – systemický přístup</vt:lpstr>
      <vt:lpstr>Radikální konstruktivismus</vt:lpstr>
      <vt:lpstr>Sociální pracovník z pohledu systemiky</vt:lpstr>
      <vt:lpstr>Systemický rozhovor - Úlehla</vt:lpstr>
      <vt:lpstr>Small talk</vt:lpstr>
      <vt:lpstr>Stanovení cíle</vt:lpstr>
      <vt:lpstr>Základní systemické postoje, hodnoty a dovednosti</vt:lpstr>
      <vt:lpstr>Změna probíhá</vt:lpstr>
      <vt:lpstr>Úkoly sociálního pracovníka - pomáhat</vt:lpstr>
      <vt:lpstr>Prezentace aplikace PowerPoint</vt:lpstr>
      <vt:lpstr>KBT modely</vt:lpstr>
      <vt:lpstr>Sociální pracovník a KBT</vt:lpstr>
      <vt:lpstr>KBT v praxi – vysoká míra sebekontroly</vt:lpstr>
      <vt:lpstr>Kritická sociální práce – snaha o vyvážení práv a povinností</vt:lpstr>
      <vt:lpstr>Proces dekonstrukce</vt:lpstr>
      <vt:lpstr>rekonstrukce</vt:lpstr>
      <vt:lpstr>Analýza našeho myšlení a práce – analýza příběhu</vt:lpstr>
      <vt:lpstr>Enviromentální teorie</vt:lpstr>
      <vt:lpstr>Prezentace aplikace PowerPoint</vt:lpstr>
      <vt:lpstr>Metody ekologické teorie</vt:lpstr>
      <vt:lpstr>Reformní paradigma a reformní teorie SP</vt:lpstr>
      <vt:lpstr>Logoterapie </vt:lpstr>
      <vt:lpstr>Soc. práce s jednotlivcem – poradenské paradigma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Psychoanalytické a humanistické směry 2</dc:title>
  <dc:creator>Petr Fabián</dc:creator>
  <cp:lastModifiedBy>Petr Fabián</cp:lastModifiedBy>
  <cp:revision>25</cp:revision>
  <dcterms:created xsi:type="dcterms:W3CDTF">2022-03-20T10:49:34Z</dcterms:created>
  <dcterms:modified xsi:type="dcterms:W3CDTF">2022-11-05T08:30:54Z</dcterms:modified>
</cp:coreProperties>
</file>