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329" r:id="rId3"/>
    <p:sldId id="346" r:id="rId4"/>
    <p:sldId id="331" r:id="rId5"/>
    <p:sldId id="332" r:id="rId6"/>
    <p:sldId id="333" r:id="rId7"/>
    <p:sldId id="334" r:id="rId8"/>
    <p:sldId id="335" r:id="rId9"/>
    <p:sldId id="33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0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2751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135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759290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23.09.2022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9861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23.09.2022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5043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23.09.2022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34365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63750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7582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4134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701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23.09.2022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5540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23.09.2022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710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23.09.2022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304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23.09.2022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759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23.09.2022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8395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23.09.2022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9880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9D673-DA77-466E-92D9-9DC34EA831F7}" type="datetimeFigureOut">
              <a:rPr lang="cs-CZ" smtClean="0"/>
              <a:t>23.09.2022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2359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arta.kolarikova@fvp.slu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kument_aplikace_Microsoft_Word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EF8DE9-AD80-4478-9195-7D560ECC43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26368" y="708378"/>
            <a:ext cx="8915399" cy="2262781"/>
          </a:xfrm>
        </p:spPr>
        <p:txBody>
          <a:bodyPr>
            <a:normAutofit/>
          </a:bodyPr>
          <a:lstStyle/>
          <a:p>
            <a:r>
              <a:rPr lang="cs-CZ" dirty="0"/>
              <a:t>úvodní přednáška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EDEAC62-7172-4C7A-BD9D-A17D4C5BAA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9880" y="3580757"/>
            <a:ext cx="9501187" cy="2413643"/>
          </a:xfrm>
        </p:spPr>
        <p:txBody>
          <a:bodyPr>
            <a:normAutofit fontScale="85000" lnSpcReduction="20000"/>
          </a:bodyPr>
          <a:lstStyle/>
          <a:p>
            <a:r>
              <a:rPr lang="cs-CZ" sz="2900" b="1" dirty="0"/>
              <a:t>Mgr. et Mgr. Marta Kolaříková, Ph.D.</a:t>
            </a:r>
          </a:p>
          <a:p>
            <a:r>
              <a:rPr lang="cs-CZ" sz="2900" b="1" dirty="0"/>
              <a:t>kancelář 211</a:t>
            </a:r>
          </a:p>
          <a:p>
            <a:r>
              <a:rPr lang="cs-CZ" sz="2900" b="1" dirty="0">
                <a:hlinkClick r:id="rId2"/>
              </a:rPr>
              <a:t>marta.kolarikova@fvp.slu.cz</a:t>
            </a:r>
            <a:r>
              <a:rPr lang="cs-CZ" sz="2900" b="1" dirty="0"/>
              <a:t> </a:t>
            </a:r>
            <a:r>
              <a:rPr lang="cs-CZ" sz="1900" b="1" dirty="0"/>
              <a:t>(nezapomenout uvést studovaný program v podpisu)</a:t>
            </a:r>
          </a:p>
          <a:p>
            <a:r>
              <a:rPr lang="cs-CZ" sz="2900" b="1" dirty="0"/>
              <a:t>MS </a:t>
            </a:r>
            <a:r>
              <a:rPr lang="cs-CZ" sz="2900" b="1" dirty="0" err="1"/>
              <a:t>Teams</a:t>
            </a:r>
            <a:endParaRPr lang="cs-CZ" sz="2900" b="1" dirty="0"/>
          </a:p>
          <a:p>
            <a:r>
              <a:rPr lang="cs-CZ" sz="2900" b="1" dirty="0"/>
              <a:t>IS SU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827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4" name="Picture 4">
            <a:extLst>
              <a:ext uri="{FF2B5EF4-FFF2-40B4-BE49-F238E27FC236}">
                <a16:creationId xmlns:a16="http://schemas.microsoft.com/office/drawing/2014/main" id="{B6FDDB23-2BDA-4F8F-B5B6-FD4BFE33BF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506" y="471665"/>
            <a:ext cx="2808288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66" name="Picture 6">
            <a:extLst>
              <a:ext uri="{FF2B5EF4-FFF2-40B4-BE49-F238E27FC236}">
                <a16:creationId xmlns:a16="http://schemas.microsoft.com/office/drawing/2014/main" id="{E49FDF50-ECF5-4536-B1F7-8858115053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6051" y="479162"/>
            <a:ext cx="2787650" cy="4103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167" name="Rectangle 7">
            <a:extLst>
              <a:ext uri="{FF2B5EF4-FFF2-40B4-BE49-F238E27FC236}">
                <a16:creationId xmlns:a16="http://schemas.microsoft.com/office/drawing/2014/main" id="{B36F8E04-A9B9-4E64-B735-E4E3665143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8135" y="4858475"/>
            <a:ext cx="31861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cs-CZ" altLang="cs-CZ" sz="2400" dirty="0">
                <a:latin typeface="Times New Roman" panose="02020603050405020304" pitchFamily="18" charset="0"/>
              </a:rPr>
              <a:t>Praha : Academia, 2005 </a:t>
            </a:r>
          </a:p>
        </p:txBody>
      </p:sp>
      <p:graphicFrame>
        <p:nvGraphicFramePr>
          <p:cNvPr id="92180" name="Group 20">
            <a:extLst>
              <a:ext uri="{FF2B5EF4-FFF2-40B4-BE49-F238E27FC236}">
                <a16:creationId xmlns:a16="http://schemas.microsoft.com/office/drawing/2014/main" id="{6F551975-07C2-4535-8B69-687FDE2EF2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7660974"/>
              </p:ext>
            </p:extLst>
          </p:nvPr>
        </p:nvGraphicFramePr>
        <p:xfrm>
          <a:off x="580937" y="4901248"/>
          <a:ext cx="3527425" cy="472440"/>
        </p:xfrm>
        <a:graphic>
          <a:graphicData uri="http://schemas.openxmlformats.org/drawingml/2006/table">
            <a:tbl>
              <a:tblPr/>
              <a:tblGrid>
                <a:gridCol w="242887">
                  <a:extLst>
                    <a:ext uri="{9D8B030D-6E8A-4147-A177-3AD203B41FA5}">
                      <a16:colId xmlns:a16="http://schemas.microsoft.com/office/drawing/2014/main" val="184851009"/>
                    </a:ext>
                  </a:extLst>
                </a:gridCol>
                <a:gridCol w="3284538">
                  <a:extLst>
                    <a:ext uri="{9D8B030D-6E8A-4147-A177-3AD203B41FA5}">
                      <a16:colId xmlns:a16="http://schemas.microsoft.com/office/drawing/2014/main" val="1279733840"/>
                    </a:ext>
                  </a:extLst>
                </a:gridCol>
              </a:tblGrid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Praha: Academia, 2004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8597206"/>
                  </a:ext>
                </a:extLst>
              </a:tr>
            </a:tbl>
          </a:graphicData>
        </a:graphic>
      </p:graphicFrame>
      <p:pic>
        <p:nvPicPr>
          <p:cNvPr id="6" name="Obrázek 5">
            <a:extLst>
              <a:ext uri="{FF2B5EF4-FFF2-40B4-BE49-F238E27FC236}">
                <a16:creationId xmlns:a16="http://schemas.microsoft.com/office/drawing/2014/main" id="{9C0182F7-D8AD-4D2D-B18E-D7D2C19B0D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32775" y="479162"/>
            <a:ext cx="2446513" cy="3453901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22291F87-A60E-4D5D-ADF1-584902B09D6A}"/>
              </a:ext>
            </a:extLst>
          </p:cNvPr>
          <p:cNvSpPr txBox="1"/>
          <p:nvPr/>
        </p:nvSpPr>
        <p:spPr>
          <a:xfrm>
            <a:off x="8232774" y="4489143"/>
            <a:ext cx="2446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Vágnerová,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8D845D-22B6-4388-9372-FF7AFA9A3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26E4ADB-7024-4B47-9C16-62394ABE4D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4767" y="-1038578"/>
            <a:ext cx="8915400" cy="377762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70ED608-429D-423E-B938-F23E3B12250F}"/>
              </a:ext>
            </a:extLst>
          </p:cNvPr>
          <p:cNvSpPr txBox="1"/>
          <p:nvPr/>
        </p:nvSpPr>
        <p:spPr>
          <a:xfrm>
            <a:off x="1009872" y="5143694"/>
            <a:ext cx="2446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Vágnerová, 2010</a:t>
            </a:r>
          </a:p>
        </p:txBody>
      </p:sp>
      <p:pic>
        <p:nvPicPr>
          <p:cNvPr id="7172" name="Picture 4" descr="https://www.obalkyknih.cz/file/cover/1311000/medium">
            <a:extLst>
              <a:ext uri="{FF2B5EF4-FFF2-40B4-BE49-F238E27FC236}">
                <a16:creationId xmlns:a16="http://schemas.microsoft.com/office/drawing/2014/main" id="{78EB690D-EC45-4FDD-BA77-6B3E17A5EB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0374" y="1529642"/>
            <a:ext cx="2446513" cy="345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7CD8C584-578F-4168-855C-24E1B18617EF}"/>
              </a:ext>
            </a:extLst>
          </p:cNvPr>
          <p:cNvSpPr txBox="1"/>
          <p:nvPr/>
        </p:nvSpPr>
        <p:spPr>
          <a:xfrm>
            <a:off x="4865511" y="5143692"/>
            <a:ext cx="2291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Nakonečný</a:t>
            </a:r>
            <a:r>
              <a:rPr lang="cs-CZ" dirty="0"/>
              <a:t>, 2015</a:t>
            </a:r>
          </a:p>
        </p:txBody>
      </p:sp>
      <p:pic>
        <p:nvPicPr>
          <p:cNvPr id="7174" name="Picture 6" descr="https://www.obalkyknih.cz/file/cover/706326/medium">
            <a:extLst>
              <a:ext uri="{FF2B5EF4-FFF2-40B4-BE49-F238E27FC236}">
                <a16:creationId xmlns:a16="http://schemas.microsoft.com/office/drawing/2014/main" id="{50A4CA8B-FD12-4DB6-9822-686C72D8A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7128" y="1529641"/>
            <a:ext cx="2446513" cy="345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F36EDDE0-0AFC-458C-8C2A-2E0A6E31DBDB}"/>
              </a:ext>
            </a:extLst>
          </p:cNvPr>
          <p:cNvSpPr txBox="1"/>
          <p:nvPr/>
        </p:nvSpPr>
        <p:spPr>
          <a:xfrm>
            <a:off x="7837128" y="5143692"/>
            <a:ext cx="2876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Cakirpaloglu</a:t>
            </a:r>
            <a:r>
              <a:rPr lang="cs-CZ" dirty="0"/>
              <a:t>, 2012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CCBF06D2-5DC5-47EE-A3C4-B390A50392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8695" y="1529640"/>
            <a:ext cx="2446513" cy="3453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4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F134285D-3E23-4CDB-A0EF-F0A9EFC632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15EFB826-F01D-4080-A4E5-926BCEC30EE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43880" y="4596618"/>
            <a:ext cx="7313612" cy="85725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Praha : Portál, 2003</a:t>
            </a:r>
          </a:p>
        </p:txBody>
      </p:sp>
      <p:pic>
        <p:nvPicPr>
          <p:cNvPr id="94212" name="Picture 4">
            <a:extLst>
              <a:ext uri="{FF2B5EF4-FFF2-40B4-BE49-F238E27FC236}">
                <a16:creationId xmlns:a16="http://schemas.microsoft.com/office/drawing/2014/main" id="{FFC2A3E7-86D8-4A41-A1EC-EF9E8D837B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8500" y="522817"/>
            <a:ext cx="2640013" cy="3816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4214" name="Rectangle 6">
            <a:extLst>
              <a:ext uri="{FF2B5EF4-FFF2-40B4-BE49-F238E27FC236}">
                <a16:creationId xmlns:a16="http://schemas.microsoft.com/office/drawing/2014/main" id="{07943014-9567-4215-85DE-251110B0CF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5489" y="5094423"/>
            <a:ext cx="43220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cs-CZ" altLang="cs-CZ" sz="2400">
                <a:latin typeface="Times New Roman" panose="02020603050405020304" pitchFamily="18" charset="0"/>
              </a:rPr>
              <a:t>Praha : Victoria Publishing, 1995</a:t>
            </a:r>
            <a:r>
              <a:rPr lang="cs-CZ" altLang="cs-CZ"/>
              <a:t> </a:t>
            </a:r>
          </a:p>
        </p:txBody>
      </p:sp>
      <p:pic>
        <p:nvPicPr>
          <p:cNvPr id="94215" name="Picture 7">
            <a:extLst>
              <a:ext uri="{FF2B5EF4-FFF2-40B4-BE49-F238E27FC236}">
                <a16:creationId xmlns:a16="http://schemas.microsoft.com/office/drawing/2014/main" id="{F9F31F35-764D-48AB-A0A7-7987634E76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3501" y="522817"/>
            <a:ext cx="2640013" cy="381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4230" name="Group 22">
            <a:extLst>
              <a:ext uri="{FF2B5EF4-FFF2-40B4-BE49-F238E27FC236}">
                <a16:creationId xmlns:a16="http://schemas.microsoft.com/office/drawing/2014/main" id="{89B33405-6AA6-418F-9937-39F4B6C610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282223"/>
              </p:ext>
            </p:extLst>
          </p:nvPr>
        </p:nvGraphicFramePr>
        <p:xfrm>
          <a:off x="7953644" y="4552803"/>
          <a:ext cx="2879725" cy="472440"/>
        </p:xfrm>
        <a:graphic>
          <a:graphicData uri="http://schemas.openxmlformats.org/drawingml/2006/table">
            <a:tbl>
              <a:tblPr/>
              <a:tblGrid>
                <a:gridCol w="236538">
                  <a:extLst>
                    <a:ext uri="{9D8B030D-6E8A-4147-A177-3AD203B41FA5}">
                      <a16:colId xmlns:a16="http://schemas.microsoft.com/office/drawing/2014/main" val="3998325334"/>
                    </a:ext>
                  </a:extLst>
                </a:gridCol>
                <a:gridCol w="2643187">
                  <a:extLst>
                    <a:ext uri="{9D8B030D-6E8A-4147-A177-3AD203B41FA5}">
                      <a16:colId xmlns:a16="http://schemas.microsoft.com/office/drawing/2014/main" val="1503554726"/>
                    </a:ext>
                  </a:extLst>
                </a:gridCol>
              </a:tblGrid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Praha: Portál, 2004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9167356"/>
                  </a:ext>
                </a:extLst>
              </a:tr>
            </a:tbl>
          </a:graphicData>
        </a:graphic>
      </p:graphicFrame>
      <p:pic>
        <p:nvPicPr>
          <p:cNvPr id="3" name="Obrázek 2">
            <a:extLst>
              <a:ext uri="{FF2B5EF4-FFF2-40B4-BE49-F238E27FC236}">
                <a16:creationId xmlns:a16="http://schemas.microsoft.com/office/drawing/2014/main" id="{B25BDAD4-73AF-464F-BAF5-ECBA69C2B8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318" y="522817"/>
            <a:ext cx="2703171" cy="3816242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60A7BA8D-F8ED-4C69-80E1-4D4FB050B9D9}"/>
              </a:ext>
            </a:extLst>
          </p:cNvPr>
          <p:cNvSpPr txBox="1"/>
          <p:nvPr/>
        </p:nvSpPr>
        <p:spPr>
          <a:xfrm>
            <a:off x="778933" y="4789023"/>
            <a:ext cx="2381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Klein, 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B8886F-55F9-49D4-B0B2-D0D995CF5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088805" cy="1049235"/>
          </a:xfrm>
        </p:spPr>
        <p:txBody>
          <a:bodyPr/>
          <a:lstStyle/>
          <a:p>
            <a:pPr algn="ctr"/>
            <a:r>
              <a:rPr lang="cs-CZ" dirty="0"/>
              <a:t>počátky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32E4CDB-58AF-498A-90D7-D3B16C0BD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317" y="1235242"/>
            <a:ext cx="11088804" cy="5975684"/>
          </a:xfrm>
        </p:spPr>
        <p:txBody>
          <a:bodyPr>
            <a:normAutofit/>
          </a:bodyPr>
          <a:lstStyle/>
          <a:p>
            <a:r>
              <a:rPr lang="cs-CZ" sz="2000" b="1" i="1" dirty="0"/>
              <a:t>rozvoj filozofie (pozitivismus, Herbert </a:t>
            </a:r>
            <a:r>
              <a:rPr lang="cs-CZ" sz="2000" b="1" i="1" dirty="0" err="1"/>
              <a:t>Spencer</a:t>
            </a:r>
            <a:r>
              <a:rPr lang="cs-CZ" sz="2000" b="1" i="1" dirty="0"/>
              <a:t>): „</a:t>
            </a:r>
            <a:r>
              <a:rPr lang="cs-CZ" sz="2000" dirty="0"/>
              <a:t>mentální funkce jsou výsledek dlouhého evolučního vývoje, jsou součástí adaptace k okolnímu světu.“. Věřil v jednosměrný vývoj, od nejjednoduššího ke složitějšímu; tvrdil, že pokrok tedy není nahodilý, ale nutný</a:t>
            </a:r>
            <a:r>
              <a:rPr lang="cs-CZ" sz="2000" b="1" i="1" dirty="0"/>
              <a:t>)</a:t>
            </a:r>
          </a:p>
          <a:p>
            <a:r>
              <a:rPr lang="cs-CZ" sz="2000" b="1" i="1" dirty="0"/>
              <a:t>vývojové teorie: organické druhy nejsou stvořené a neměnné</a:t>
            </a:r>
          </a:p>
          <a:p>
            <a:pPr lvl="1"/>
            <a:r>
              <a:rPr lang="cs-CZ" sz="1800" b="1" i="1" dirty="0" err="1"/>
              <a:t>Lamark</a:t>
            </a:r>
            <a:r>
              <a:rPr lang="cs-CZ" sz="1800" b="1" i="1" dirty="0"/>
              <a:t>: hybné síly: vůle k pokroku a snaha o přizpůsobení se prostředí</a:t>
            </a:r>
          </a:p>
          <a:p>
            <a:pPr lvl="1"/>
            <a:r>
              <a:rPr lang="cs-CZ" sz="1800" b="1" i="1" dirty="0"/>
              <a:t>Darwin: </a:t>
            </a:r>
            <a:r>
              <a:rPr lang="cs-CZ" sz="1800" dirty="0"/>
              <a:t>interakce mezi organismem a prostředím, vliv instinktů a pudů na lidské chování a prožívání</a:t>
            </a:r>
            <a:endParaRPr lang="cs-CZ" sz="1800" b="1" i="1" dirty="0"/>
          </a:p>
          <a:p>
            <a:r>
              <a:rPr lang="cs-CZ" sz="2000" b="1" i="1" dirty="0"/>
              <a:t>rozvoj lékařských oborů, zvláště fyziologie a neurologie</a:t>
            </a:r>
          </a:p>
          <a:p>
            <a:pPr lvl="1"/>
            <a:r>
              <a:rPr lang="cs-CZ" sz="1800" b="1" dirty="0"/>
              <a:t>Herman </a:t>
            </a:r>
            <a:r>
              <a:rPr lang="cs-CZ" sz="1800" b="1" dirty="0" err="1"/>
              <a:t>Helmholtz</a:t>
            </a:r>
            <a:r>
              <a:rPr lang="cs-CZ" sz="1800" b="1" dirty="0"/>
              <a:t> </a:t>
            </a:r>
            <a:r>
              <a:rPr lang="cs-CZ" sz="1800" dirty="0"/>
              <a:t>teorie barevného vidění </a:t>
            </a:r>
          </a:p>
          <a:p>
            <a:pPr lvl="1"/>
            <a:r>
              <a:rPr lang="cs-CZ" sz="1800" b="1" dirty="0"/>
              <a:t>Paul </a:t>
            </a:r>
            <a:r>
              <a:rPr lang="cs-CZ" sz="1800" b="1" dirty="0" err="1"/>
              <a:t>Broca</a:t>
            </a:r>
            <a:r>
              <a:rPr lang="cs-CZ" sz="1800" b="1" dirty="0"/>
              <a:t> a Karl </a:t>
            </a:r>
            <a:r>
              <a:rPr lang="cs-CZ" sz="1800" b="1" dirty="0" err="1"/>
              <a:t>Wernicke</a:t>
            </a:r>
            <a:r>
              <a:rPr lang="cs-CZ" sz="1800" dirty="0"/>
              <a:t> </a:t>
            </a:r>
            <a:endParaRPr lang="cs-CZ" sz="1800" b="1" dirty="0"/>
          </a:p>
          <a:p>
            <a:r>
              <a:rPr lang="cs-CZ" sz="2000" b="1" i="1"/>
              <a:t>Psychofyzika</a:t>
            </a:r>
            <a:endParaRPr lang="cs-CZ" sz="2000" b="1" i="1" dirty="0"/>
          </a:p>
          <a:p>
            <a:pPr lvl="1"/>
            <a:r>
              <a:rPr lang="cs-CZ" sz="1800" b="1" dirty="0"/>
              <a:t>Weber a </a:t>
            </a:r>
            <a:r>
              <a:rPr lang="cs-CZ" sz="1800" b="1" dirty="0" err="1"/>
              <a:t>Fechner</a:t>
            </a:r>
            <a:endParaRPr lang="cs-CZ" dirty="0"/>
          </a:p>
        </p:txBody>
      </p:sp>
      <p:pic>
        <p:nvPicPr>
          <p:cNvPr id="1026" name="Picture 2" descr="Herbert Spencer.jpg">
            <a:extLst>
              <a:ext uri="{FF2B5EF4-FFF2-40B4-BE49-F238E27FC236}">
                <a16:creationId xmlns:a16="http://schemas.microsoft.com/office/drawing/2014/main" id="{8B1E7743-C29F-47F5-985C-BE42153E91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2401" y="312070"/>
            <a:ext cx="880720" cy="1356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243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B8886F-55F9-49D4-B0B2-D0D995CF5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678" y="804519"/>
            <a:ext cx="11088805" cy="1049235"/>
          </a:xfrm>
        </p:spPr>
        <p:txBody>
          <a:bodyPr/>
          <a:lstStyle/>
          <a:p>
            <a:pPr algn="ctr"/>
            <a:r>
              <a:rPr lang="cs-CZ" dirty="0"/>
              <a:t>Počátky vědy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32E4CDB-58AF-498A-90D7-D3B16C0BD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679" y="2015732"/>
            <a:ext cx="11088804" cy="3450613"/>
          </a:xfrm>
        </p:spPr>
        <p:txBody>
          <a:bodyPr>
            <a:normAutofit/>
          </a:bodyPr>
          <a:lstStyle/>
          <a:p>
            <a:r>
              <a:rPr lang="cs-CZ" sz="2800" dirty="0"/>
              <a:t>1879: </a:t>
            </a:r>
            <a:r>
              <a:rPr lang="cs-CZ" sz="2800" b="1" dirty="0"/>
              <a:t>Wilhelm Maximilian </a:t>
            </a:r>
            <a:r>
              <a:rPr lang="cs-CZ" sz="2800" b="1" dirty="0" err="1"/>
              <a:t>Wundt</a:t>
            </a:r>
            <a:r>
              <a:rPr lang="cs-CZ" sz="2800" dirty="0"/>
              <a:t> (1832 - 1920): experimenty, introspekce, </a:t>
            </a:r>
          </a:p>
          <a:p>
            <a:r>
              <a:rPr lang="cs-CZ" sz="2800" dirty="0"/>
              <a:t>1890:  </a:t>
            </a:r>
            <a:r>
              <a:rPr lang="cs-CZ" sz="2800" b="1" dirty="0"/>
              <a:t>William James:</a:t>
            </a:r>
            <a:r>
              <a:rPr lang="cs-CZ" sz="2800" dirty="0"/>
              <a:t> „Principy psychologie“ </a:t>
            </a:r>
          </a:p>
        </p:txBody>
      </p:sp>
    </p:spTree>
    <p:extLst>
      <p:ext uri="{BB962C8B-B14F-4D97-AF65-F5344CB8AC3E}">
        <p14:creationId xmlns:p14="http://schemas.microsoft.com/office/powerpoint/2010/main" val="120294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81AF2A-942F-4E09-B39E-C155C37EC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C7EA69-8DA7-49A0-899A-E7F529471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6431" y="620099"/>
            <a:ext cx="10924674" cy="5422892"/>
          </a:xfrm>
        </p:spPr>
        <p:txBody>
          <a:bodyPr>
            <a:normAutofit/>
          </a:bodyPr>
          <a:lstStyle/>
          <a:p>
            <a:r>
              <a:rPr lang="cs-CZ" sz="2600" b="1" i="1" dirty="0"/>
              <a:t>„Psychologie je definována jako věda, která studuje lidské chování, mentální procesy a tělesné dění, včetně jejich vzájemných vztahů a interakcí.“</a:t>
            </a:r>
            <a:r>
              <a:rPr lang="cs-CZ" sz="2600" b="1" dirty="0"/>
              <a:t> </a:t>
            </a:r>
          </a:p>
          <a:p>
            <a:r>
              <a:rPr lang="cs-CZ" sz="2600" b="1" dirty="0"/>
              <a:t>POSTAVENÍ PSYCHOLOGIE V SYSTÉMU VĚD: </a:t>
            </a:r>
            <a:r>
              <a:rPr lang="cs-CZ" sz="2600" dirty="0" err="1"/>
              <a:t>Nakonečný</a:t>
            </a:r>
            <a:r>
              <a:rPr lang="cs-CZ" sz="2600" dirty="0"/>
              <a:t> (1998, s. 42)„</a:t>
            </a:r>
            <a:r>
              <a:rPr lang="cs-CZ" sz="2600" i="1" dirty="0"/>
              <a:t>dvojitá determinace lidské psychiky vytváří z psychologie vědu přírodně-společenskou.“ </a:t>
            </a:r>
            <a:endParaRPr lang="cs-CZ" sz="2600" dirty="0"/>
          </a:p>
          <a:p>
            <a:pPr marL="0" indent="0">
              <a:buNone/>
            </a:pPr>
            <a:endParaRPr lang="cs-CZ" sz="2600" b="1" dirty="0"/>
          </a:p>
          <a:p>
            <a:r>
              <a:rPr lang="cs-CZ" sz="2600" b="1" dirty="0"/>
              <a:t>Věda: </a:t>
            </a:r>
          </a:p>
          <a:p>
            <a:pPr lvl="1"/>
            <a:r>
              <a:rPr lang="cs-CZ" sz="2600" b="1" dirty="0"/>
              <a:t>Předmět</a:t>
            </a:r>
          </a:p>
          <a:p>
            <a:pPr lvl="1"/>
            <a:r>
              <a:rPr lang="cs-CZ" sz="2600" b="1" dirty="0"/>
              <a:t>Teorie</a:t>
            </a:r>
          </a:p>
          <a:p>
            <a:pPr lvl="1"/>
            <a:r>
              <a:rPr lang="cs-CZ" sz="2600" b="1" dirty="0"/>
              <a:t>Vědecká metodologie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53041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81AF2A-942F-4E09-B39E-C155C37EC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C7EA69-8DA7-49A0-899A-E7F529471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3623" y="1692589"/>
            <a:ext cx="4283243" cy="3777622"/>
          </a:xfrm>
        </p:spPr>
        <p:txBody>
          <a:bodyPr/>
          <a:lstStyle/>
          <a:p>
            <a:pPr algn="just">
              <a:lnSpc>
                <a:spcPct val="115000"/>
              </a:lnSpc>
            </a:pPr>
            <a:endParaRPr lang="cs-CZ" sz="2400" b="1" i="1" dirty="0">
              <a:latin typeface="Arial Rounded MT Bold" panose="020F070403050403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b="1" dirty="0">
                <a:solidFill>
                  <a:srgbClr val="FF0000"/>
                </a:solidFill>
              </a:rPr>
              <a:t>CÍLE PSYCHOLOGIE</a:t>
            </a:r>
          </a:p>
          <a:p>
            <a:pPr algn="just">
              <a:lnSpc>
                <a:spcPct val="115000"/>
              </a:lnSpc>
            </a:pPr>
            <a:r>
              <a:rPr lang="cs-CZ" sz="2400" b="1" i="1" dirty="0">
                <a:latin typeface="Arial Rounded MT Bold" panose="020F0704030504030204" pitchFamily="34" charset="0"/>
              </a:rPr>
              <a:t>POPSAT</a:t>
            </a:r>
          </a:p>
          <a:p>
            <a:pPr algn="just">
              <a:lnSpc>
                <a:spcPct val="115000"/>
              </a:lnSpc>
            </a:pPr>
            <a:r>
              <a:rPr lang="cs-CZ" sz="2400" b="1" i="1" dirty="0">
                <a:latin typeface="Arial Rounded MT Bold" panose="020F0704030504030204" pitchFamily="34" charset="0"/>
                <a:ea typeface="Calibri" panose="020F0502020204030204" pitchFamily="34" charset="0"/>
              </a:rPr>
              <a:t>VYSVĚTLIT</a:t>
            </a:r>
          </a:p>
          <a:p>
            <a:pPr algn="just">
              <a:lnSpc>
                <a:spcPct val="115000"/>
              </a:lnSpc>
            </a:pPr>
            <a:r>
              <a:rPr lang="cs-CZ" sz="2400" b="1" i="1" dirty="0">
                <a:latin typeface="Arial Rounded MT Bold" panose="020F0704030504030204" pitchFamily="34" charset="0"/>
                <a:ea typeface="Calibri" panose="020F0502020204030204" pitchFamily="34" charset="0"/>
              </a:rPr>
              <a:t>PŘEDVÍDAT</a:t>
            </a:r>
          </a:p>
          <a:p>
            <a:pPr algn="just">
              <a:lnSpc>
                <a:spcPct val="115000"/>
              </a:lnSpc>
            </a:pPr>
            <a:r>
              <a:rPr lang="cs-CZ" sz="2400" b="1" i="1" dirty="0">
                <a:latin typeface="Arial Rounded MT Bold" panose="020F0704030504030204" pitchFamily="34" charset="0"/>
                <a:ea typeface="Calibri" panose="020F0502020204030204" pitchFamily="34" charset="0"/>
              </a:rPr>
              <a:t>APLIKOVAT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A63FC30D-86E2-4E30-9457-C82747C1BFBD}"/>
              </a:ext>
            </a:extLst>
          </p:cNvPr>
          <p:cNvSpPr txBox="1">
            <a:spLocks/>
          </p:cNvSpPr>
          <p:nvPr/>
        </p:nvSpPr>
        <p:spPr>
          <a:xfrm>
            <a:off x="1195136" y="1692589"/>
            <a:ext cx="4283243" cy="377762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5000"/>
              </a:lnSpc>
            </a:pPr>
            <a:endParaRPr lang="cs-CZ" sz="2400" b="1" i="1" dirty="0">
              <a:latin typeface="Arial Rounded MT Bold" panose="020F070403050403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b="1" dirty="0">
                <a:solidFill>
                  <a:srgbClr val="FF0000"/>
                </a:solidFill>
              </a:rPr>
              <a:t>PŘEDMĚT PSYCHOLOGIE</a:t>
            </a:r>
          </a:p>
          <a:p>
            <a:pPr algn="just">
              <a:lnSpc>
                <a:spcPct val="115000"/>
              </a:lnSpc>
            </a:pPr>
            <a:r>
              <a:rPr lang="cs-CZ" sz="2400" b="1" i="1" dirty="0">
                <a:latin typeface="Arial Rounded MT Bold" panose="020F0704030504030204" pitchFamily="34" charset="0"/>
              </a:rPr>
              <a:t>BIOLOGICKÝ PŘÍSTUP </a:t>
            </a:r>
          </a:p>
          <a:p>
            <a:pPr algn="just">
              <a:lnSpc>
                <a:spcPct val="115000"/>
              </a:lnSpc>
            </a:pPr>
            <a:r>
              <a:rPr lang="cs-CZ" sz="2400" b="1" i="1" dirty="0">
                <a:latin typeface="Arial Rounded MT Bold" panose="020F0704030504030204" pitchFamily="34" charset="0"/>
                <a:ea typeface="Calibri" panose="020F0502020204030204" pitchFamily="34" charset="0"/>
              </a:rPr>
              <a:t>BEHAVIORÁLNÍ</a:t>
            </a:r>
          </a:p>
          <a:p>
            <a:pPr algn="just">
              <a:lnSpc>
                <a:spcPct val="115000"/>
              </a:lnSpc>
            </a:pPr>
            <a:r>
              <a:rPr lang="cs-CZ" sz="2400" b="1" i="1" dirty="0">
                <a:latin typeface="Arial Rounded MT Bold" panose="020F0704030504030204" pitchFamily="34" charset="0"/>
                <a:ea typeface="Calibri" panose="020F0502020204030204" pitchFamily="34" charset="0"/>
              </a:rPr>
              <a:t>KOGNITIVNÍ</a:t>
            </a:r>
          </a:p>
          <a:p>
            <a:pPr algn="just">
              <a:lnSpc>
                <a:spcPct val="115000"/>
              </a:lnSpc>
            </a:pPr>
            <a:r>
              <a:rPr lang="cs-CZ" sz="2400" b="1" i="1" dirty="0">
                <a:latin typeface="Arial Rounded MT Bold" panose="020F0704030504030204" pitchFamily="34" charset="0"/>
                <a:ea typeface="Calibri" panose="020F0502020204030204" pitchFamily="34" charset="0"/>
              </a:rPr>
              <a:t>PSYCHOANALYTICKÝ</a:t>
            </a:r>
          </a:p>
          <a:p>
            <a:pPr algn="just">
              <a:lnSpc>
                <a:spcPct val="115000"/>
              </a:lnSpc>
            </a:pPr>
            <a:r>
              <a:rPr lang="cs-CZ" sz="2400" b="1" i="1" dirty="0" smtClean="0">
                <a:latin typeface="Arial Rounded MT Bold" panose="020F0704030504030204" pitchFamily="34" charset="0"/>
                <a:ea typeface="Calibri" panose="020F0502020204030204" pitchFamily="34" charset="0"/>
              </a:rPr>
              <a:t>HUMANISTICKÝ</a:t>
            </a:r>
            <a:endParaRPr lang="cs-CZ" sz="2400" b="1" i="1" dirty="0">
              <a:latin typeface="Arial Rounded MT Bold" panose="020F07040305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25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3E902F-E1FD-4934-AFA3-6957E1AE7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psychologických disciplín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EBE29B9-A505-4E7E-8EFB-E1A5F2765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7106" y="1540188"/>
            <a:ext cx="9717505" cy="4693701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9" name="Objekt 8">
            <a:extLst>
              <a:ext uri="{FF2B5EF4-FFF2-40B4-BE49-F238E27FC236}">
                <a16:creationId xmlns:a16="http://schemas.microsoft.com/office/drawing/2014/main" id="{9EC623F0-7723-4E44-8246-1419A83A8A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1050901"/>
              </p:ext>
            </p:extLst>
          </p:nvPr>
        </p:nvGraphicFramePr>
        <p:xfrm>
          <a:off x="1106822" y="1917638"/>
          <a:ext cx="10812791" cy="34001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1" name="Document" r:id="rId3" imgW="5775241" imgH="1816573" progId="Word.Document.12">
                  <p:embed/>
                </p:oleObj>
              </mc:Choice>
              <mc:Fallback>
                <p:oleObj name="Document" r:id="rId3" imgW="5775241" imgH="181657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06822" y="1917638"/>
                        <a:ext cx="10812791" cy="34001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17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211</TotalTime>
  <Words>285</Words>
  <Application>Microsoft Office PowerPoint</Application>
  <PresentationFormat>Širokoúhlá obrazovka</PresentationFormat>
  <Paragraphs>50</Paragraphs>
  <Slides>9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9" baseType="lpstr">
      <vt:lpstr>Arial</vt:lpstr>
      <vt:lpstr>Arial Rounded MT Bold</vt:lpstr>
      <vt:lpstr>Calibri</vt:lpstr>
      <vt:lpstr>Century Gothic</vt:lpstr>
      <vt:lpstr>Times New Roman</vt:lpstr>
      <vt:lpstr>Verdana</vt:lpstr>
      <vt:lpstr>Wingdings</vt:lpstr>
      <vt:lpstr>Wingdings 3</vt:lpstr>
      <vt:lpstr>Stébla</vt:lpstr>
      <vt:lpstr>Document</vt:lpstr>
      <vt:lpstr>úvodní přednáška</vt:lpstr>
      <vt:lpstr>Prezentace aplikace PowerPoint</vt:lpstr>
      <vt:lpstr>Prezentace aplikace PowerPoint</vt:lpstr>
      <vt:lpstr>Prezentace aplikace PowerPoint</vt:lpstr>
      <vt:lpstr>počátky</vt:lpstr>
      <vt:lpstr>Počátky vědy</vt:lpstr>
      <vt:lpstr>Prezentace aplikace PowerPoint</vt:lpstr>
      <vt:lpstr>Prezentace aplikace PowerPoint</vt:lpstr>
      <vt:lpstr>Struktura psychologických disciplín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Marta Kolaříková</dc:creator>
  <cp:lastModifiedBy>Administrator</cp:lastModifiedBy>
  <cp:revision>36</cp:revision>
  <dcterms:created xsi:type="dcterms:W3CDTF">2020-09-30T17:51:40Z</dcterms:created>
  <dcterms:modified xsi:type="dcterms:W3CDTF">2022-09-23T09:25:25Z</dcterms:modified>
</cp:coreProperties>
</file>