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5" r:id="rId4"/>
    <p:sldId id="306" r:id="rId5"/>
    <p:sldId id="258" r:id="rId6"/>
    <p:sldId id="307" r:id="rId7"/>
    <p:sldId id="259" r:id="rId8"/>
    <p:sldId id="308" r:id="rId9"/>
    <p:sldId id="260" r:id="rId10"/>
    <p:sldId id="309" r:id="rId11"/>
    <p:sldId id="288" r:id="rId12"/>
    <p:sldId id="261" r:id="rId13"/>
    <p:sldId id="310" r:id="rId14"/>
    <p:sldId id="311" r:id="rId15"/>
    <p:sldId id="312" r:id="rId16"/>
    <p:sldId id="313" r:id="rId17"/>
    <p:sldId id="287" r:id="rId18"/>
    <p:sldId id="282" r:id="rId19"/>
    <p:sldId id="291" r:id="rId20"/>
    <p:sldId id="285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Surdopedie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Speciální pedagogika osob se sluchovým postižením</a:t>
            </a:r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sluchových poruch a vad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Klasifikace sluchových vad podle stupně postižení</a:t>
            </a:r>
          </a:p>
          <a:p>
            <a:r>
              <a:rPr lang="cs-CZ" dirty="0"/>
              <a:t>Lehká nedoslýchavost</a:t>
            </a:r>
          </a:p>
          <a:p>
            <a:r>
              <a:rPr lang="cs-CZ" dirty="0"/>
              <a:t>Středně těžká nedoslýchavost</a:t>
            </a:r>
          </a:p>
          <a:p>
            <a:r>
              <a:rPr lang="cs-CZ" dirty="0"/>
              <a:t>Těžká nedoslýchavost</a:t>
            </a:r>
          </a:p>
          <a:p>
            <a:r>
              <a:rPr lang="cs-CZ" dirty="0"/>
              <a:t>Praktická hluchota</a:t>
            </a:r>
          </a:p>
          <a:p>
            <a:r>
              <a:rPr lang="cs-CZ" dirty="0"/>
              <a:t>Úplná hluchota</a:t>
            </a:r>
          </a:p>
        </p:txBody>
      </p:sp>
    </p:spTree>
    <p:extLst>
      <p:ext uri="{BB962C8B-B14F-4D97-AF65-F5344CB8AC3E}">
        <p14:creationId xmlns:p14="http://schemas.microsoft.com/office/powerpoint/2010/main" val="2879108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Diagnostika sluchových vad a význam </a:t>
            </a:r>
            <a:r>
              <a:rPr lang="cs-CZ" b="1" dirty="0" err="1"/>
              <a:t>screeningu</a:t>
            </a:r>
            <a:r>
              <a:rPr lang="cs-CZ" b="1" dirty="0"/>
              <a:t> sluchu u novorozenců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Diagnostikou sluchu se zabývá medicinský obor audiologie.</a:t>
            </a:r>
          </a:p>
          <a:p>
            <a:r>
              <a:rPr lang="cs-CZ" sz="2400" dirty="0"/>
              <a:t>Včasná intervence a poskytování sociální služby rané péče úzce souvisí s časným odhalením sluchové vady.</a:t>
            </a:r>
          </a:p>
          <a:p>
            <a:r>
              <a:rPr lang="cs-CZ" sz="2400" dirty="0"/>
              <a:t>Má velký vliv na optimální působení na dítě a na ideální dopady následně poskytnuté rané péče u dítěte.</a:t>
            </a:r>
          </a:p>
          <a:p>
            <a:r>
              <a:rPr lang="cs-CZ" sz="2400" dirty="0"/>
              <a:t>V ČR je zaveden celoplošný novorozenecký </a:t>
            </a:r>
            <a:r>
              <a:rPr lang="cs-CZ" sz="2400" dirty="0" err="1"/>
              <a:t>screening</a:t>
            </a:r>
            <a:r>
              <a:rPr lang="cs-CZ" sz="2400" dirty="0"/>
              <a:t> sluchu.</a:t>
            </a:r>
          </a:p>
          <a:p>
            <a:r>
              <a:rPr lang="cs-CZ" sz="2400" dirty="0"/>
              <a:t>Při realizaci </a:t>
            </a:r>
            <a:r>
              <a:rPr lang="cs-CZ" sz="2400" dirty="0" err="1"/>
              <a:t>screeningu</a:t>
            </a:r>
            <a:r>
              <a:rPr lang="cs-CZ" sz="2400" dirty="0"/>
              <a:t> se používá vyšetřovací metoda OAE, kterou lze realizovat hned u novorozenců. </a:t>
            </a:r>
          </a:p>
          <a:p>
            <a:r>
              <a:rPr lang="cs-CZ" sz="2400" dirty="0"/>
              <a:t>Při vyšetření se zkoumá, zda sluchové buňky ve vnitřním uchu jsou funkční (výbavné </a:t>
            </a:r>
            <a:r>
              <a:rPr lang="cs-CZ" sz="2400" dirty="0" err="1"/>
              <a:t>otoakustické</a:t>
            </a:r>
            <a:r>
              <a:rPr lang="cs-CZ" sz="2400" dirty="0"/>
              <a:t> emise).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63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Sluchová protetika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k-SK" sz="2400" b="1" dirty="0"/>
              <a:t>Kompenzační </a:t>
            </a:r>
            <a:r>
              <a:rPr lang="sk-SK" sz="2400" b="1" dirty="0" err="1"/>
              <a:t>pomůcky</a:t>
            </a:r>
            <a:r>
              <a:rPr lang="sk-SK" sz="2400" b="1" dirty="0"/>
              <a:t> </a:t>
            </a:r>
            <a:r>
              <a:rPr lang="sk-SK" sz="2400" dirty="0" err="1"/>
              <a:t>představují</a:t>
            </a:r>
            <a:r>
              <a:rPr lang="sk-SK" sz="2400" dirty="0"/>
              <a:t> široký </a:t>
            </a:r>
            <a:r>
              <a:rPr lang="sk-SK" sz="2400" dirty="0" err="1"/>
              <a:t>soubor</a:t>
            </a:r>
            <a:r>
              <a:rPr lang="sk-SK" sz="2400" dirty="0"/>
              <a:t> </a:t>
            </a:r>
            <a:r>
              <a:rPr lang="sk-SK" sz="2400" dirty="0" err="1"/>
              <a:t>speciálních</a:t>
            </a:r>
            <a:r>
              <a:rPr lang="sk-SK" sz="2400" dirty="0"/>
              <a:t> </a:t>
            </a:r>
            <a:r>
              <a:rPr lang="sk-SK" sz="2400" dirty="0" err="1"/>
              <a:t>zesilovacích</a:t>
            </a:r>
            <a:r>
              <a:rPr lang="sk-SK" sz="2400" dirty="0"/>
              <a:t> elektroakustických </a:t>
            </a:r>
            <a:r>
              <a:rPr lang="sk-SK" sz="2400" dirty="0" err="1"/>
              <a:t>přístrojů</a:t>
            </a:r>
            <a:r>
              <a:rPr lang="sk-SK" sz="2400" dirty="0"/>
              <a:t>, </a:t>
            </a:r>
            <a:r>
              <a:rPr lang="sk-SK" sz="2400" dirty="0" err="1"/>
              <a:t>které</a:t>
            </a:r>
            <a:r>
              <a:rPr lang="sk-SK" sz="2400" dirty="0"/>
              <a:t> </a:t>
            </a:r>
            <a:r>
              <a:rPr lang="sk-SK" sz="2400" dirty="0" err="1"/>
              <a:t>umožňují</a:t>
            </a:r>
            <a:r>
              <a:rPr lang="sk-SK" sz="2400" dirty="0"/>
              <a:t> osobám </a:t>
            </a:r>
            <a:r>
              <a:rPr lang="sk-SK" sz="2400" dirty="0" err="1"/>
              <a:t>se</a:t>
            </a:r>
            <a:r>
              <a:rPr lang="sk-SK" sz="2400" dirty="0"/>
              <a:t> sluchovým </a:t>
            </a:r>
            <a:r>
              <a:rPr lang="sk-SK" sz="2400" dirty="0" err="1"/>
              <a:t>postižením</a:t>
            </a:r>
            <a:r>
              <a:rPr lang="sk-SK" sz="2400" dirty="0"/>
              <a:t> </a:t>
            </a:r>
            <a:r>
              <a:rPr lang="sk-SK" sz="2400" dirty="0" err="1"/>
              <a:t>překonat</a:t>
            </a:r>
            <a:r>
              <a:rPr lang="sk-SK" sz="2400" dirty="0"/>
              <a:t> jeho následky.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/>
              <a:t>Technické </a:t>
            </a:r>
            <a:r>
              <a:rPr lang="sk-SK" sz="2400" b="1" dirty="0" err="1"/>
              <a:t>pomůcky</a:t>
            </a:r>
            <a:r>
              <a:rPr lang="sk-SK" sz="2400" b="1" dirty="0"/>
              <a:t> </a:t>
            </a:r>
            <a:r>
              <a:rPr lang="sk-SK" sz="2400" dirty="0" err="1"/>
              <a:t>lze</a:t>
            </a:r>
            <a:r>
              <a:rPr lang="sk-SK" sz="2400" dirty="0"/>
              <a:t> </a:t>
            </a:r>
            <a:r>
              <a:rPr lang="sk-SK" sz="2400" dirty="0" err="1"/>
              <a:t>třídit</a:t>
            </a:r>
            <a:r>
              <a:rPr lang="sk-SK" sz="2400" dirty="0"/>
              <a:t> </a:t>
            </a:r>
            <a:r>
              <a:rPr lang="sk-SK" sz="2400" dirty="0" err="1"/>
              <a:t>podle</a:t>
            </a:r>
            <a:r>
              <a:rPr lang="sk-SK" sz="2400" dirty="0"/>
              <a:t> </a:t>
            </a:r>
            <a:r>
              <a:rPr lang="sk-SK" sz="2400" dirty="0" err="1"/>
              <a:t>nejrůznějších</a:t>
            </a:r>
            <a:r>
              <a:rPr lang="sk-SK" sz="2400" dirty="0"/>
              <a:t> </a:t>
            </a:r>
            <a:r>
              <a:rPr lang="sk-SK" sz="2400" dirty="0" err="1"/>
              <a:t>hledisek</a:t>
            </a:r>
            <a:r>
              <a:rPr lang="sk-SK" sz="2400" dirty="0"/>
              <a:t> – protetické (náhradní), kompenzační, rehabilitační a reedukační.</a:t>
            </a:r>
          </a:p>
          <a:p>
            <a:pPr>
              <a:spcBef>
                <a:spcPts val="0"/>
              </a:spcBef>
            </a:pPr>
            <a:r>
              <a:rPr lang="sk-SK" sz="2400" dirty="0" err="1"/>
              <a:t>Pomůcky</a:t>
            </a:r>
            <a:r>
              <a:rPr lang="sk-SK" sz="2400" dirty="0"/>
              <a:t> </a:t>
            </a:r>
            <a:r>
              <a:rPr lang="sk-SK" sz="2400" dirty="0" err="1"/>
              <a:t>usnadňující</a:t>
            </a:r>
            <a:r>
              <a:rPr lang="sk-SK" sz="2400" dirty="0"/>
              <a:t> </a:t>
            </a:r>
            <a:r>
              <a:rPr lang="sk-SK" sz="2400" dirty="0" err="1"/>
              <a:t>vnímání</a:t>
            </a:r>
            <a:r>
              <a:rPr lang="sk-SK" sz="2400" dirty="0"/>
              <a:t> </a:t>
            </a:r>
            <a:r>
              <a:rPr lang="sk-SK" sz="2400" dirty="0" err="1"/>
              <a:t>mluvené</a:t>
            </a:r>
            <a:r>
              <a:rPr lang="sk-SK" sz="2400" dirty="0"/>
              <a:t> </a:t>
            </a:r>
            <a:r>
              <a:rPr lang="sk-SK" sz="2400" dirty="0" err="1"/>
              <a:t>řeči</a:t>
            </a:r>
            <a:endParaRPr lang="sk-SK" sz="2400" dirty="0"/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/>
              <a:t>U </a:t>
            </a:r>
            <a:r>
              <a:rPr lang="sk-SK" sz="2400" b="1" dirty="0" err="1"/>
              <a:t>osob</a:t>
            </a:r>
            <a:r>
              <a:rPr lang="sk-SK" sz="2400" b="1" dirty="0"/>
              <a:t> s nedoslýchavostí </a:t>
            </a:r>
            <a:r>
              <a:rPr lang="sk-SK" sz="2400" dirty="0"/>
              <a:t>– </a:t>
            </a:r>
            <a:r>
              <a:rPr lang="sk-SK" sz="2400" dirty="0" err="1"/>
              <a:t>sluchadla</a:t>
            </a:r>
            <a:r>
              <a:rPr lang="sk-SK" sz="2400" dirty="0"/>
              <a:t>, osobní </a:t>
            </a:r>
            <a:r>
              <a:rPr lang="sk-SK" sz="2400" dirty="0" err="1"/>
              <a:t>zesilovače</a:t>
            </a:r>
            <a:r>
              <a:rPr lang="sk-SK" sz="2400" dirty="0"/>
              <a:t>, indukční </a:t>
            </a:r>
            <a:r>
              <a:rPr lang="sk-SK" sz="2400" dirty="0" err="1"/>
              <a:t>smyčky</a:t>
            </a:r>
            <a:r>
              <a:rPr lang="sk-SK" sz="2400" dirty="0"/>
              <a:t>, </a:t>
            </a:r>
            <a:r>
              <a:rPr lang="sk-SK" sz="2400" dirty="0" err="1"/>
              <a:t>pomůcky</a:t>
            </a:r>
            <a:r>
              <a:rPr lang="sk-SK" sz="2400" dirty="0"/>
              <a:t> pro </a:t>
            </a:r>
            <a:r>
              <a:rPr lang="sk-SK" sz="2400" dirty="0" err="1"/>
              <a:t>zesílení</a:t>
            </a:r>
            <a:r>
              <a:rPr lang="sk-SK" sz="2400" dirty="0"/>
              <a:t> </a:t>
            </a:r>
            <a:r>
              <a:rPr lang="sk-SK" sz="2400" dirty="0" err="1"/>
              <a:t>televize</a:t>
            </a:r>
            <a:r>
              <a:rPr lang="sk-SK" sz="2400" dirty="0"/>
              <a:t> a pro </a:t>
            </a:r>
            <a:r>
              <a:rPr lang="sk-SK" sz="2400" dirty="0" err="1"/>
              <a:t>zesílený</a:t>
            </a:r>
            <a:r>
              <a:rPr lang="sk-SK" sz="2400" dirty="0"/>
              <a:t> </a:t>
            </a:r>
            <a:r>
              <a:rPr lang="sk-SK" sz="2400" dirty="0" err="1"/>
              <a:t>poslech</a:t>
            </a:r>
            <a:r>
              <a:rPr lang="sk-SK" sz="2400" dirty="0"/>
              <a:t> </a:t>
            </a:r>
            <a:r>
              <a:rPr lang="sk-SK" sz="2400" dirty="0" err="1"/>
              <a:t>telefonu</a:t>
            </a:r>
            <a:r>
              <a:rPr lang="sk-SK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/>
              <a:t>U </a:t>
            </a:r>
            <a:r>
              <a:rPr lang="sk-SK" sz="2400" b="1" dirty="0" err="1"/>
              <a:t>osob</a:t>
            </a:r>
            <a:r>
              <a:rPr lang="sk-SK" sz="2400" b="1" dirty="0"/>
              <a:t> </a:t>
            </a:r>
            <a:r>
              <a:rPr lang="sk-SK" sz="2400" b="1" dirty="0" err="1"/>
              <a:t>neslyšících</a:t>
            </a:r>
            <a:r>
              <a:rPr lang="sk-SK" sz="2400" b="1" dirty="0"/>
              <a:t> </a:t>
            </a:r>
            <a:r>
              <a:rPr lang="sk-SK" sz="2400" dirty="0"/>
              <a:t>– </a:t>
            </a:r>
          </a:p>
          <a:p>
            <a:pPr>
              <a:spcBef>
                <a:spcPts val="0"/>
              </a:spcBef>
            </a:pPr>
            <a:r>
              <a:rPr lang="sk-SK" sz="2400" dirty="0" err="1"/>
              <a:t>kochleární</a:t>
            </a:r>
            <a:r>
              <a:rPr lang="sk-SK" sz="2400" dirty="0"/>
              <a:t> implantát – </a:t>
            </a: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dirty="0" err="1"/>
              <a:t>nitroušní</a:t>
            </a:r>
            <a:r>
              <a:rPr lang="sk-SK" sz="2400" dirty="0"/>
              <a:t> elektronickou </a:t>
            </a:r>
            <a:r>
              <a:rPr lang="sk-SK" sz="2400" dirty="0" err="1"/>
              <a:t>smyslovou</a:t>
            </a:r>
            <a:r>
              <a:rPr lang="sk-SK" sz="2400" dirty="0"/>
              <a:t> náhradu, </a:t>
            </a:r>
            <a:r>
              <a:rPr lang="sk-SK" sz="2400" dirty="0" err="1"/>
              <a:t>která</a:t>
            </a:r>
            <a:r>
              <a:rPr lang="sk-SK" sz="2400" dirty="0"/>
              <a:t> </a:t>
            </a:r>
            <a:r>
              <a:rPr lang="sk-SK" sz="2400" dirty="0" err="1"/>
              <a:t>přenáší</a:t>
            </a:r>
            <a:r>
              <a:rPr lang="sk-SK" sz="2400" dirty="0"/>
              <a:t> sluchové </a:t>
            </a:r>
            <a:r>
              <a:rPr lang="sk-SK" sz="2400" dirty="0" err="1"/>
              <a:t>vjemy</a:t>
            </a:r>
            <a:r>
              <a:rPr lang="sk-SK" sz="2400" dirty="0"/>
              <a:t> </a:t>
            </a:r>
            <a:r>
              <a:rPr lang="sk-SK" sz="2400" dirty="0" err="1"/>
              <a:t>přímou</a:t>
            </a:r>
            <a:r>
              <a:rPr lang="sk-SK" sz="2400" dirty="0"/>
              <a:t> elektrickou </a:t>
            </a:r>
            <a:r>
              <a:rPr lang="sk-SK" sz="2400" dirty="0" err="1"/>
              <a:t>stimulací</a:t>
            </a:r>
            <a:r>
              <a:rPr lang="sk-SK" sz="2400" dirty="0"/>
              <a:t> sluchového nervu </a:t>
            </a:r>
            <a:r>
              <a:rPr lang="sk-SK" sz="2400" dirty="0" err="1"/>
              <a:t>uvnitř</a:t>
            </a:r>
            <a:r>
              <a:rPr lang="sk-SK" sz="2400" dirty="0"/>
              <a:t> </a:t>
            </a:r>
            <a:r>
              <a:rPr lang="sk-SK" sz="2400" dirty="0" err="1"/>
              <a:t>hlemýždě</a:t>
            </a:r>
            <a:r>
              <a:rPr lang="sk-SK" sz="2400" dirty="0"/>
              <a:t> </a:t>
            </a:r>
            <a:r>
              <a:rPr lang="sk-SK" sz="2400" dirty="0" err="1"/>
              <a:t>vnitřního</a:t>
            </a:r>
            <a:r>
              <a:rPr lang="sk-SK" sz="2400" dirty="0"/>
              <a:t> ucha</a:t>
            </a:r>
          </a:p>
          <a:p>
            <a:pPr>
              <a:spcBef>
                <a:spcPts val="0"/>
              </a:spcBef>
            </a:pPr>
            <a:r>
              <a:rPr lang="sk-SK" sz="2400" dirty="0" err="1"/>
              <a:t>vibrotaktilní</a:t>
            </a:r>
            <a:r>
              <a:rPr lang="sk-SK" sz="2400" dirty="0"/>
              <a:t> a elektronické </a:t>
            </a:r>
            <a:r>
              <a:rPr lang="sk-SK" sz="2400" dirty="0" err="1"/>
              <a:t>pomůcky</a:t>
            </a:r>
            <a:r>
              <a:rPr lang="sk-SK" sz="2400" dirty="0"/>
              <a:t> – signalizační </a:t>
            </a:r>
            <a:r>
              <a:rPr lang="sk-SK" sz="2400" dirty="0" err="1"/>
              <a:t>pomůcky</a:t>
            </a:r>
            <a:r>
              <a:rPr lang="sk-SK" sz="2400" dirty="0"/>
              <a:t>, vibrační a </a:t>
            </a:r>
            <a:r>
              <a:rPr lang="sk-SK" sz="2400" dirty="0" err="1"/>
              <a:t>světelné</a:t>
            </a:r>
            <a:r>
              <a:rPr lang="sk-SK" sz="2400" dirty="0"/>
              <a:t> budíky, hodinky a </a:t>
            </a:r>
            <a:r>
              <a:rPr lang="sk-SK" sz="2400" dirty="0" err="1"/>
              <a:t>minutky</a:t>
            </a:r>
            <a:r>
              <a:rPr lang="sk-SK" sz="2400" dirty="0"/>
              <a:t>.</a:t>
            </a:r>
          </a:p>
          <a:p>
            <a:pPr>
              <a:spcBef>
                <a:spcPts val="0"/>
              </a:spcBef>
            </a:pPr>
            <a:endParaRPr lang="sk-SK" sz="2400" dirty="0"/>
          </a:p>
          <a:p>
            <a:pPr>
              <a:spcBef>
                <a:spcPts val="0"/>
              </a:spcBef>
            </a:pPr>
            <a:endParaRPr lang="sk-SK" sz="2000" dirty="0"/>
          </a:p>
          <a:p>
            <a:pPr>
              <a:spcBef>
                <a:spcPts val="0"/>
              </a:spcBef>
            </a:pPr>
            <a:endParaRPr lang="sk-SK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58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Sluchová protetika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Pomůcky usnadňující tvoření mluvené řeči </a:t>
            </a:r>
            <a:r>
              <a:rPr lang="cs-CZ" dirty="0"/>
              <a:t>– logopedické pomůcky artikulační zrcadlo, špátle, </a:t>
            </a:r>
            <a:r>
              <a:rPr lang="cs-CZ" dirty="0" err="1"/>
              <a:t>sondičky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Pomůcky motivující ke čtení </a:t>
            </a:r>
            <a:r>
              <a:rPr lang="cs-CZ" dirty="0"/>
              <a:t>– teletext, skryté titulky</a:t>
            </a:r>
          </a:p>
          <a:p>
            <a:pPr marL="0" indent="0">
              <a:buNone/>
            </a:pPr>
            <a:r>
              <a:rPr lang="cs-CZ" b="1" dirty="0"/>
              <a:t>Pomůcky usnadňující získávání informací </a:t>
            </a:r>
            <a:r>
              <a:rPr lang="cs-CZ" dirty="0"/>
              <a:t>– televizní technika, počítače, multimediální programy, internet, mobilní telefon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807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formy osob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Odlišnost komunikačních kompetencí </a:t>
            </a:r>
            <a:r>
              <a:rPr lang="cs-CZ" dirty="0"/>
              <a:t>nebo také způsob komunikace je nejvýznamnějším důsledkem sluchového postižení.</a:t>
            </a:r>
          </a:p>
          <a:p>
            <a:pPr marL="0" indent="0">
              <a:buNone/>
            </a:pPr>
            <a:r>
              <a:rPr lang="cs-CZ" dirty="0"/>
              <a:t>Omezení možnosti vnímat a rozlišovat zvukové podněty a chápat jejich význam se projeví potížemi v oblasti osvojení a využití orální řeči, která je  prostředkem sociálního kontaktu a zdrojem poznání.</a:t>
            </a:r>
          </a:p>
          <a:p>
            <a:pPr marL="0" indent="0">
              <a:buNone/>
            </a:pPr>
            <a:r>
              <a:rPr lang="cs-CZ" dirty="0"/>
              <a:t>Osoby se sluchovým postižením těžšího stupně většinou používají jiný komunikační systém a z toho mohou vznikat obtíže v dorozumívání v rámci majoritní společnosti.</a:t>
            </a:r>
          </a:p>
        </p:txBody>
      </p:sp>
    </p:spTree>
    <p:extLst>
      <p:ext uri="{BB962C8B-B14F-4D97-AF65-F5344CB8AC3E}">
        <p14:creationId xmlns:p14="http://schemas.microsoft.com/office/powerpoint/2010/main" val="427182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formy osob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Základní komunikační systémy osob se sluchovým postižením:</a:t>
            </a:r>
          </a:p>
          <a:p>
            <a:r>
              <a:rPr lang="cs-CZ" dirty="0" err="1"/>
              <a:t>Audioorální</a:t>
            </a:r>
            <a:r>
              <a:rPr lang="cs-CZ" dirty="0"/>
              <a:t> komunikační systém – osoba využívá jazyk majoritní slyšící společnosti</a:t>
            </a:r>
          </a:p>
          <a:p>
            <a:r>
              <a:rPr lang="cs-CZ" dirty="0" err="1"/>
              <a:t>Vizuálněmotorický</a:t>
            </a:r>
            <a:r>
              <a:rPr lang="cs-CZ" dirty="0"/>
              <a:t> – osoba využívá především znakový jazyk, znakovaný jazyk nebo prstovou abecedu.</a:t>
            </a:r>
          </a:p>
          <a:p>
            <a:pPr marL="0" indent="0">
              <a:buNone/>
            </a:pPr>
            <a:r>
              <a:rPr lang="cs-CZ" b="1" dirty="0"/>
              <a:t>Znakový jazyk </a:t>
            </a:r>
            <a:r>
              <a:rPr lang="cs-CZ" dirty="0"/>
              <a:t>– základní dorozumívací prostředek osob se sluchovým postižením: …přirozený jazyk a plnohodnotný komunikační systém tvořený specifickými </a:t>
            </a:r>
            <a:r>
              <a:rPr lang="cs-CZ" dirty="0" err="1"/>
              <a:t>vizuálněpohybovými</a:t>
            </a:r>
            <a:r>
              <a:rPr lang="cs-CZ" dirty="0"/>
              <a:t> prostředky, tj. tvary rukou, jejich postavením a pohyby, mimikou, pozicemi hlavy a horní části trupu. </a:t>
            </a:r>
          </a:p>
        </p:txBody>
      </p:sp>
    </p:spTree>
    <p:extLst>
      <p:ext uri="{BB962C8B-B14F-4D97-AF65-F5344CB8AC3E}">
        <p14:creationId xmlns:p14="http://schemas.microsoft.com/office/powerpoint/2010/main" val="977873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formy osob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Znakovaná čeština </a:t>
            </a:r>
            <a:r>
              <a:rPr lang="cs-CZ" dirty="0"/>
              <a:t>– je </a:t>
            </a:r>
            <a:r>
              <a:rPr lang="cs-CZ" dirty="0" err="1"/>
              <a:t>vizuálněmotorickou</a:t>
            </a:r>
            <a:r>
              <a:rPr lang="cs-CZ" dirty="0"/>
              <a:t> formou dorozumívání, které je závislé na jazyce mluveném v ČR.</a:t>
            </a:r>
          </a:p>
          <a:p>
            <a:pPr marL="0" indent="0">
              <a:buNone/>
            </a:pPr>
            <a:r>
              <a:rPr lang="cs-CZ" dirty="0"/>
              <a:t>Je definován jako: …uměle vytvořený jazykový systém využívající gramatické prostředky češtiny, která je současně hlasitě nebo bezhlasně artikulována. Spolu s jednotlivými českými slovy jsou pohybem a postavením rukou ukazovány odpovídající znaky českého znakového jazyka.</a:t>
            </a:r>
          </a:p>
          <a:p>
            <a:pPr marL="0" indent="0">
              <a:buNone/>
            </a:pPr>
            <a:r>
              <a:rPr lang="cs-CZ" dirty="0"/>
              <a:t>Oba termíny jsou v zákoně o znakové řeči zahrnuty pod společným názvem </a:t>
            </a:r>
            <a:r>
              <a:rPr lang="cs-CZ" b="1" dirty="0"/>
              <a:t>znakovaná řeč.</a:t>
            </a:r>
          </a:p>
          <a:p>
            <a:pPr marL="0" indent="0">
              <a:buNone/>
            </a:pPr>
            <a:r>
              <a:rPr lang="cs-CZ" b="1" dirty="0"/>
              <a:t>Osoby se sluchovým postižením mají právo být vzděláváni v tomto jazyce.</a:t>
            </a:r>
          </a:p>
        </p:txBody>
      </p:sp>
    </p:spTree>
    <p:extLst>
      <p:ext uri="{BB962C8B-B14F-4D97-AF65-F5344CB8AC3E}">
        <p14:creationId xmlns:p14="http://schemas.microsoft.com/office/powerpoint/2010/main" val="249102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Raná intervence u dětí s těžkým sluchovým postižením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Podpora jedince se sluchovým postižením by měla mít komplexní charakter.</a:t>
            </a:r>
          </a:p>
          <a:p>
            <a:pPr>
              <a:spcBef>
                <a:spcPts val="0"/>
              </a:spcBef>
            </a:pPr>
            <a:r>
              <a:rPr lang="cs-CZ" sz="2400" b="1" dirty="0"/>
              <a:t>Cílem</a:t>
            </a:r>
            <a:r>
              <a:rPr lang="cs-CZ" sz="2400" dirty="0"/>
              <a:t> je maximální rozvoj osobnosti dítěte se sluchovým postižením a jeho úspěšná socializace.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Raná péče pro děti se sluchovým postižením je zajišťována v rámci sociální služby rané péče.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Cílem rané péče je zaměření na podporu celé rodiny s dítětem s postižením.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Vybavit rodiče informacemi a dovednostmi, aby mohli aktivně působit na snižování míry negativních vlivů zdravotního postižení dítěte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Podpořit aktivity vedoucí k co nejvyšší míře integrace dítěte i rodiny do běžného života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Podporovat přípravu dítěte pro následující stupeň výchovně-vzdělávací soustavy.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Rané péče poskytuje svým klientům psychologické, pedagogické a sociální poradenství, cíleně se zaměřuje na podporu psychomotorického vývoje dítěte.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4948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Vývoj dítěte s postižením sluchu v kojeneckém a batolecím období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Čím dříve sluchová vada vznikne, tím závažnější jsou její důsledky.</a:t>
            </a:r>
          </a:p>
          <a:p>
            <a:r>
              <a:rPr lang="cs-CZ" dirty="0"/>
              <a:t>Celkový vývoj dítěte nejvíce omezují vrozené nebo </a:t>
            </a:r>
            <a:r>
              <a:rPr lang="cs-CZ" dirty="0" err="1"/>
              <a:t>prelingválně</a:t>
            </a:r>
            <a:r>
              <a:rPr lang="cs-CZ" dirty="0"/>
              <a:t> vzniklé percepční vady.</a:t>
            </a:r>
          </a:p>
          <a:p>
            <a:r>
              <a:rPr lang="cs-CZ" dirty="0"/>
              <a:t>Rozdíl mezi dítětem se sluchovým postižením a intaktním dítětem je v prvním roce málo zřetelný. </a:t>
            </a:r>
          </a:p>
          <a:p>
            <a:r>
              <a:rPr lang="cs-CZ" dirty="0"/>
              <a:t>Některé odlišnosti v reakcích novorozence a kojence, které mohou vést rodiče k podezření na poruchu sluchu:</a:t>
            </a:r>
          </a:p>
          <a:p>
            <a:pPr marL="0" indent="0">
              <a:buNone/>
            </a:pPr>
            <a:r>
              <a:rPr lang="cs-CZ" dirty="0"/>
              <a:t>Nereaguje úlekem, pohybem, pláčem na neočekávané zvuky (houkačka, klíče).</a:t>
            </a:r>
          </a:p>
          <a:p>
            <a:pPr marL="0" indent="0">
              <a:buNone/>
            </a:pPr>
            <a:r>
              <a:rPr lang="cs-CZ" dirty="0"/>
              <a:t>Neprobudí se, když je kolem hluk.</a:t>
            </a:r>
          </a:p>
          <a:p>
            <a:pPr marL="0" indent="0">
              <a:buNone/>
            </a:pPr>
            <a:r>
              <a:rPr lang="cs-CZ" dirty="0"/>
              <a:t>Nenapodobuje zvuky v okolí.</a:t>
            </a:r>
          </a:p>
          <a:p>
            <a:pPr marL="0" indent="0">
              <a:buNone/>
            </a:pPr>
            <a:r>
              <a:rPr lang="cs-CZ" dirty="0"/>
              <a:t>Neotáčí hlavu ve směru zvuku.</a:t>
            </a:r>
          </a:p>
          <a:p>
            <a:pPr marL="0" indent="0">
              <a:buNone/>
            </a:pPr>
            <a:r>
              <a:rPr lang="cs-CZ" dirty="0"/>
              <a:t>Plačící dítě nelze utišit pouhým hlasem.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6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Vývoj řeči a sluchového vnímání v raném 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/>
              <a:t>Dítě v období 6-12 měsíců</a:t>
            </a:r>
          </a:p>
          <a:p>
            <a:r>
              <a:rPr lang="cs-CZ"/>
              <a:t>Neukáže na známou osobu či věc</a:t>
            </a:r>
          </a:p>
          <a:p>
            <a:r>
              <a:rPr lang="cs-CZ"/>
              <a:t>Dítě nežvatlá nebo po předchozím žvatlání ustává</a:t>
            </a:r>
          </a:p>
          <a:p>
            <a:r>
              <a:rPr lang="cs-CZ"/>
              <a:t>Ani ve věku jednoho roku nereaguje na výzvy udělej pa, paci, paci, pokud mu pohyb nepředvedeme</a:t>
            </a:r>
          </a:p>
          <a:p>
            <a:r>
              <a:rPr lang="cs-CZ"/>
              <a:t>Dítě v období 12 měsíců až 2 roky</a:t>
            </a:r>
          </a:p>
          <a:p>
            <a:r>
              <a:rPr lang="cs-CZ"/>
              <a:t>Neobrací se ve směru na zavolání</a:t>
            </a:r>
          </a:p>
          <a:p>
            <a:r>
              <a:rPr lang="cs-CZ"/>
              <a:t>Nevěnuje pozornost zvukům z okolí</a:t>
            </a:r>
          </a:p>
          <a:p>
            <a:r>
              <a:rPr lang="cs-CZ"/>
              <a:t>Nezačíná s napodobováním a užíváním jednoduchých pojmenování pro známé osoby a věci</a:t>
            </a:r>
          </a:p>
          <a:p>
            <a:r>
              <a:rPr lang="cs-CZ"/>
              <a:t>Nereaguje úlekem, pohybem, pláčem na neočekávané hlasité hluky</a:t>
            </a:r>
          </a:p>
          <a:p>
            <a:r>
              <a:rPr lang="cs-CZ"/>
              <a:t>Nemluví stejně jako ostatní děti</a:t>
            </a:r>
          </a:p>
          <a:p>
            <a:r>
              <a:rPr lang="cs-CZ"/>
              <a:t>Nesleduje televizi</a:t>
            </a:r>
          </a:p>
          <a:p>
            <a:r>
              <a:rPr lang="cs-CZ"/>
              <a:t>Nezlepšuje se mu porozumění řeči a nerozvíjí slovní zásoba</a:t>
            </a:r>
          </a:p>
          <a:p>
            <a:r>
              <a:rPr lang="cs-CZ"/>
              <a:t>Vývoj řeči, stejně jako vývoj sluchového vnímání, probíhá ve  stadiích, která po sobě následují s určitou časovou variabilitou.</a:t>
            </a:r>
          </a:p>
          <a:p>
            <a:r>
              <a:rPr lang="cs-CZ"/>
              <a:t>Přípravné (předřečové) období vývoje řeči</a:t>
            </a:r>
          </a:p>
          <a:p>
            <a:r>
              <a:rPr lang="cs-CZ"/>
              <a:t>Stadia vlastního vývoje řeči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39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Literatura - </a:t>
            </a:r>
            <a:r>
              <a:rPr lang="cs-CZ" b="1" dirty="0" err="1"/>
              <a:t>surdopedie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Horáková, R. (2011) </a:t>
            </a:r>
            <a:r>
              <a:rPr lang="cs-CZ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Surdopedie</a:t>
            </a:r>
            <a:r>
              <a:rPr lang="cs-CZ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</a:t>
            </a:r>
            <a:r>
              <a:rPr lang="cs-CZ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Horáková, R. (2012) </a:t>
            </a:r>
            <a:r>
              <a:rPr lang="cs-CZ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Sluchové postižení. Úvod do </a:t>
            </a:r>
            <a:r>
              <a:rPr lang="cs-CZ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surdopedie</a:t>
            </a:r>
            <a:r>
              <a:rPr lang="cs-CZ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Portál.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Klenková, J. et al. (2014) </a:t>
            </a:r>
            <a:r>
              <a:rPr lang="cs-CZ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Inkluze žáků s narušenou komunikační schopností a žáků se sluchovým postižením. 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>
              <a:lnSpc>
                <a:spcPct val="170000"/>
              </a:lnSpc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6700" dirty="0"/>
          </a:p>
          <a:p>
            <a:endParaRPr lang="cs-CZ" sz="12800" dirty="0"/>
          </a:p>
          <a:p>
            <a:endParaRPr lang="cs-CZ" sz="9600" dirty="0"/>
          </a:p>
          <a:p>
            <a:endParaRPr lang="cs-CZ" sz="9600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/>
              <a:t>Hinz</a:t>
            </a:r>
            <a:r>
              <a:rPr lang="cs-CZ" sz="1800" dirty="0"/>
              <a:t>, 2002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Okruh dětí se sluchovým postižením </a:t>
            </a:r>
            <a:br>
              <a:rPr lang="cs-CZ" b="1" dirty="0"/>
            </a:br>
            <a:r>
              <a:rPr lang="cs-CZ" b="1" dirty="0"/>
              <a:t>v předškolním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předškolním věku by mělo dojít k určitému osamostatňování. Neslyšící dítě nedokáže kontrolovat blízkost matky jinak než zrakově, a proto se může zvyšovat potřeba kontaktu s ní.</a:t>
            </a:r>
          </a:p>
          <a:p>
            <a:r>
              <a:rPr lang="cs-CZ" dirty="0"/>
              <a:t>Skupina dětí se sluchovým postižením je velmi heterogenní, proto je důležité zohledňovat tento fakt ve vztahu k volbě vhodného přístupu k rozvoji jejich osobnosti.</a:t>
            </a:r>
          </a:p>
          <a:p>
            <a:pPr marL="0" indent="0">
              <a:buNone/>
            </a:pPr>
            <a:r>
              <a:rPr lang="cs-CZ" dirty="0"/>
              <a:t>Podle toho, jaký typ sluchového postižení jedinec má, vyžaduje určitý způsob komunikace.</a:t>
            </a:r>
          </a:p>
          <a:p>
            <a:r>
              <a:rPr lang="cs-CZ" dirty="0"/>
              <a:t>První skupinu tvoří </a:t>
            </a:r>
            <a:r>
              <a:rPr lang="cs-CZ" b="1" dirty="0"/>
              <a:t>děti s těžkým stupněm </a:t>
            </a:r>
            <a:r>
              <a:rPr lang="cs-CZ" dirty="0"/>
              <a:t>sluchového postižení, které preferují komunikaci ve znakovém jazyce.</a:t>
            </a:r>
          </a:p>
          <a:p>
            <a:r>
              <a:rPr lang="cs-CZ" dirty="0"/>
              <a:t>Druhou skupinu představují děti, které jsou </a:t>
            </a:r>
            <a:r>
              <a:rPr lang="cs-CZ" b="1" dirty="0"/>
              <a:t>nedoslýchavé</a:t>
            </a:r>
            <a:r>
              <a:rPr lang="cs-CZ" dirty="0"/>
              <a:t>, sluchovou vadu mají kompenzovanou sluchadly a zvládají komunikaci v mluveném jazyce.</a:t>
            </a:r>
          </a:p>
          <a:p>
            <a:r>
              <a:rPr lang="cs-CZ" dirty="0"/>
              <a:t>Do třetí skupiny spadají děti s </a:t>
            </a:r>
            <a:r>
              <a:rPr lang="cs-CZ" b="1" dirty="0"/>
              <a:t>kochleárním implantátem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48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Specifika vzdělávání dětí se sluchovým postižením v předškolním věku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Předškolní vzdělávání dětí se sluchovým postižením probíhá v běžné mateřské škole nebo v mateřských školách pro sluchově postižené. </a:t>
            </a:r>
          </a:p>
          <a:p>
            <a:r>
              <a:rPr lang="cs-CZ" dirty="0"/>
              <a:t>MŠ pro sluchově postižené plní cíle diagnostické, a to ve spolupráci s SPC.</a:t>
            </a:r>
          </a:p>
          <a:p>
            <a:r>
              <a:rPr lang="cs-CZ" dirty="0"/>
              <a:t>Činnosti jsou zaměřené na rozvoj komunikace, pohybové aktivity, </a:t>
            </a:r>
            <a:r>
              <a:rPr lang="cs-CZ" dirty="0" err="1"/>
              <a:t>grafomotorická</a:t>
            </a:r>
            <a:r>
              <a:rPr lang="cs-CZ" dirty="0"/>
              <a:t> cvičení a cvičení na rozvoj zrakové percepce, pravolevé orientace, sluchovou výchovu, dechová a artikulační cvičení, výtvarné činnosti, vyprávění pohádek ve znakovém jazyce a s důrazem na orální vyjadřování, dramatizaci pohádek, matematické představy rozvoj slovní zásoby a rozumovou výchovu.</a:t>
            </a:r>
          </a:p>
        </p:txBody>
      </p:sp>
    </p:spTree>
    <p:extLst>
      <p:ext uri="{BB962C8B-B14F-4D97-AF65-F5344CB8AC3E}">
        <p14:creationId xmlns:p14="http://schemas.microsoft.com/office/powerpoint/2010/main" val="3554708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pro předškolní vzdělávání dětí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Rámcové cíle a záměry předškolního vzdělávání jsou pro vzdělávání všech dětí společné.</a:t>
            </a:r>
          </a:p>
          <a:p>
            <a:r>
              <a:rPr lang="cs-CZ" dirty="0"/>
              <a:t>Rámcový vzdělávací program pro předškolní vzdělávání formuluje klíčové kompetence, které by měly děti dosáhnout na konci školní docházky do mateřské školy.</a:t>
            </a:r>
          </a:p>
          <a:p>
            <a:r>
              <a:rPr lang="cs-CZ" dirty="0"/>
              <a:t>U dětí se sluchovým postižením je třeba odlišit výkon v oblasti nonverbálních rozumových schopností od úrovně verbálních rozumových schopností.</a:t>
            </a:r>
          </a:p>
          <a:p>
            <a:r>
              <a:rPr lang="cs-CZ" dirty="0"/>
              <a:t>Diagnostiku školní zralosti provádí PPP nebo SPC. Je třeba vyšetřit i úroveň verbálních schopností a komunikačních dovedností.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35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Způsoby a formy práce s dítětem se sluchovým postižením v předškolním 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Rozvoj obsahové stránky řeči – pro rozvoj komunikace je třeba používat všechny dostupné komunikační prostředky včetně znakového jazyka.</a:t>
            </a:r>
          </a:p>
          <a:p>
            <a:r>
              <a:rPr lang="cs-CZ" sz="2400" dirty="0"/>
              <a:t>Užívání znakového jazyka – umožní rodičům i pedagogům předat neslyšícím dětem množství informací o světě, srovnatelně se slyšícími dětmi.</a:t>
            </a:r>
          </a:p>
          <a:p>
            <a:r>
              <a:rPr lang="cs-CZ" sz="2400" dirty="0"/>
              <a:t>Výuka čtení pomocí globální metody – rozvoj obsahové stránky řeči je úzce propojen se sluchovou výchovou a s odezíráním. Jednou z možností je využít tzv. globálního čtení.</a:t>
            </a:r>
          </a:p>
          <a:p>
            <a:r>
              <a:rPr lang="cs-CZ" sz="2400" dirty="0"/>
              <a:t>Komunikace s dítětem se sluchovým postižením – je třeba využívat od mala co nejvíce jednoduchých slov a vět, které se dítě v každodenních situacích při častém užívání naučí odezírat. V některých případech se je postupně naučí identifikovat i sluchem a používat při běžném hovoru </a:t>
            </a:r>
            <a:r>
              <a:rPr lang="cs-CZ" sz="2400"/>
              <a:t>a hře.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8738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Žák se sluchovým postižením v základní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V případě vzdělávání žáků se sluchovým postižením ve školách pro sluchově postižené se vychází stejně jako při vzdělávání žáků intaktních v běžných školách z Rámcového vzdělávacího programu pro základního vzdělání (RVP ZV).</a:t>
            </a:r>
          </a:p>
          <a:p>
            <a:r>
              <a:rPr lang="cs-CZ" sz="2400" dirty="0"/>
              <a:t>RVP ZV je východiskem pro tvorbu školního vzdělávacího programu (ŠVP), který si vytváří každá škola individuálně.</a:t>
            </a:r>
          </a:p>
          <a:p>
            <a:r>
              <a:rPr lang="cs-CZ" sz="2400" dirty="0"/>
              <a:t> ŠVP je podkladem pro tvorbu individuálních vzdělávacích plánů.</a:t>
            </a:r>
          </a:p>
          <a:p>
            <a:r>
              <a:rPr lang="cs-CZ" sz="2400" dirty="0"/>
              <a:t>Do ŠVP se zařazují speciální vyučovací předměty a předměty </a:t>
            </a:r>
            <a:r>
              <a:rPr lang="cs-CZ" sz="2400" dirty="0" err="1"/>
              <a:t>speciálněpedagogické</a:t>
            </a:r>
            <a:r>
              <a:rPr lang="cs-CZ" sz="2400" dirty="0"/>
              <a:t> péče. </a:t>
            </a:r>
          </a:p>
          <a:p>
            <a:r>
              <a:rPr lang="cs-CZ" sz="2400" dirty="0"/>
              <a:t>U žáků se sluchovým postižením se jedná o logopedickou péči a rozvoj jazykových kompetencí.</a:t>
            </a:r>
          </a:p>
          <a:p>
            <a:r>
              <a:rPr lang="cs-CZ" sz="2400" dirty="0"/>
              <a:t>Ve ŠVP jsou uvedeny i používané kompenzační a didaktické pomůcky, speciální učebnice, výukové programy.</a:t>
            </a:r>
          </a:p>
        </p:txBody>
      </p:sp>
    </p:spTree>
    <p:extLst>
      <p:ext uri="{BB962C8B-B14F-4D97-AF65-F5344CB8AC3E}">
        <p14:creationId xmlns:p14="http://schemas.microsoft.com/office/powerpoint/2010/main" val="3391359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Komunikativní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rámci komunikativní kompetence</a:t>
            </a:r>
            <a:r>
              <a:rPr lang="de-DE" dirty="0"/>
              <a:t> je u</a:t>
            </a:r>
            <a:r>
              <a:rPr lang="cs-CZ" dirty="0"/>
              <a:t> žáků</a:t>
            </a:r>
            <a:r>
              <a:rPr lang="de-DE" dirty="0"/>
              <a:t> se </a:t>
            </a:r>
            <a:r>
              <a:rPr lang="de-DE" dirty="0" err="1"/>
              <a:t>sluchov</a:t>
            </a:r>
            <a:r>
              <a:rPr lang="cs-CZ" dirty="0"/>
              <a:t>ý</a:t>
            </a:r>
            <a:r>
              <a:rPr lang="de-DE" dirty="0"/>
              <a:t>m </a:t>
            </a:r>
            <a:r>
              <a:rPr lang="de-DE" dirty="0" err="1"/>
              <a:t>posti</a:t>
            </a:r>
            <a:r>
              <a:rPr lang="cs-CZ" dirty="0"/>
              <a:t>ž</a:t>
            </a:r>
            <a:r>
              <a:rPr lang="de-DE" dirty="0"/>
              <a:t>en</a:t>
            </a:r>
            <a:r>
              <a:rPr lang="cs-CZ" dirty="0"/>
              <a:t>í</a:t>
            </a:r>
            <a:r>
              <a:rPr lang="de-DE" dirty="0"/>
              <a:t>m</a:t>
            </a:r>
            <a:r>
              <a:rPr lang="cs-CZ" dirty="0"/>
              <a:t> kladen důraz na osvojení orální řeči a na zvládnutí písemné formy českého jazyka.</a:t>
            </a:r>
          </a:p>
          <a:p>
            <a:r>
              <a:rPr lang="de-DE" dirty="0"/>
              <a:t> </a:t>
            </a:r>
            <a:r>
              <a:rPr lang="cs-CZ" dirty="0"/>
              <a:t>Míra dosažených komunikačních kompetencí je jedním z faktorů podmiňujících vývoj osobnosti jedince se sluchovým postižením.</a:t>
            </a:r>
          </a:p>
          <a:p>
            <a:r>
              <a:rPr lang="cs-CZ" dirty="0"/>
              <a:t>V důsledku sluchového postižení může docházet k podnětové deprivaci a ke vzniku komunikační bariéry. </a:t>
            </a:r>
          </a:p>
          <a:p>
            <a:r>
              <a:rPr lang="cs-CZ" dirty="0"/>
              <a:t>U žáků se sluchovým postižením je třeba počítat s určitou mírou podpory a zajištění vhodných podmínek v běžné škole.</a:t>
            </a:r>
          </a:p>
          <a:p>
            <a:r>
              <a:rPr lang="cs-CZ" dirty="0"/>
              <a:t>Důležitý je i vlastní postoj žáka ke sluchové vadě.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611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Specifika vzdělávání žáka se sluchovým postižením v běžné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Předpoklady pro úspěšné zařazení dítěte do běžné školy:</a:t>
            </a:r>
          </a:p>
          <a:p>
            <a:r>
              <a:rPr lang="cs-CZ" sz="2400" dirty="0"/>
              <a:t>Srozumitelná řeč, dobré vnímání a rozumění řeči druhých, přiměřeně k věku rozvinuté osobnostní vlastnosti (samostatnost, sociální zralost), schopnost ovládat a používat sluchadla (příp. kochleární implantát), průměrná inteligence, schopnost užívat český jazyk slovem i písmem, úspěšná sluchově-řečová výchova, okolí, rodina.</a:t>
            </a:r>
          </a:p>
          <a:p>
            <a:r>
              <a:rPr lang="cs-CZ" sz="2400" dirty="0"/>
              <a:t>Někteří učitelé mají obavy z přijetí takového žáka do třídy.</a:t>
            </a:r>
          </a:p>
          <a:p>
            <a:r>
              <a:rPr lang="cs-CZ" sz="2400" dirty="0"/>
              <a:t>Žák se sluchovým postižením může se v běžné třídě cítit izolovaný, nešťastný či přetížený.</a:t>
            </a:r>
          </a:p>
          <a:p>
            <a:r>
              <a:rPr lang="cs-CZ" sz="2400" dirty="0"/>
              <a:t>Důležitá je role třídního učitele, který má vliv na vytváření  sociálního klimatu ve třídě.</a:t>
            </a:r>
          </a:p>
        </p:txBody>
      </p:sp>
    </p:spTree>
    <p:extLst>
      <p:ext uri="{BB962C8B-B14F-4D97-AF65-F5344CB8AC3E}">
        <p14:creationId xmlns:p14="http://schemas.microsoft.com/office/powerpoint/2010/main" val="2408338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Úskalí při přestupu na 2. stupeň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se mohou vyskytovat potíže při přechodu na 2. stupeň ZŠ, které souvisí se změnou třídního učitele a s nárůstem počtu učitelů, s nimiž se žák bude setkávat v jednotlivých předmětech.</a:t>
            </a:r>
          </a:p>
          <a:p>
            <a:r>
              <a:rPr lang="cs-CZ" dirty="0"/>
              <a:t>Spolužáci by také měli být seznámeni s problematikou sluchového postižení (workshopy, </a:t>
            </a:r>
            <a:r>
              <a:rPr lang="cs-CZ" dirty="0" err="1"/>
              <a:t>hrové</a:t>
            </a:r>
            <a:r>
              <a:rPr lang="cs-CZ" dirty="0"/>
              <a:t> aktivity).</a:t>
            </a:r>
          </a:p>
          <a:p>
            <a:r>
              <a:rPr lang="cs-CZ" dirty="0"/>
              <a:t>Ztráta sluchu v průběhu školní docházky – učitelé by měli být obeznámeni s možnými projevy v chování a reakcích žáka, které nás upozorní na to, že špatně slyší.</a:t>
            </a:r>
          </a:p>
          <a:p>
            <a:r>
              <a:rPr lang="cs-CZ" dirty="0"/>
              <a:t>Ze strany učitele mohou vznikat podezření na výskyt specifických poruch učení a chování (ADHD).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659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v inkluzivní třídě se </a:t>
            </a:r>
            <a:r>
              <a:rPr lang="cs-CZ" b="1"/>
              <a:t>žákem se </a:t>
            </a:r>
            <a:r>
              <a:rPr lang="cs-CZ" b="1" dirty="0"/>
              <a:t>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Při výuce by měl pedagog ve třídě, kde je vzděláván žák se sluchovým postižením, dbát na následující: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Seznámit se s kompenzačními pomůckami, které žák používá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Ujistit se, že máte se žákem navázaný oční kontakt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Mluvit pomalu, zřetelně vyslovovat a nekřičet. Dostačující je přirozená hlasitost mluvy.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Dbát na přirozený rytmus řeči a nepřehánět artikulaci ani gestikulaci.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Žák by měl být předem informován o tématu hovoru.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Není vhodné, aby mluvilo víc žáků najednou.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 průběhu vyučování se pomocí kontrolních otázek ujistit, zda žák rozumí.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Důležité pokyny, např. domácí úkol zapisovat na tabuli.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Snažit se využít prostor pro individuální práci se žákem.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Komunikace se žákem by neměla probíhat v příliš hlučném prostředí.</a:t>
            </a:r>
          </a:p>
          <a:p>
            <a:pPr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8745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Žáci se sluchovým postižením ve středním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/>
              <a:t>Žáky se sluchovým postižením </a:t>
            </a:r>
            <a:r>
              <a:rPr lang="de-DE" sz="2400" dirty="0"/>
              <a:t>m</a:t>
            </a:r>
            <a:r>
              <a:rPr lang="cs-CZ" sz="2400" dirty="0" err="1"/>
              <a:t>ůž</a:t>
            </a:r>
            <a:r>
              <a:rPr lang="de-DE" sz="2400" dirty="0" err="1"/>
              <a:t>eme</a:t>
            </a:r>
            <a:r>
              <a:rPr lang="de-DE" sz="2400" dirty="0"/>
              <a:t> </a:t>
            </a:r>
            <a:r>
              <a:rPr lang="de-DE" sz="2400" dirty="0" err="1"/>
              <a:t>rozd</a:t>
            </a:r>
            <a:r>
              <a:rPr lang="cs-CZ" sz="2400" dirty="0"/>
              <a:t>ě</a:t>
            </a:r>
            <a:r>
              <a:rPr lang="de-DE" sz="2400" dirty="0" err="1"/>
              <a:t>lit</a:t>
            </a:r>
            <a:r>
              <a:rPr lang="de-DE" sz="2400" dirty="0"/>
              <a:t> </a:t>
            </a:r>
            <a:r>
              <a:rPr lang="cs-CZ" sz="2400" dirty="0"/>
              <a:t>s ohledem na typ a stupeň sluchového postižení a preferenci komunikačního systému, </a:t>
            </a:r>
            <a:r>
              <a:rPr lang="de-DE" sz="2400" dirty="0"/>
              <a:t>do t</a:t>
            </a:r>
            <a:r>
              <a:rPr lang="cs-CZ" sz="2400" dirty="0"/>
              <a:t>ří</a:t>
            </a:r>
            <a:r>
              <a:rPr lang="de-DE" sz="2400" dirty="0"/>
              <a:t> </a:t>
            </a:r>
            <a:r>
              <a:rPr lang="de-DE" sz="2400" dirty="0" err="1"/>
              <a:t>skupin</a:t>
            </a:r>
            <a:r>
              <a:rPr lang="cs-CZ" sz="24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1. Žáci s těžkou sluchovou vadou, kteří preferují komunikaci ve znakovém jazyce a zpravidla navštěvují školy pro sluchově postižené.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2. Žáci, kteří jsou nedoslýchaví, sluchovou vadu mají kompenzovanou sluchadly, zvládají komunikaci v mluveném jazyce a jsou vzděláváni v běžných školách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3. Žáci s kochleárním implantátem, volí typ školy, který vyhovuje jejich komunikačním předpokladům a možnostem.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Kromě uvedených žáků máme ještě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žáky se ztrátou sluchu – zde rozhoduje doba, kdy došlo ke ztrátě sluchu a úroveň jejich komunikačních schopností v době ztráty sluchu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žáky se sluchovým a dalším přidruženým postižením – u nich záleží na typu a stupni obou těchto postižení, od nichž se odvíjí volba komunikačního systému.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3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Surdopedie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Surdopedie</a:t>
            </a:r>
            <a:r>
              <a:rPr lang="cs-CZ" dirty="0"/>
              <a:t> (z latinského </a:t>
            </a:r>
            <a:r>
              <a:rPr lang="cs-CZ" dirty="0" err="1"/>
              <a:t>surdus</a:t>
            </a:r>
            <a:r>
              <a:rPr lang="cs-CZ" dirty="0"/>
              <a:t> – hluchý, řeckého </a:t>
            </a:r>
            <a:r>
              <a:rPr lang="cs-CZ" dirty="0" err="1"/>
              <a:t>paideia</a:t>
            </a:r>
            <a:r>
              <a:rPr lang="cs-CZ" dirty="0"/>
              <a:t> – výchova).</a:t>
            </a:r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dirty="0" err="1"/>
              <a:t>speciálněpedagogickou</a:t>
            </a:r>
            <a:r>
              <a:rPr lang="cs-CZ" dirty="0"/>
              <a:t> disciplínou, která se zabývá podporou, edukací, výchovou a rozvojem jedinců se sluchovým postižením po celý život.</a:t>
            </a:r>
          </a:p>
          <a:p>
            <a:pPr marL="0" indent="0">
              <a:buNone/>
            </a:pPr>
            <a:r>
              <a:rPr lang="cs-CZ" dirty="0"/>
              <a:t>Do roku 1983 byla edukace dětí a žáků se sluchovým postižením zahrnována do komplexního oboru speciální pedagogiky – logopedie.</a:t>
            </a:r>
          </a:p>
          <a:p>
            <a:pPr marL="0" indent="0">
              <a:buNone/>
            </a:pPr>
            <a:r>
              <a:rPr lang="cs-CZ" dirty="0"/>
              <a:t>Rozvojem poznání stále větších odlišností v metodice práce a charakteru pojetí cílů v obou oborech a </a:t>
            </a:r>
            <a:r>
              <a:rPr lang="cs-CZ" b="1" dirty="0"/>
              <a:t>především akceptací osob se sluchovým postižením jako jazykové a kulturní minority </a:t>
            </a:r>
            <a:r>
              <a:rPr lang="cs-CZ" dirty="0"/>
              <a:t>vedly ke vzniku </a:t>
            </a:r>
            <a:r>
              <a:rPr lang="cs-CZ" b="1" dirty="0" err="1"/>
              <a:t>surdopedie</a:t>
            </a:r>
            <a:r>
              <a:rPr lang="cs-CZ" dirty="0"/>
              <a:t> jako samostatné </a:t>
            </a:r>
            <a:r>
              <a:rPr lang="cs-CZ" dirty="0" err="1"/>
              <a:t>speciálněpedagogické</a:t>
            </a:r>
            <a:r>
              <a:rPr lang="cs-CZ" dirty="0"/>
              <a:t> disciplíny.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545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Možnosti komunikace u nedoslýchavých a neslyšících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U nedoslýchavých žáků dochází k větším či méně rozsáhlým nápadnostem v řečovém vývoji. Nedoslýchaví jsou zpravidla schopni osvojit si mluvenou řeč v takové míře, která jim umožňuje využívat tento způsob komunikace jako dominantní komunikační systém.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Někteří neslyšící ho doplňují dalšími komunikačními prostředky – </a:t>
            </a:r>
            <a:r>
              <a:rPr lang="cs-CZ" sz="2400" dirty="0" err="1"/>
              <a:t>daktylní</a:t>
            </a:r>
            <a:r>
              <a:rPr lang="cs-CZ" sz="2400" dirty="0"/>
              <a:t> abecedou, odezíráním, znakovanou češtinou, popř. znakovým jazykem.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U neslyšících žáků se hlasitá řeč nevyvíjí přirozeně na auditivním základě cestou nápodoby. Dominantní roli přebírá zrakový analyzátor a je podporován analyzátorem sluchovým, tzn. zbytky sluchu. Nápadnosti se objevují v mluvené řeči v oblasti tvoření přízvuku, melodie řeči a v artikulaci.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 zamezení vzniku obtíží je včasná indikace sluchadel a kvalitní odborná péče.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Často zůstává pro neslyšící český znakový jazyk i v dospělosti hlavním komunikačním systémem.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Využitím možnosti pro všechny jedince se sluchovým postižením jsou psací telefony, internet, notebooky, tablety, skryté titulky v televizi.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9396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Sekundární vzdělávání žáků se sluchovým postižením a volba povolání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Žáci se sluchovým postižením mohou navštěvovat střední odborná učiliště a střední školy pro sluchově postižené.</a:t>
            </a:r>
          </a:p>
          <a:p>
            <a:r>
              <a:rPr lang="cs-CZ" sz="2400" dirty="0"/>
              <a:t>V posledních letech byla zavedena nástavbová maturitní studia pro absolventy nematuritních oborů.</a:t>
            </a:r>
          </a:p>
          <a:p>
            <a:r>
              <a:rPr lang="cs-CZ" sz="2400" dirty="0"/>
              <a:t>Volba povolání u mladých lidí se sluchovým postižením má několik rovin, z nichž některé jsou specifické a některé stejné jako u intaktní populace.</a:t>
            </a:r>
          </a:p>
          <a:p>
            <a:r>
              <a:rPr lang="cs-CZ" sz="2400" dirty="0"/>
              <a:t>Specifická stránka je zdravotní, další specifickou rovinou je hledisko komunikační.</a:t>
            </a:r>
          </a:p>
          <a:p>
            <a:r>
              <a:rPr lang="cs-CZ" sz="2400" dirty="0"/>
              <a:t>Vzhledem k tomu, že přibývají absolventi maturitních oborů, zvyšuje se i počet uchazečů o studium na vyšších odborných školách a vysokých školách.</a:t>
            </a:r>
          </a:p>
          <a:p>
            <a:r>
              <a:rPr lang="cs-CZ" sz="2400" dirty="0"/>
              <a:t>Agentura podporovaného zaměstnávání – v roce 2006 vznikla v Praze Agentura pro neslyšící (APPN). </a:t>
            </a:r>
          </a:p>
        </p:txBody>
      </p:sp>
    </p:spTree>
    <p:extLst>
      <p:ext uri="{BB962C8B-B14F-4D97-AF65-F5344CB8AC3E}">
        <p14:creationId xmlns:p14="http://schemas.microsoft.com/office/powerpoint/2010/main" val="94791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Surdopedie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Surdopedie</a:t>
            </a:r>
            <a:r>
              <a:rPr lang="cs-CZ" dirty="0"/>
              <a:t> je součástí vědního oboru speciální pedagogika.</a:t>
            </a:r>
          </a:p>
          <a:p>
            <a:r>
              <a:rPr lang="cs-CZ" dirty="0"/>
              <a:t>Kooperuje se </a:t>
            </a:r>
            <a:r>
              <a:rPr lang="cs-CZ" dirty="0" err="1"/>
              <a:t>speciálněpedagogickými</a:t>
            </a:r>
            <a:r>
              <a:rPr lang="cs-CZ" dirty="0"/>
              <a:t> obory, </a:t>
            </a:r>
            <a:r>
              <a:rPr lang="cs-CZ" dirty="0" err="1"/>
              <a:t>obecněpedagogickými</a:t>
            </a:r>
            <a:r>
              <a:rPr lang="cs-CZ" dirty="0"/>
              <a:t>, biologickými, psychologickými, sociologickými a filozofickými obory.</a:t>
            </a:r>
          </a:p>
          <a:p>
            <a:r>
              <a:rPr lang="cs-CZ" dirty="0"/>
              <a:t>Z medicínských oborů úzce souvisí s pediatrií, otorinolaryngologií (ORL) a foniatrií.</a:t>
            </a:r>
          </a:p>
          <a:p>
            <a:r>
              <a:rPr lang="cs-CZ" dirty="0"/>
              <a:t>Předmětem oboru jsou děti, žáci a osoby se sluchovým postižení, jejich rodiče, speciální pedagogové-</a:t>
            </a:r>
            <a:r>
              <a:rPr lang="cs-CZ" dirty="0" err="1"/>
              <a:t>surdopedi</a:t>
            </a:r>
            <a:r>
              <a:rPr lang="cs-CZ" dirty="0"/>
              <a:t>.</a:t>
            </a:r>
          </a:p>
          <a:p>
            <a:r>
              <a:rPr lang="cs-CZ" dirty="0"/>
              <a:t>Rozhodování a rozhodnutí o jednotlivých postupech, krocích a celkovém směřování výchovných (edukačních) aktivit patří rodičům.</a:t>
            </a:r>
          </a:p>
        </p:txBody>
      </p:sp>
    </p:spTree>
    <p:extLst>
      <p:ext uri="{BB962C8B-B14F-4D97-AF65-F5344CB8AC3E}">
        <p14:creationId xmlns:p14="http://schemas.microsoft.com/office/powerpoint/2010/main" val="98531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Sluchové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Sluchové postižení je jedním z nejrozšířenějších somaticko-funkčních postižení. </a:t>
            </a:r>
          </a:p>
          <a:p>
            <a:r>
              <a:rPr lang="cs-CZ" dirty="0"/>
              <a:t>Objektem </a:t>
            </a:r>
            <a:r>
              <a:rPr lang="cs-CZ" b="1" dirty="0" err="1"/>
              <a:t>surdopedické</a:t>
            </a:r>
            <a:r>
              <a:rPr lang="cs-CZ" b="1" dirty="0"/>
              <a:t> intervence </a:t>
            </a:r>
            <a:r>
              <a:rPr lang="cs-CZ" dirty="0"/>
              <a:t>jsou osoby se sluchovým postižením, v mnoha případech i osoby s dalším přidruženým postižením – hluchoslepí, neslyšící s poruchou autistického spektra, neslyšící s mentálním postižením.</a:t>
            </a:r>
          </a:p>
          <a:p>
            <a:r>
              <a:rPr lang="cs-CZ" dirty="0"/>
              <a:t>Označení </a:t>
            </a:r>
            <a:r>
              <a:rPr lang="cs-CZ" b="1" dirty="0"/>
              <a:t>sluchové postižení </a:t>
            </a:r>
            <a:r>
              <a:rPr lang="cs-CZ" dirty="0"/>
              <a:t>se týká heterogenní skupiny osob, která je diferencovaná podle </a:t>
            </a:r>
            <a:r>
              <a:rPr lang="cs-CZ" b="1" dirty="0"/>
              <a:t>stupně</a:t>
            </a:r>
            <a:r>
              <a:rPr lang="cs-CZ" dirty="0"/>
              <a:t> a </a:t>
            </a:r>
            <a:r>
              <a:rPr lang="cs-CZ" b="1" dirty="0"/>
              <a:t>typu sluchového postižení.</a:t>
            </a:r>
          </a:p>
          <a:p>
            <a:r>
              <a:rPr lang="cs-CZ" dirty="0"/>
              <a:t>Termín zahrnuje základní kategorie osob: </a:t>
            </a:r>
            <a:r>
              <a:rPr lang="cs-CZ" b="1" dirty="0"/>
              <a:t>neslyšící</a:t>
            </a:r>
            <a:r>
              <a:rPr lang="cs-CZ" dirty="0"/>
              <a:t>, </a:t>
            </a:r>
            <a:r>
              <a:rPr lang="cs-CZ" b="1" dirty="0"/>
              <a:t>nedoslýchavé, ohluchlé.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cíl pedagogiky osob se sluchovým postižením  spočívá ve zprostředkování komunikačních kompetencí.</a:t>
            </a:r>
          </a:p>
          <a:p>
            <a:r>
              <a:rPr lang="cs-CZ" dirty="0"/>
              <a:t>Jedná se o získání </a:t>
            </a:r>
            <a:r>
              <a:rPr lang="cs-CZ" b="1" dirty="0"/>
              <a:t>přiměřené řečové</a:t>
            </a:r>
            <a:r>
              <a:rPr lang="cs-CZ" dirty="0"/>
              <a:t>, </a:t>
            </a:r>
            <a:r>
              <a:rPr lang="cs-CZ" b="1" dirty="0"/>
              <a:t>komunikační</a:t>
            </a:r>
            <a:r>
              <a:rPr lang="cs-CZ" dirty="0"/>
              <a:t> a </a:t>
            </a:r>
            <a:r>
              <a:rPr lang="cs-CZ" b="1" dirty="0"/>
              <a:t>sociální kompetence </a:t>
            </a:r>
            <a:r>
              <a:rPr lang="cs-CZ" dirty="0"/>
              <a:t>pro osvojení kulturních hodnot a pro vybudování nezávislé existence dané osoby se sluchovým postižením.</a:t>
            </a:r>
          </a:p>
        </p:txBody>
      </p:sp>
    </p:spTree>
    <p:extLst>
      <p:ext uri="{BB962C8B-B14F-4D97-AF65-F5344CB8AC3E}">
        <p14:creationId xmlns:p14="http://schemas.microsoft.com/office/powerpoint/2010/main" val="200770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Klasifikace sluchových poruch a vad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Kritéria určující dělení sluchových poruch jsou mnohočetná. Pro vymezení jednotlivých skupin osob se sluchovým postižením můžeme vycházet z dělení sluchových vad </a:t>
            </a:r>
            <a:r>
              <a:rPr lang="cs-CZ" sz="2400" b="1" dirty="0"/>
              <a:t>podle: místa vzniku</a:t>
            </a:r>
            <a:r>
              <a:rPr lang="cs-CZ" sz="2400" dirty="0"/>
              <a:t> sluchového postižení, </a:t>
            </a:r>
            <a:r>
              <a:rPr lang="cs-CZ" sz="2400" b="1" dirty="0"/>
              <a:t>období</a:t>
            </a:r>
            <a:r>
              <a:rPr lang="cs-CZ" sz="2400" dirty="0"/>
              <a:t> a</a:t>
            </a:r>
            <a:r>
              <a:rPr lang="cs-CZ" sz="2400" b="1" dirty="0"/>
              <a:t> stupně.</a:t>
            </a:r>
          </a:p>
          <a:p>
            <a:pPr marL="0" indent="0">
              <a:buNone/>
            </a:pPr>
            <a:r>
              <a:rPr lang="cs-CZ" sz="2400" b="1" dirty="0"/>
              <a:t>Místo vzniku</a:t>
            </a:r>
          </a:p>
          <a:p>
            <a:r>
              <a:rPr lang="cs-CZ" sz="2400" b="1" dirty="0"/>
              <a:t>Periferní nedoslýchavost (hluchota) </a:t>
            </a:r>
            <a:r>
              <a:rPr lang="cs-CZ" sz="2400" dirty="0"/>
              <a:t>se dělí na:</a:t>
            </a:r>
          </a:p>
          <a:p>
            <a:r>
              <a:rPr lang="cs-CZ" sz="2000" b="1" dirty="0"/>
              <a:t>Převodní </a:t>
            </a:r>
            <a:r>
              <a:rPr lang="cs-CZ" sz="2000" dirty="0"/>
              <a:t>– sluchové buňky jsou v pořádku, ale nejsou stimulovány zvukem, protože jeho přenosu brání nějaká překážka ve středouší. Příčiny: zvětšená nosní mandle, opakované záněty středního ucha, otoskleróza či perforace bubínku.</a:t>
            </a:r>
          </a:p>
          <a:p>
            <a:r>
              <a:rPr lang="cs-CZ" sz="2000" b="1" dirty="0"/>
              <a:t>Percepční </a:t>
            </a:r>
            <a:r>
              <a:rPr lang="cs-CZ" sz="2000" dirty="0"/>
              <a:t>– při poškození vnitřního ucha, sluchových buněk či sluchového nervu. Dělení percepčních vad: </a:t>
            </a:r>
            <a:r>
              <a:rPr lang="cs-CZ" sz="2000" b="1" dirty="0"/>
              <a:t>kochleární</a:t>
            </a:r>
            <a:r>
              <a:rPr lang="cs-CZ" sz="2000" dirty="0"/>
              <a:t> – porucha přeměny zvuku v elektrický signál ve vnitřním uchu a </a:t>
            </a:r>
            <a:r>
              <a:rPr lang="cs-CZ" sz="2000" b="1" dirty="0" err="1"/>
              <a:t>retrokochleární</a:t>
            </a:r>
            <a:r>
              <a:rPr lang="cs-CZ" sz="2000" dirty="0"/>
              <a:t> – porucha vedení zvukového signálu VIII. hlavovým nervem a sluchovou dráhou v mozkovém kmeni. Percepčních poruch je víc a jsou závažnější.</a:t>
            </a:r>
          </a:p>
          <a:p>
            <a:r>
              <a:rPr lang="cs-CZ" sz="2000" b="1" dirty="0"/>
              <a:t>Smíšenou </a:t>
            </a:r>
            <a:r>
              <a:rPr lang="cs-CZ" sz="2000" dirty="0"/>
              <a:t>– při jejím vzniku se v různém stupni a zastoupení kombinují příčiny způsobující poruchu převodní a percepční.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sluchových poruch a vad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Centrální nedoslýchavost (hluchota) </a:t>
            </a:r>
            <a:r>
              <a:rPr lang="cs-CZ" dirty="0"/>
              <a:t>– zahrnuje komplikované vady způsobené různými procesy, které postihují korový a podkorový systém sluchových vad. Jedná se o nesprávné zpracování zvukového signálu v mozku.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Období vzniku sluchového postižení</a:t>
            </a:r>
          </a:p>
          <a:p>
            <a:pPr marL="514350" indent="-514350">
              <a:buAutoNum type="arabicPeriod"/>
            </a:pPr>
            <a:r>
              <a:rPr lang="cs-CZ" dirty="0"/>
              <a:t>Vrozené (</a:t>
            </a:r>
            <a:r>
              <a:rPr lang="cs-CZ" dirty="0" err="1"/>
              <a:t>dědičné-hereditární</a:t>
            </a:r>
            <a:r>
              <a:rPr lang="cs-CZ" dirty="0"/>
              <a:t>) vady sluchu</a:t>
            </a:r>
          </a:p>
          <a:p>
            <a:r>
              <a:rPr lang="cs-CZ" b="1" dirty="0"/>
              <a:t>Geneticky podmíněné sluchové vady </a:t>
            </a:r>
            <a:r>
              <a:rPr lang="cs-CZ" dirty="0"/>
              <a:t>– téměř z 80-90 % jsou způsobeny autozomálně recesivní formou onemocnění, méně se vyskytují poruchy sluchu s autozomálně dominantní formou.</a:t>
            </a:r>
          </a:p>
          <a:p>
            <a:r>
              <a:rPr lang="cs-CZ" b="1" dirty="0"/>
              <a:t>Kongenitálně získané sluchové vady </a:t>
            </a:r>
            <a:r>
              <a:rPr lang="cs-CZ" dirty="0"/>
              <a:t>– z hlediska času je můžeme dělit na prenatálně vzniklé, jejichž etiologie je způsobena negativními vlivy na plod v průběhu těhotenství a perinatální, vzniklé v důsledku protrahovaného porodu, asfyxie, nízké porodní hmotnosti.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10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sluchových poruch a vad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2. Získané vady se dělí:</a:t>
            </a:r>
          </a:p>
          <a:p>
            <a:r>
              <a:rPr lang="cs-CZ" sz="2400" b="1" dirty="0"/>
              <a:t>Získané před fixací řeči </a:t>
            </a:r>
            <a:r>
              <a:rPr lang="cs-CZ" sz="2400" dirty="0"/>
              <a:t>(</a:t>
            </a:r>
            <a:r>
              <a:rPr lang="cs-CZ" sz="2400" dirty="0" err="1"/>
              <a:t>prelingválně</a:t>
            </a:r>
            <a:r>
              <a:rPr lang="cs-CZ" sz="2400" dirty="0"/>
              <a:t>) – tj. do 6. roku života dítěte – vady sluchu mají různý dopad na komunikační možnosti, řeč se nerozvíjí a dochází k rozpadu získaných řečových stereotypů.</a:t>
            </a:r>
          </a:p>
          <a:p>
            <a:pPr marL="0" indent="0">
              <a:buNone/>
            </a:pPr>
            <a:r>
              <a:rPr lang="cs-CZ" sz="2400" dirty="0"/>
              <a:t>Etiologie: infekční choroby, traumata, úrazy hlavy, poškození mozku, onkologická onemocnění, opakované záněty středního ucha</a:t>
            </a:r>
          </a:p>
          <a:p>
            <a:r>
              <a:rPr lang="cs-CZ" sz="2400" b="1" dirty="0"/>
              <a:t>Získané po fixaci řeči </a:t>
            </a:r>
            <a:r>
              <a:rPr lang="cs-CZ" sz="2400" dirty="0"/>
              <a:t>(</a:t>
            </a:r>
            <a:r>
              <a:rPr lang="cs-CZ" sz="2400" dirty="0" err="1"/>
              <a:t>postlingválně</a:t>
            </a:r>
            <a:r>
              <a:rPr lang="cs-CZ" sz="2400" dirty="0"/>
              <a:t>) – tj. po 6. roce života a jeho průběhu.</a:t>
            </a:r>
          </a:p>
          <a:p>
            <a:pPr marL="0" indent="0">
              <a:buNone/>
            </a:pPr>
            <a:r>
              <a:rPr lang="cs-CZ" sz="2400" dirty="0"/>
              <a:t>Etiologie: stařecká nedoslýchavost, poranění v oblasti hlavy a vnitřního ucha, dlouhodobé působení silné hlukové zátěže, toxiny, jedy.</a:t>
            </a:r>
          </a:p>
        </p:txBody>
      </p:sp>
    </p:spTree>
    <p:extLst>
      <p:ext uri="{BB962C8B-B14F-4D97-AF65-F5344CB8AC3E}">
        <p14:creationId xmlns:p14="http://schemas.microsoft.com/office/powerpoint/2010/main" val="21944505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3067</Words>
  <Application>Microsoft Office PowerPoint</Application>
  <PresentationFormat>Širokoúhlá obrazovka</PresentationFormat>
  <Paragraphs>222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Motiv Office</vt:lpstr>
      <vt:lpstr>Surdopedie</vt:lpstr>
      <vt:lpstr>Literatura - surdopedie</vt:lpstr>
      <vt:lpstr>Surdopedie </vt:lpstr>
      <vt:lpstr>Surdopedie</vt:lpstr>
      <vt:lpstr>Sluchové postižení</vt:lpstr>
      <vt:lpstr>Cíl</vt:lpstr>
      <vt:lpstr> Klasifikace sluchových poruch a vad </vt:lpstr>
      <vt:lpstr>Klasifikace sluchových poruch a vad </vt:lpstr>
      <vt:lpstr>Klasifikace sluchových poruch a vad </vt:lpstr>
      <vt:lpstr>Klasifikace sluchových poruch a vad </vt:lpstr>
      <vt:lpstr>Diagnostika sluchových vad a význam screeningu sluchu u novorozenců</vt:lpstr>
      <vt:lpstr>Sluchová protetika</vt:lpstr>
      <vt:lpstr>Sluchová protetika</vt:lpstr>
      <vt:lpstr>Komunikační formy osob se sluchovým postižením</vt:lpstr>
      <vt:lpstr>Komunikační formy osob se sluchovým postižením</vt:lpstr>
      <vt:lpstr>Komunikační formy osob se sluchovým postižením</vt:lpstr>
      <vt:lpstr>Raná intervence u dětí s těžkým sluchovým postižením </vt:lpstr>
      <vt:lpstr> Vývoj dítěte s postižením sluchu v kojeneckém a batolecím období </vt:lpstr>
      <vt:lpstr>Vývoj řeči a sluchového vnímání v raném věku</vt:lpstr>
      <vt:lpstr>Okruh dětí se sluchovým postižením  v předškolním období</vt:lpstr>
      <vt:lpstr>Specifika vzdělávání dětí se sluchovým postižením v předškolním věku</vt:lpstr>
      <vt:lpstr>Podmínky pro předškolní vzdělávání dětí se sluchovým postižením</vt:lpstr>
      <vt:lpstr>Způsoby a formy práce s dítětem se sluchovým postižením v předškolním věku</vt:lpstr>
      <vt:lpstr>Žák se sluchovým postižením v základní škole</vt:lpstr>
      <vt:lpstr>Komunikativní kompetence</vt:lpstr>
      <vt:lpstr>Specifika vzdělávání žáka se sluchovým postižením v běžné škole</vt:lpstr>
      <vt:lpstr>Úskalí při přestupu na 2. stupeň ZŠ</vt:lpstr>
      <vt:lpstr>Podmínky v inkluzivní třídě se žákem se sluchovým postižením</vt:lpstr>
      <vt:lpstr>Žáci se sluchovým postižením ve středním školství</vt:lpstr>
      <vt:lpstr>Možnosti komunikace u nedoslýchavých a neslyšících žáků</vt:lpstr>
      <vt:lpstr>Sekundární vzdělávání žáků se sluchovým postižením a volba povolání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140</cp:revision>
  <cp:lastPrinted>2020-08-31T14:09:29Z</cp:lastPrinted>
  <dcterms:created xsi:type="dcterms:W3CDTF">2019-03-18T12:19:29Z</dcterms:created>
  <dcterms:modified xsi:type="dcterms:W3CDTF">2022-11-13T09:46:40Z</dcterms:modified>
</cp:coreProperties>
</file>