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71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2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7" r:id="rId27"/>
    <p:sldId id="284" r:id="rId28"/>
    <p:sldId id="285" r:id="rId29"/>
    <p:sldId id="273" r:id="rId30"/>
    <p:sldId id="274" r:id="rId3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C24476CB-4C65-4597-8E7A-B6306FDFC656}" type="datetimeFigureOut">
              <a:rPr lang="cs-CZ" smtClean="0"/>
              <a:t>13.11.2022</a:t>
            </a:fld>
            <a:endParaRPr lang="cs-CZ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71750F3A-660B-41E2-BA56-9714612C5806}" type="slidenum">
              <a:rPr lang="cs-CZ" smtClean="0"/>
              <a:t>‹#›</a:t>
            </a:fld>
            <a:endParaRPr lang="cs-CZ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76CB-4C65-4597-8E7A-B6306FDFC656}" type="datetimeFigureOut">
              <a:rPr lang="cs-CZ" smtClean="0"/>
              <a:t>13.11.2022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50F3A-660B-41E2-BA56-9714612C580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76CB-4C65-4597-8E7A-B6306FDFC656}" type="datetimeFigureOut">
              <a:rPr lang="cs-CZ" smtClean="0"/>
              <a:t>13.11.2022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50F3A-660B-41E2-BA56-9714612C580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76CB-4C65-4597-8E7A-B6306FDFC656}" type="datetimeFigureOut">
              <a:rPr lang="cs-CZ" smtClean="0"/>
              <a:t>13.11.2022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50F3A-660B-41E2-BA56-9714612C580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76CB-4C65-4597-8E7A-B6306FDFC656}" type="datetimeFigureOut">
              <a:rPr lang="cs-CZ" smtClean="0"/>
              <a:t>13.11.2022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50F3A-660B-41E2-BA56-9714612C580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76CB-4C65-4597-8E7A-B6306FDFC656}" type="datetimeFigureOut">
              <a:rPr lang="cs-CZ" smtClean="0"/>
              <a:t>13.11.2022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50F3A-660B-41E2-BA56-9714612C5806}" type="slidenum">
              <a:rPr lang="cs-CZ" smtClean="0"/>
              <a:t>‹#›</a:t>
            </a:fld>
            <a:endParaRPr lang="cs-CZ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76CB-4C65-4597-8E7A-B6306FDFC656}" type="datetimeFigureOut">
              <a:rPr lang="cs-CZ" smtClean="0"/>
              <a:t>13.11.2022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50F3A-660B-41E2-BA56-9714612C580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76CB-4C65-4597-8E7A-B6306FDFC656}" type="datetimeFigureOut">
              <a:rPr lang="cs-CZ" smtClean="0"/>
              <a:t>13.11.2022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50F3A-660B-41E2-BA56-9714612C580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76CB-4C65-4597-8E7A-B6306FDFC656}" type="datetimeFigureOut">
              <a:rPr lang="cs-CZ" smtClean="0"/>
              <a:t>13.11.2022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50F3A-660B-41E2-BA56-9714612C580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76CB-4C65-4597-8E7A-B6306FDFC656}" type="datetimeFigureOut">
              <a:rPr lang="cs-CZ" smtClean="0"/>
              <a:t>13.11.2022</a:t>
            </a:fld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50F3A-660B-41E2-BA56-9714612C5806}" type="slidenum">
              <a:rPr lang="cs-CZ" smtClean="0"/>
              <a:t>‹#›</a:t>
            </a:fld>
            <a:endParaRPr lang="cs-CZ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476CB-4C65-4597-8E7A-B6306FDFC656}" type="datetimeFigureOut">
              <a:rPr lang="cs-CZ" smtClean="0"/>
              <a:t>13.11.2022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50F3A-660B-41E2-BA56-9714612C5806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C24476CB-4C65-4597-8E7A-B6306FDFC656}" type="datetimeFigureOut">
              <a:rPr lang="cs-CZ" smtClean="0"/>
              <a:t>13.11.2022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71750F3A-660B-41E2-BA56-9714612C5806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Základy speciální pedagogiky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2122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Cíle speciální pedagogiky 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Cílem speciální pedagogiky je maximální rozvoj osobnosti člověka s postižením a dosažení maximální úrovně jeho socializace. </a:t>
            </a: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Pro naplnění těchto cílů je třeba pochopit specifické potřeby, možnosti a omezení plynoucí z postižení a stanovení si reálných cílů. </a:t>
            </a:r>
          </a:p>
        </p:txBody>
      </p:sp>
    </p:spTree>
    <p:extLst>
      <p:ext uri="{BB962C8B-B14F-4D97-AF65-F5344CB8AC3E}">
        <p14:creationId xmlns:p14="http://schemas.microsoft.com/office/powerpoint/2010/main" val="7922262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Předmět speciální pedagogiky 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Předmětem speciální pedagogiky je osoba se zdravotním, event. sociálním znevýhodněním, která potřebuje podporu v oblasti výchovy, vzdělávání, </a:t>
            </a:r>
          </a:p>
          <a:p>
            <a:pPr marL="68580" indent="0">
              <a:buNone/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   v pracovním a společenském uplatnění</a:t>
            </a:r>
            <a:r>
              <a:rPr lang="cs-CZ" b="1" dirty="0"/>
              <a:t>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34715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Disciplíny speciální pedagogiky 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Tradiční členění oboru speciální pedagogika odpovídá Sovákovu dělení na jednotlivé „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pedie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“, od 90.let minulého století přecházíme na nové názvy jednotlivých oborů – obor speciální pedagogika osob s mentálním postižením. </a:t>
            </a:r>
          </a:p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Podle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druhu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postižení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vyžadují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jednotlivé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kategorie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dětí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dospělých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specifické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formy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výchovy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vzdělávání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pomoci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při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socializaci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53816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817160"/>
          </a:xfrm>
        </p:spPr>
        <p:txBody>
          <a:bodyPr>
            <a:normAutofit fontScale="90000"/>
          </a:bodyPr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Disciplíny speciální pedagogiky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43492" y="1916832"/>
            <a:ext cx="6777317" cy="3915797"/>
          </a:xfrm>
        </p:spPr>
        <p:txBody>
          <a:bodyPr>
            <a:noAutofit/>
          </a:bodyPr>
          <a:lstStyle/>
          <a:p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Speciální pedagogika se člení na 6 hlavních oborů, </a:t>
            </a:r>
          </a:p>
          <a:p>
            <a:r>
              <a:rPr lang="cs-CZ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psychopedie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, speciální pedagogika osob s mentálním postižením či jinou duševní poruchou </a:t>
            </a:r>
          </a:p>
          <a:p>
            <a:r>
              <a:rPr lang="cs-CZ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tyflopedie</a:t>
            </a:r>
            <a:r>
              <a:rPr lang="cs-CZ" sz="1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speciální pedagogika osob se zrakovým postižením </a:t>
            </a:r>
          </a:p>
          <a:p>
            <a:r>
              <a:rPr lang="cs-CZ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surdopedie</a:t>
            </a:r>
            <a:r>
              <a:rPr lang="cs-CZ" sz="1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speciální pedagogika osob se sluchovým postižením </a:t>
            </a:r>
          </a:p>
          <a:p>
            <a:r>
              <a:rPr lang="cs-CZ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somatopedie</a:t>
            </a:r>
            <a:r>
              <a:rPr lang="cs-CZ" sz="1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speciální pedagogika osob s postižením hybnosti: tělesným postižením, dlouhodobě nemocných a zdravotně oslabených </a:t>
            </a:r>
          </a:p>
          <a:p>
            <a:r>
              <a:rPr lang="cs-CZ" sz="1800" b="1" dirty="0" err="1">
                <a:latin typeface="Arial" panose="020B0604020202020204" pitchFamily="34" charset="0"/>
                <a:cs typeface="Arial" panose="020B0604020202020204" pitchFamily="34" charset="0"/>
              </a:rPr>
              <a:t>etopedie</a:t>
            </a:r>
            <a:r>
              <a:rPr lang="cs-CZ" sz="18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speciální pedagogika osob s rizikovým chováním, psychosociálně ohrožených, s poruchami chování </a:t>
            </a:r>
          </a:p>
          <a:p>
            <a:r>
              <a:rPr lang="cs-CZ" sz="1800" b="1" dirty="0">
                <a:latin typeface="Arial" panose="020B0604020202020204" pitchFamily="34" charset="0"/>
                <a:cs typeface="Arial" panose="020B0604020202020204" pitchFamily="34" charset="0"/>
              </a:rPr>
              <a:t>logopedie, 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speciální pedagogika jedinců s narušenou komunikační schopností. </a:t>
            </a:r>
          </a:p>
          <a:p>
            <a:endParaRPr lang="cs-CZ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5362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Disciplíny speciální pedagogiky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Proměnou paradigmatu se vyčlenily dvě další skupiny (Valenta, 2014) dětí, žáků, osob:</a:t>
            </a: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speciální pedagogika osob se souběžným postižením více vadami (kombinovanými vadami )</a:t>
            </a: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speciální pedagogika jedinců se specifickými (vývojovými) poruchami učení a chování. 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739834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ČLENĚNÍ SPECIÁLNÍ PEDAGOGIKY podle věku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Speciální pedagogika raného věku 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Speciální pedagogika předškolního věku 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Speciální pedagogika školního věku 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Speciální pedagogika dospělých (Speciální andragogika) 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Speciální pedagogika seniorů (Speciální 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gerontagogika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marL="6858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70158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Postavení speciální pedagogiky v soustavě věd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Společenské vědy:</a:t>
            </a:r>
          </a:p>
          <a:p>
            <a:pPr marL="6858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Pedagogika, psychologie, sociologie, filozofie, sociální patologie. </a:t>
            </a:r>
          </a:p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Přírodní vědy:</a:t>
            </a:r>
          </a:p>
          <a:p>
            <a:pPr marL="6858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Zejména vědy lékařské (je třeba mít znalosti o odlišnostech vývojových charakteristik vývoje člověka v rámci fyziologie a patologie, podle jednotlivých zaměření speciálně pedagogických disciplín spolupracuje např. s 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foniatrií, neurologií, psychiatrií, ORL, ortopedií, oftalmologií, plastickou chirurgií, pediatrií, atd.</a:t>
            </a:r>
          </a:p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Technické vědy: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např. kybernetika, IT technologie</a:t>
            </a:r>
          </a:p>
          <a:p>
            <a:pPr>
              <a:buFont typeface="Courier New" panose="02070309020205020404" pitchFamily="49" charset="0"/>
              <a:buChar char="o"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>
              <a:buNone/>
            </a:pPr>
            <a:endParaRPr lang="cs-CZ" b="1" dirty="0"/>
          </a:p>
          <a:p>
            <a:pPr marL="68580" indent="0">
              <a:buNone/>
            </a:pP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31283790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Základní pojmotvorný aparát a terminologie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Základní pojmy v oblasti speciální pedagogiky: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deficit, postižení, handicap, znevýhodnění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reedukace, kompenzace, rehabilitace, 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prevence, 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socializace, resocializace, 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inkluze.</a:t>
            </a:r>
          </a:p>
        </p:txBody>
      </p:sp>
    </p:spTree>
    <p:extLst>
      <p:ext uri="{BB962C8B-B14F-4D97-AF65-F5344CB8AC3E}">
        <p14:creationId xmlns:p14="http://schemas.microsoft.com/office/powerpoint/2010/main" val="33648416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Základní pojmotvorný aparát a terminologie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Deficit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- (latinsky -</a:t>
            </a:r>
            <a:r>
              <a:rPr lang="cs-CZ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cs-CZ" i="1" dirty="0">
                <a:latin typeface="Arial" panose="020B0604020202020204" pitchFamily="34" charset="0"/>
                <a:cs typeface="Arial" panose="020B0604020202020204" pitchFamily="34" charset="0"/>
              </a:rPr>
              <a:t>chybí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) znamená nedostatek, něco co chybí.</a:t>
            </a:r>
          </a:p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Handicap -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je pojem používaný ve více významech, obvykle ve významu 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nevýhody.</a:t>
            </a:r>
          </a:p>
          <a:p>
            <a:pPr marL="68580" indent="0">
              <a:buNone/>
            </a:pP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Postižení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- (anglicky 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Impairment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) je narušení (abnormalita) psychické, anatomické nebo fyziologické struktury nebo funkce, jedná se o vadu, chybění, ztrátu nebo nedostatek v anatomické stavbě organismu a nebo poruchu v jeho funkcích. </a:t>
            </a:r>
          </a:p>
          <a:p>
            <a:pPr marL="6858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Jedná se o narušení integrity osobnosti (jednota, celistvost</a:t>
            </a:r>
            <a:r>
              <a:rPr lang="cs-CZ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vlastností osobnosti a jeho chování) a to může být v oblasti psychické, sociální, senzorické nebo somatické.</a:t>
            </a:r>
          </a:p>
        </p:txBody>
      </p:sp>
    </p:spTree>
    <p:extLst>
      <p:ext uri="{BB962C8B-B14F-4D97-AF65-F5344CB8AC3E}">
        <p14:creationId xmlns:p14="http://schemas.microsoft.com/office/powerpoint/2010/main" val="41233371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Základní pojmotvorný aparát a terminologie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 ČR používáme více termínů „označení“ osob s postižením, např. člověk s postižením, člověk se znevýhodněním, handicapovaný, se speciálními vzdělávacími potřebami, člověk se specifickými potřebami, výjimečný aj. 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Podle Valenty a kol. (2014, s. 8) </a:t>
            </a:r>
            <a:r>
              <a:rPr lang="cs-CZ" i="1" dirty="0">
                <a:latin typeface="Arial" panose="020B0604020202020204" pitchFamily="34" charset="0"/>
                <a:cs typeface="Arial" panose="020B0604020202020204" pitchFamily="34" charset="0"/>
              </a:rPr>
              <a:t>„je za korektní považováno spojení: Dítě, žák, člověk s (mentálním, smyslovým – zrakovým či sluchovým, řečovým, tělesným) postižením (s handicapem, disabilitou).“ 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3209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73144"/>
          </a:xfrm>
        </p:spPr>
        <p:txBody>
          <a:bodyPr>
            <a:normAutofit fontScale="90000"/>
          </a:bodyPr>
          <a:lstStyle/>
          <a:p>
            <a:r>
              <a:rPr lang="cs-CZ" dirty="0"/>
              <a:t>Okruhy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43492" y="1772816"/>
            <a:ext cx="6777317" cy="4059813"/>
          </a:xfrm>
        </p:spPr>
        <p:txBody>
          <a:bodyPr>
            <a:normAutofit fontScale="55000" lnSpcReduction="20000"/>
          </a:bodyPr>
          <a:lstStyle/>
          <a:p>
            <a:endParaRPr lang="cs-CZ" dirty="0"/>
          </a:p>
          <a:p>
            <a:r>
              <a:rPr lang="cs-CZ" sz="29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cs-CZ" sz="2900" b="1" dirty="0">
                <a:latin typeface="Arial" panose="020B0604020202020204" pitchFamily="34" charset="0"/>
                <a:cs typeface="Arial" panose="020B0604020202020204" pitchFamily="34" charset="0"/>
              </a:rPr>
              <a:t>Speciální pedagogika</a:t>
            </a:r>
            <a:r>
              <a:rPr lang="cs-CZ" sz="2900" dirty="0">
                <a:latin typeface="Arial" panose="020B0604020202020204" pitchFamily="34" charset="0"/>
                <a:cs typeface="Arial" panose="020B0604020202020204" pitchFamily="34" charset="0"/>
              </a:rPr>
              <a:t>, cíl a předmět oboru. Postavení speciální pedagogiky v soustavě věd. Členění speciální pedagogiky, definování základního vymezení jednotlivých speciálně pedagogických disciplín. Současné trendy v přístupu k osobám s postižením. </a:t>
            </a:r>
          </a:p>
          <a:p>
            <a:r>
              <a:rPr lang="cs-CZ" sz="29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cs-CZ" sz="2900" b="1" dirty="0">
                <a:latin typeface="Arial" panose="020B0604020202020204" pitchFamily="34" charset="0"/>
                <a:cs typeface="Arial" panose="020B0604020202020204" pitchFamily="34" charset="0"/>
              </a:rPr>
              <a:t>Definování základních pojmů</a:t>
            </a:r>
            <a:r>
              <a:rPr lang="cs-CZ" sz="2900" dirty="0">
                <a:latin typeface="Arial" panose="020B0604020202020204" pitchFamily="34" charset="0"/>
                <a:cs typeface="Arial" panose="020B0604020202020204" pitchFamily="34" charset="0"/>
              </a:rPr>
              <a:t>, systém péče o jedince s postižením od narození do stáří včetně aktuálních legislativních změn směřujících k inkluzívnímu vzdělávání. </a:t>
            </a:r>
          </a:p>
          <a:p>
            <a:r>
              <a:rPr lang="cs-CZ" sz="29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cs-CZ" sz="2900" b="1" dirty="0">
                <a:latin typeface="Arial" panose="020B0604020202020204" pitchFamily="34" charset="0"/>
                <a:cs typeface="Arial" panose="020B0604020202020204" pitchFamily="34" charset="0"/>
              </a:rPr>
              <a:t>Rodina s postiženým dítětem. </a:t>
            </a:r>
            <a:r>
              <a:rPr lang="cs-CZ" sz="2900" dirty="0">
                <a:latin typeface="Arial" panose="020B0604020202020204" pitchFamily="34" charset="0"/>
                <a:cs typeface="Arial" panose="020B0604020202020204" pitchFamily="34" charset="0"/>
              </a:rPr>
              <a:t>Postoje společnosti k jedincům s postižením i postižených ke společnosti. </a:t>
            </a:r>
          </a:p>
          <a:p>
            <a:r>
              <a:rPr lang="cs-CZ" sz="2900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cs-CZ" sz="2900" b="1" dirty="0">
                <a:latin typeface="Arial" panose="020B0604020202020204" pitchFamily="34" charset="0"/>
                <a:cs typeface="Arial" panose="020B0604020202020204" pitchFamily="34" charset="0"/>
              </a:rPr>
              <a:t>Metody speciální pedagogiky. </a:t>
            </a:r>
            <a:r>
              <a:rPr lang="cs-CZ" sz="2900" dirty="0">
                <a:latin typeface="Arial" panose="020B0604020202020204" pitchFamily="34" charset="0"/>
                <a:cs typeface="Arial" panose="020B0604020202020204" pitchFamily="34" charset="0"/>
              </a:rPr>
              <a:t>Výzkumné strategie a přístupy. </a:t>
            </a:r>
          </a:p>
          <a:p>
            <a:r>
              <a:rPr lang="cs-CZ" sz="2900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cs-CZ" sz="2900" b="1" dirty="0" err="1">
                <a:latin typeface="Arial" panose="020B0604020202020204" pitchFamily="34" charset="0"/>
                <a:cs typeface="Arial" panose="020B0604020202020204" pitchFamily="34" charset="0"/>
              </a:rPr>
              <a:t>Tyflopedie</a:t>
            </a:r>
            <a:r>
              <a:rPr lang="cs-CZ" sz="2900" dirty="0">
                <a:latin typeface="Arial" panose="020B0604020202020204" pitchFamily="34" charset="0"/>
                <a:cs typeface="Arial" panose="020B0604020202020204" pitchFamily="34" charset="0"/>
              </a:rPr>
              <a:t> – terminologie, klasifikace, etiologie. Specifičnost vývoje jedinců se zrakovým postižením. Kompenzační pomůcky. Zásady komunikace. Vzdělávací a poradenské instituce. </a:t>
            </a:r>
          </a:p>
          <a:p>
            <a:r>
              <a:rPr lang="cs-CZ" sz="29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cs-CZ" sz="29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cs-CZ" sz="2900" b="1" dirty="0" err="1">
                <a:latin typeface="Arial" panose="020B0604020202020204" pitchFamily="34" charset="0"/>
                <a:cs typeface="Arial" panose="020B0604020202020204" pitchFamily="34" charset="0"/>
              </a:rPr>
              <a:t>Psychopedie</a:t>
            </a:r>
            <a:r>
              <a:rPr lang="cs-CZ" sz="2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sz="2900" dirty="0">
                <a:latin typeface="Arial" panose="020B0604020202020204" pitchFamily="34" charset="0"/>
                <a:cs typeface="Arial" panose="020B0604020202020204" pitchFamily="34" charset="0"/>
              </a:rPr>
              <a:t>– terminologie, klasifikace, etiologie. Specifičnost vývoje jedinců s mentálním postižením. Vzdělávací a poradenské instituce. </a:t>
            </a:r>
          </a:p>
          <a:p>
            <a:endParaRPr lang="cs-CZ" sz="2900" dirty="0"/>
          </a:p>
        </p:txBody>
      </p:sp>
    </p:spTree>
    <p:extLst>
      <p:ext uri="{BB962C8B-B14F-4D97-AF65-F5344CB8AC3E}">
        <p14:creationId xmlns:p14="http://schemas.microsoft.com/office/powerpoint/2010/main" val="26241820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980728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Základní pojmotvorný aparát a terminologie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Speciálněpedagogické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metody:</a:t>
            </a:r>
          </a:p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Reedukace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- postupy zaměřené na zlepšení výkonu poškozených funkcí </a:t>
            </a:r>
          </a:p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Kompenzace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- postupy zaměřené na rozvoj nepoškozených funkcí, které budou nahrazovat vzniklý deficit </a:t>
            </a:r>
          </a:p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Rehabilitace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– (znovu)uschopnění jedince z hlediska společenských vztahů </a:t>
            </a:r>
          </a:p>
        </p:txBody>
      </p:sp>
    </p:spTree>
    <p:extLst>
      <p:ext uri="{BB962C8B-B14F-4D97-AF65-F5344CB8AC3E}">
        <p14:creationId xmlns:p14="http://schemas.microsoft.com/office/powerpoint/2010/main" val="42536700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Základní pojmotvorný aparát a terminologie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Prevence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opatření zamezující vzniku postižení, znevýhodnění v případě jeho vzniku pak brání rozvoji narušení integrity osoby s postižením, vztahu s jeho okolím, pracovním a společenským uplatněním, u dítěte školní a mimoškolní prostředí</a:t>
            </a:r>
          </a:p>
        </p:txBody>
      </p:sp>
    </p:spTree>
    <p:extLst>
      <p:ext uri="{BB962C8B-B14F-4D97-AF65-F5344CB8AC3E}">
        <p14:creationId xmlns:p14="http://schemas.microsoft.com/office/powerpoint/2010/main" val="15940392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Základní pojmotvorný aparát a terminologie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68580" indent="0">
              <a:buNone/>
            </a:pPr>
            <a:r>
              <a:rPr lang="cs-CZ" sz="8000" dirty="0">
                <a:latin typeface="Arial" panose="020B0604020202020204" pitchFamily="34" charset="0"/>
                <a:cs typeface="Arial" panose="020B0604020202020204" pitchFamily="34" charset="0"/>
              </a:rPr>
              <a:t>Prevence se člení na:</a:t>
            </a:r>
          </a:p>
          <a:p>
            <a:pPr marL="68580" indent="0">
              <a:buNone/>
            </a:pPr>
            <a:endParaRPr lang="cs-CZ" sz="8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8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Primární – je zaměřena na zabránění nežádoucích jevů, např. různými formami osvěty, výchovou a vzděláváním ve všech typech škol</a:t>
            </a:r>
          </a:p>
          <a:p>
            <a:pPr marL="68580" indent="0">
              <a:buNone/>
            </a:pPr>
            <a:endParaRPr lang="cs-CZ" sz="8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8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Sekundární - včasné rozpoznání (příp. i vyhledání) sociálních a zdravotních problémů, které již vznikly a jejich odborná náprava(léčba), zamezení rozšiřování negativního zdravotního či sociálního jevu</a:t>
            </a:r>
          </a:p>
          <a:p>
            <a:pPr marL="68580" indent="0">
              <a:buNone/>
            </a:pPr>
            <a:endParaRPr lang="cs-CZ" sz="8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8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Terciární - zaměření na následky závad, poruch, onemocnění, kterém se již rozvinuly a snaha o jejich nápravu nebo alespoň o zábranu jejich zhoršování.</a:t>
            </a:r>
          </a:p>
          <a:p>
            <a:pPr marL="68580" indent="0">
              <a:buNone/>
            </a:pPr>
            <a:br>
              <a:rPr lang="cs-CZ" sz="80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sz="8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>
              <a:buNone/>
            </a:pPr>
            <a:endParaRPr lang="cs-CZ" sz="80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77814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Základní pojmotvorný aparát a terminologie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SOCIALIZACE obecně 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je celoživotní proces, v jehož průběhu si jedinec osvojuje specificky lidské formy chování a jednání, jazyk, poznatky, hodnoty, kulturu a začleňuje se tak do společnosti. Realizuje se tzv. sociálním učením.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Socializace je podmíněna sociabilitou (individuální schopnost socializace).</a:t>
            </a:r>
          </a:p>
          <a:p>
            <a:pPr marL="68580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Resocializace je proces opětného zařazení do společnosti u jedinců se získaným postižením v průběhu života. </a:t>
            </a:r>
          </a:p>
        </p:txBody>
      </p:sp>
    </p:spTree>
    <p:extLst>
      <p:ext uri="{BB962C8B-B14F-4D97-AF65-F5344CB8AC3E}">
        <p14:creationId xmlns:p14="http://schemas.microsoft.com/office/powerpoint/2010/main" val="27932680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Základní pojmotvorný aparát a terminologie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Inkluze/integrace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Sociální 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integrace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 je nejvyšší úrovní socializace, jedná se tedy o proces začleňování člověka do společnosti. 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Integrace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 bývá také definována jako „oboustranný psychosociální proces sbližování minority znevýhodněných a majority intaktních.'' Jde o začlenění osob do většinové společnosti a jejího každodenního života.</a:t>
            </a:r>
          </a:p>
        </p:txBody>
      </p:sp>
    </p:spTree>
    <p:extLst>
      <p:ext uri="{BB962C8B-B14F-4D97-AF65-F5344CB8AC3E}">
        <p14:creationId xmlns:p14="http://schemas.microsoft.com/office/powerpoint/2010/main" val="34744101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Základní pojmotvorný aparát a terminologie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Inkluzivní vzdělávání nebo 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inkluze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 je proces, jehož snahou je nastavení takového systému vzdělávání, který umožňuje všem dětem bez rozdílu plnit povinnou školní docházku, resp. navštěvovat školu, ideálně v místě jejich bydliště. </a:t>
            </a:r>
          </a:p>
          <a:p>
            <a:pPr marL="6858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Cílem 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inkluze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 je podporovat rovné šance dětí při vzdělávání.</a:t>
            </a:r>
          </a:p>
        </p:txBody>
      </p:sp>
    </p:spTree>
    <p:extLst>
      <p:ext uri="{BB962C8B-B14F-4D97-AF65-F5344CB8AC3E}">
        <p14:creationId xmlns:p14="http://schemas.microsoft.com/office/powerpoint/2010/main" val="14592429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Základní pojmotvorný aparát a terminologie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Světová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zdravotnická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organizace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(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World Health Organization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 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WHO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též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SZO)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Mezinárodní klasifikace nemocí a přidružených zdravotních problémů, 10. revize (MKN-10) na národní úrovni s účinností od 1. 1. 2020.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6007230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Základní pojmotvorný aparát a terminologie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Mezinárodní klasifikace funkčních schopností, disability a zdraví 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Pro hodnocení dopadu postižení existuje řada klasifikací. Uvedeme zde Mezinárodní klasifikace funkčních schopností, disability a zdraví (MKF), která se zaměřuje na pět základních komponent mapujících funkční schopnosti, disabilitu a zdraví člověka: </a:t>
            </a:r>
          </a:p>
        </p:txBody>
      </p:sp>
    </p:spTree>
    <p:extLst>
      <p:ext uri="{BB962C8B-B14F-4D97-AF65-F5344CB8AC3E}">
        <p14:creationId xmlns:p14="http://schemas.microsoft.com/office/powerpoint/2010/main" val="36716328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b="1" dirty="0">
                <a:latin typeface="Arial" panose="020B0604020202020204" pitchFamily="34" charset="0"/>
                <a:cs typeface="Arial" panose="020B0604020202020204" pitchFamily="34" charset="0"/>
              </a:rPr>
              <a:t>Mezinárodní klasifikace funkčních schopností, disability a zdraví (MKF)</a:t>
            </a:r>
            <a:endParaRPr lang="cs-CZ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tělesné funkce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(fyziologické i psychické) </a:t>
            </a: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2. tělesné struktury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(anatomické části těla) </a:t>
            </a: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3. aktivity a participace 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4. faktory prostředí 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(odrážejí fyzické, sociální a postojové prostředí) </a:t>
            </a: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b="1" dirty="0">
                <a:latin typeface="Arial" panose="020B0604020202020204" pitchFamily="34" charset="0"/>
                <a:cs typeface="Arial" panose="020B0604020202020204" pitchFamily="34" charset="0"/>
              </a:rPr>
              <a:t>5. osobní faktory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 (doplňující okruh) </a:t>
            </a:r>
          </a:p>
          <a:p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3154541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Dělení postižení/znevýhodnění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68580" indent="0">
              <a:buNone/>
            </a:pPr>
            <a:r>
              <a:rPr lang="pl-PL" sz="2900" dirty="0">
                <a:latin typeface="Arial" panose="020B0604020202020204" pitchFamily="34" charset="0"/>
                <a:cs typeface="Arial" panose="020B0604020202020204" pitchFamily="34" charset="0"/>
              </a:rPr>
              <a:t>Postižení se dělí několika způsoby: </a:t>
            </a:r>
          </a:p>
          <a:p>
            <a:r>
              <a:rPr lang="pl-PL" sz="2900" b="1" dirty="0">
                <a:latin typeface="Arial" panose="020B0604020202020204" pitchFamily="34" charset="0"/>
                <a:cs typeface="Arial" panose="020B0604020202020204" pitchFamily="34" charset="0"/>
              </a:rPr>
              <a:t>1. z hlediska doby vzniku </a:t>
            </a:r>
            <a:endParaRPr lang="pl-PL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>
              <a:buNone/>
            </a:pPr>
            <a:r>
              <a:rPr lang="cs-CZ" sz="2900" b="1" dirty="0">
                <a:latin typeface="Arial" panose="020B0604020202020204" pitchFamily="34" charset="0"/>
                <a:cs typeface="Arial" panose="020B0604020202020204" pitchFamily="34" charset="0"/>
              </a:rPr>
              <a:t>vrozené</a:t>
            </a:r>
            <a:r>
              <a:rPr lang="cs-CZ" sz="2900" dirty="0">
                <a:latin typeface="Arial" panose="020B0604020202020204" pitchFamily="34" charset="0"/>
                <a:cs typeface="Arial" panose="020B0604020202020204" pitchFamily="34" charset="0"/>
              </a:rPr>
              <a:t> (vzniklé v období prenatálním, perinatálním, časně postnatálním) </a:t>
            </a:r>
          </a:p>
          <a:p>
            <a:pPr marL="68580" indent="0">
              <a:buNone/>
            </a:pPr>
            <a:r>
              <a:rPr lang="cs-CZ" sz="2900" b="1" dirty="0">
                <a:latin typeface="Arial" panose="020B0604020202020204" pitchFamily="34" charset="0"/>
                <a:cs typeface="Arial" panose="020B0604020202020204" pitchFamily="34" charset="0"/>
              </a:rPr>
              <a:t>získané</a:t>
            </a:r>
            <a:r>
              <a:rPr lang="cs-CZ" sz="2900" dirty="0">
                <a:latin typeface="Arial" panose="020B0604020202020204" pitchFamily="34" charset="0"/>
                <a:cs typeface="Arial" panose="020B0604020202020204" pitchFamily="34" charset="0"/>
              </a:rPr>
              <a:t> (vzniklé v průběhu života) </a:t>
            </a:r>
          </a:p>
          <a:p>
            <a:r>
              <a:rPr lang="cs-CZ" sz="2900" b="1" dirty="0">
                <a:latin typeface="Arial" panose="020B0604020202020204" pitchFamily="34" charset="0"/>
                <a:cs typeface="Arial" panose="020B0604020202020204" pitchFamily="34" charset="0"/>
              </a:rPr>
              <a:t>2. podle typu </a:t>
            </a:r>
            <a:endParaRPr lang="cs-CZ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>
              <a:buNone/>
            </a:pPr>
            <a:r>
              <a:rPr lang="cs-CZ" sz="2900" b="1" dirty="0">
                <a:latin typeface="Arial" panose="020B0604020202020204" pitchFamily="34" charset="0"/>
                <a:cs typeface="Arial" panose="020B0604020202020204" pitchFamily="34" charset="0"/>
              </a:rPr>
              <a:t>orgánové</a:t>
            </a:r>
            <a:r>
              <a:rPr lang="cs-CZ" sz="2900" dirty="0">
                <a:latin typeface="Arial" panose="020B0604020202020204" pitchFamily="34" charset="0"/>
                <a:cs typeface="Arial" panose="020B0604020202020204" pitchFamily="34" charset="0"/>
              </a:rPr>
              <a:t> (postihují orgány nebo jejich části, příčinou může být vývojová vada, nemoc nebo úraz) </a:t>
            </a:r>
          </a:p>
          <a:p>
            <a:pPr marL="68580" indent="0">
              <a:buNone/>
            </a:pPr>
            <a:r>
              <a:rPr lang="cs-CZ" sz="2900" b="1" dirty="0">
                <a:latin typeface="Arial" panose="020B0604020202020204" pitchFamily="34" charset="0"/>
                <a:cs typeface="Arial" panose="020B0604020202020204" pitchFamily="34" charset="0"/>
              </a:rPr>
              <a:t>funkční</a:t>
            </a:r>
            <a:r>
              <a:rPr lang="cs-CZ" sz="2900" dirty="0">
                <a:latin typeface="Arial" panose="020B0604020202020204" pitchFamily="34" charset="0"/>
                <a:cs typeface="Arial" panose="020B0604020202020204" pitchFamily="34" charset="0"/>
              </a:rPr>
              <a:t> (porucha funkce orgánu nebo celého organismu bez poškození jeho tkáně, vznikají v důsledku narušení vzájemných sociálních vztahů mezi jedincem a jeho prostředím, nejčastěji sem patří orgánové neurózy, psychoneurózy, poruchy chování)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9804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Okruhy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endParaRPr lang="cs-CZ" dirty="0"/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7. 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Logopedie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– terminologie, klasifikace, etiologie. Narušená komunikační schopnost. Pomůcky a technické prostředky pro osoby s narušenou komunikační schopností. Organizace logopedické péče. 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8. </a:t>
            </a:r>
            <a:r>
              <a:rPr lang="cs-CZ" b="1" dirty="0" err="1">
                <a:latin typeface="Arial" panose="020B0604020202020204" pitchFamily="34" charset="0"/>
                <a:cs typeface="Arial" panose="020B0604020202020204" pitchFamily="34" charset="0"/>
              </a:rPr>
              <a:t>Surdopedie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– terminologie, klasifikace, etiologie. Specifičnost vývoje jedinců se sluchovým postižením. Kompenzační pomůcky. Zásady komunikace. Vzdělávací a poradenské instituce. 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9. </a:t>
            </a:r>
            <a:r>
              <a:rPr lang="cs-CZ" b="1" dirty="0" err="1">
                <a:latin typeface="Arial" panose="020B0604020202020204" pitchFamily="34" charset="0"/>
                <a:cs typeface="Arial" panose="020B0604020202020204" pitchFamily="34" charset="0"/>
              </a:rPr>
              <a:t>Somatopedie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– terminologie, klasifikace, etiologie. Specifičnost vývoje jedinců s tělesným postižením. Kompenzační pomůcky. Zásady komunikace. Vzdělávací a poradenské instituce. 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10. 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Problematika specifických poruch učení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– terminologie, klasifikace, etiologie, reedukace, diagnostika. 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11. 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Souběžná postižení více vadami 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(kombinovaná postižení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12. 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Poruchy autistického spektra. </a:t>
            </a:r>
          </a:p>
          <a:p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108796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Dělení postižení/znevýhodnění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cs-CZ" sz="2900" b="1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cs-CZ" sz="29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cs-CZ" sz="2900" b="1" dirty="0">
                <a:latin typeface="Arial" panose="020B0604020202020204" pitchFamily="34" charset="0"/>
                <a:cs typeface="Arial" panose="020B0604020202020204" pitchFamily="34" charset="0"/>
              </a:rPr>
              <a:t>podle druhu </a:t>
            </a:r>
            <a:endParaRPr lang="cs-CZ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>
              <a:buNone/>
            </a:pPr>
            <a:r>
              <a:rPr lang="cs-CZ" sz="2900" dirty="0">
                <a:latin typeface="Arial" panose="020B0604020202020204" pitchFamily="34" charset="0"/>
                <a:cs typeface="Arial" panose="020B0604020202020204" pitchFamily="34" charset="0"/>
              </a:rPr>
              <a:t>pohybové </a:t>
            </a:r>
          </a:p>
          <a:p>
            <a:pPr marL="68580" indent="0">
              <a:buNone/>
            </a:pPr>
            <a:r>
              <a:rPr lang="cs-CZ" sz="2900" dirty="0">
                <a:latin typeface="Arial" panose="020B0604020202020204" pitchFamily="34" charset="0"/>
                <a:cs typeface="Arial" panose="020B0604020202020204" pitchFamily="34" charset="0"/>
              </a:rPr>
              <a:t>zrakové </a:t>
            </a:r>
          </a:p>
          <a:p>
            <a:pPr marL="68580" indent="0">
              <a:buNone/>
            </a:pPr>
            <a:r>
              <a:rPr lang="cs-CZ" sz="2900" dirty="0">
                <a:latin typeface="Arial" panose="020B0604020202020204" pitchFamily="34" charset="0"/>
                <a:cs typeface="Arial" panose="020B0604020202020204" pitchFamily="34" charset="0"/>
              </a:rPr>
              <a:t>sluchové </a:t>
            </a:r>
          </a:p>
          <a:p>
            <a:pPr marL="68580" indent="0">
              <a:buNone/>
            </a:pPr>
            <a:r>
              <a:rPr lang="cs-CZ" sz="2900" dirty="0">
                <a:latin typeface="Arial" panose="020B0604020202020204" pitchFamily="34" charset="0"/>
                <a:cs typeface="Arial" panose="020B0604020202020204" pitchFamily="34" charset="0"/>
              </a:rPr>
              <a:t>řečové (tedy v oblasti komunikačních dovedností) </a:t>
            </a:r>
          </a:p>
          <a:p>
            <a:pPr marL="68580" indent="0">
              <a:buNone/>
            </a:pPr>
            <a:r>
              <a:rPr lang="cs-CZ" sz="2900" dirty="0">
                <a:latin typeface="Arial" panose="020B0604020202020204" pitchFamily="34" charset="0"/>
                <a:cs typeface="Arial" panose="020B0604020202020204" pitchFamily="34" charset="0"/>
              </a:rPr>
              <a:t>mentální </a:t>
            </a:r>
          </a:p>
          <a:p>
            <a:pPr marL="68580" indent="0">
              <a:buNone/>
            </a:pPr>
            <a:r>
              <a:rPr lang="cs-CZ" sz="2900" dirty="0">
                <a:latin typeface="Arial" panose="020B0604020202020204" pitchFamily="34" charset="0"/>
                <a:cs typeface="Arial" panose="020B0604020202020204" pitchFamily="34" charset="0"/>
              </a:rPr>
              <a:t>poruchy chování </a:t>
            </a:r>
          </a:p>
          <a:p>
            <a:pPr marL="68580" indent="0">
              <a:buNone/>
            </a:pPr>
            <a:r>
              <a:rPr lang="cs-CZ" sz="2900" dirty="0">
                <a:latin typeface="Arial" panose="020B0604020202020204" pitchFamily="34" charset="0"/>
                <a:cs typeface="Arial" panose="020B0604020202020204" pitchFamily="34" charset="0"/>
              </a:rPr>
              <a:t>parciální postižení (</a:t>
            </a:r>
            <a:r>
              <a:rPr lang="sk-SK" sz="2900" dirty="0" err="1">
                <a:latin typeface="Arial" panose="020B0604020202020204" pitchFamily="34" charset="0"/>
                <a:cs typeface="Arial" panose="020B0604020202020204" pitchFamily="34" charset="0"/>
              </a:rPr>
              <a:t>specifické</a:t>
            </a:r>
            <a:r>
              <a:rPr lang="sk-SK" sz="2900" dirty="0">
                <a:latin typeface="Arial" panose="020B0604020202020204" pitchFamily="34" charset="0"/>
                <a:cs typeface="Arial" panose="020B0604020202020204" pitchFamily="34" charset="0"/>
              </a:rPr>
              <a:t> poruchy učení, </a:t>
            </a:r>
            <a:r>
              <a:rPr lang="sk-SK" sz="2900" dirty="0" err="1">
                <a:latin typeface="Arial" panose="020B0604020202020204" pitchFamily="34" charset="0"/>
                <a:cs typeface="Arial" panose="020B0604020202020204" pitchFamily="34" charset="0"/>
              </a:rPr>
              <a:t>chování</a:t>
            </a:r>
            <a:r>
              <a:rPr lang="sk-SK" sz="2900" dirty="0">
                <a:latin typeface="Arial" panose="020B0604020202020204" pitchFamily="34" charset="0"/>
                <a:cs typeface="Arial" panose="020B0604020202020204" pitchFamily="34" charset="0"/>
              </a:rPr>
              <a:t> a pozornosti)</a:t>
            </a:r>
            <a:endParaRPr lang="cs-CZ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>
              <a:buNone/>
            </a:pPr>
            <a:r>
              <a:rPr lang="cs-CZ" sz="2900" dirty="0">
                <a:latin typeface="Arial" panose="020B0604020202020204" pitchFamily="34" charset="0"/>
                <a:cs typeface="Arial" panose="020B0604020202020204" pitchFamily="34" charset="0"/>
              </a:rPr>
              <a:t>souběžné postižení více vadami (kombinované postižení)</a:t>
            </a:r>
          </a:p>
          <a:p>
            <a:pPr marL="68580" indent="0">
              <a:buNone/>
            </a:pPr>
            <a:endParaRPr lang="cs-CZ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900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cs-CZ" sz="2900" b="1" dirty="0">
                <a:latin typeface="Arial" panose="020B0604020202020204" pitchFamily="34" charset="0"/>
                <a:cs typeface="Arial" panose="020B0604020202020204" pitchFamily="34" charset="0"/>
              </a:rPr>
              <a:t>podle intenzity (hloubky) </a:t>
            </a:r>
            <a:endParaRPr lang="cs-CZ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8580" indent="0">
              <a:buNone/>
            </a:pPr>
            <a:r>
              <a:rPr lang="cs-CZ" sz="2900" dirty="0">
                <a:latin typeface="Arial" panose="020B0604020202020204" pitchFamily="34" charset="0"/>
                <a:cs typeface="Arial" panose="020B0604020202020204" pitchFamily="34" charset="0"/>
              </a:rPr>
              <a:t>lehký stupeň postižení </a:t>
            </a:r>
          </a:p>
          <a:p>
            <a:pPr marL="68580" indent="0">
              <a:buNone/>
            </a:pPr>
            <a:r>
              <a:rPr lang="cs-CZ" sz="2900" dirty="0">
                <a:latin typeface="Arial" panose="020B0604020202020204" pitchFamily="34" charset="0"/>
                <a:cs typeface="Arial" panose="020B0604020202020204" pitchFamily="34" charset="0"/>
              </a:rPr>
              <a:t>středně těžký stupeň postižení</a:t>
            </a:r>
          </a:p>
          <a:p>
            <a:pPr marL="68580" indent="0">
              <a:buNone/>
            </a:pPr>
            <a:r>
              <a:rPr lang="cs-CZ" sz="2900" dirty="0">
                <a:latin typeface="Arial" panose="020B0604020202020204" pitchFamily="34" charset="0"/>
                <a:cs typeface="Arial" panose="020B0604020202020204" pitchFamily="34" charset="0"/>
              </a:rPr>
              <a:t>těžký stupeň postižení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74142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980728"/>
            <a:ext cx="7024744" cy="1143000"/>
          </a:xfrm>
        </p:spPr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Povinná literatura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i="1" dirty="0">
                <a:latin typeface="Arial" panose="020B0604020202020204" pitchFamily="34" charset="0"/>
                <a:cs typeface="Arial" panose="020B0604020202020204" pitchFamily="34" charset="0"/>
              </a:rPr>
              <a:t>Marta Kolaříková: Základy speciální pedagogiky </a:t>
            </a:r>
          </a:p>
        </p:txBody>
      </p:sp>
    </p:spTree>
    <p:extLst>
      <p:ext uri="{BB962C8B-B14F-4D97-AF65-F5344CB8AC3E}">
        <p14:creationId xmlns:p14="http://schemas.microsoft.com/office/powerpoint/2010/main" val="2723731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Doporučená literatura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PRŮCHA, Jan, WALTEROVÁ, Eliška a MAREŠ, Jiří. </a:t>
            </a:r>
            <a:r>
              <a:rPr lang="cs-CZ" sz="1800" i="1" dirty="0">
                <a:latin typeface="Arial" panose="020B0604020202020204" pitchFamily="34" charset="0"/>
                <a:cs typeface="Arial" panose="020B0604020202020204" pitchFamily="34" charset="0"/>
              </a:rPr>
              <a:t>Pedagogický slovník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. 7., </a:t>
            </a:r>
            <a:r>
              <a:rPr lang="cs-CZ" sz="1800" dirty="0" err="1">
                <a:latin typeface="Arial" panose="020B0604020202020204" pitchFamily="34" charset="0"/>
                <a:cs typeface="Arial" panose="020B0604020202020204" pitchFamily="34" charset="0"/>
              </a:rPr>
              <a:t>aktualiz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. a </a:t>
            </a:r>
            <a:r>
              <a:rPr lang="cs-CZ" sz="1800" dirty="0" err="1">
                <a:latin typeface="Arial" panose="020B0604020202020204" pitchFamily="34" charset="0"/>
                <a:cs typeface="Arial" panose="020B0604020202020204" pitchFamily="34" charset="0"/>
              </a:rPr>
              <a:t>rozš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. vyd. Praha: Portál, 2013. 3</a:t>
            </a:r>
          </a:p>
          <a:p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SLOWÍK, Josef. </a:t>
            </a:r>
            <a:r>
              <a:rPr lang="cs-CZ" sz="1800" i="1" dirty="0">
                <a:latin typeface="Arial" panose="020B0604020202020204" pitchFamily="34" charset="0"/>
                <a:cs typeface="Arial" panose="020B0604020202020204" pitchFamily="34" charset="0"/>
              </a:rPr>
              <a:t>Speciální pedagogika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. 2., aktualizované a doplněné vydání. Praha: </a:t>
            </a:r>
            <a:r>
              <a:rPr lang="cs-CZ" sz="1800" dirty="0" err="1">
                <a:latin typeface="Arial" panose="020B0604020202020204" pitchFamily="34" charset="0"/>
                <a:cs typeface="Arial" panose="020B0604020202020204" pitchFamily="34" charset="0"/>
              </a:rPr>
              <a:t>Grada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, 2016. 162 stran. ISBN 978-80-271-0095-8. </a:t>
            </a:r>
          </a:p>
          <a:p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VALENTA, Milan et al. </a:t>
            </a:r>
            <a:r>
              <a:rPr lang="cs-CZ" sz="1800" i="1" dirty="0">
                <a:latin typeface="Arial" panose="020B0604020202020204" pitchFamily="34" charset="0"/>
                <a:cs typeface="Arial" panose="020B0604020202020204" pitchFamily="34" charset="0"/>
              </a:rPr>
              <a:t>Přehled speciální pedagogiky: rámcové kompendium oboru</a:t>
            </a:r>
            <a:r>
              <a:rPr lang="cs-CZ" sz="1800" dirty="0">
                <a:latin typeface="Arial" panose="020B0604020202020204" pitchFamily="34" charset="0"/>
                <a:cs typeface="Arial" panose="020B0604020202020204" pitchFamily="34" charset="0"/>
              </a:rPr>
              <a:t>. Vyd. 1. Praha: Portál, 2014. 269 s. ISBN 978-80-262-0602-6. 95 s. ISBN 978-80-262-0403-9.</a:t>
            </a:r>
          </a:p>
        </p:txBody>
      </p:sp>
    </p:spTree>
    <p:extLst>
      <p:ext uri="{BB962C8B-B14F-4D97-AF65-F5344CB8AC3E}">
        <p14:creationId xmlns:p14="http://schemas.microsoft.com/office/powerpoint/2010/main" val="3990606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45152"/>
          </a:xfrm>
        </p:spPr>
        <p:txBody>
          <a:bodyPr>
            <a:normAutofit fontScale="90000"/>
          </a:bodyPr>
          <a:lstStyle/>
          <a:p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Vymezení speciální pedagogiky jako pedagogické disciplíny 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43492" y="1700808"/>
            <a:ext cx="6777317" cy="4131821"/>
          </a:xfrm>
        </p:spPr>
        <p:txBody>
          <a:bodyPr>
            <a:noAutofit/>
          </a:bodyPr>
          <a:lstStyle/>
          <a:p>
            <a:r>
              <a:rPr lang="cs-CZ" sz="1400" b="1" dirty="0">
                <a:latin typeface="Arial" panose="020B0604020202020204" pitchFamily="34" charset="0"/>
                <a:cs typeface="Arial" panose="020B0604020202020204" pitchFamily="34" charset="0"/>
              </a:rPr>
              <a:t>Speciální pedagogika patří do soustavy pedagogických věd:</a:t>
            </a:r>
            <a:endParaRPr lang="cs-CZ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Podle Průchy a kol. (2013) je pedagogika vědní obor, který v sobě zahrnuje základní a hraniční disciplíny. Základní disciplíny jsou: </a:t>
            </a:r>
          </a:p>
          <a:p>
            <a:r>
              <a:rPr lang="cs-CZ" sz="1400" b="1" dirty="0">
                <a:latin typeface="Arial" panose="020B0604020202020204" pitchFamily="34" charset="0"/>
                <a:cs typeface="Arial" panose="020B0604020202020204" pitchFamily="34" charset="0"/>
              </a:rPr>
              <a:t>obecná pedagogika</a:t>
            </a: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, která systemizuje výchovné problémy a poznatky, formuluje cíle výchovy, základní pedagogické kategorie a pedagogické normy, odvozuje obecně platné pedagogické normy </a:t>
            </a:r>
          </a:p>
          <a:p>
            <a:r>
              <a:rPr lang="cs-CZ" sz="1400" b="1" dirty="0">
                <a:latin typeface="Arial" panose="020B0604020202020204" pitchFamily="34" charset="0"/>
                <a:cs typeface="Arial" panose="020B0604020202020204" pitchFamily="34" charset="0"/>
              </a:rPr>
              <a:t>dějiny pedagogiky </a:t>
            </a: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zkoumají historický vývoj pojetí výchovy, pedagogických idejí, pedagogických principů, typů škol, zahrnuje studie o myslitelích </a:t>
            </a:r>
          </a:p>
          <a:p>
            <a:r>
              <a:rPr lang="cs-CZ" sz="1400" b="1" dirty="0">
                <a:latin typeface="Arial" panose="020B0604020202020204" pitchFamily="34" charset="0"/>
                <a:cs typeface="Arial" panose="020B0604020202020204" pitchFamily="34" charset="0"/>
              </a:rPr>
              <a:t>didaktika </a:t>
            </a: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je teorií vzdělávání a vyučování, která se zaměřuje především na efektivitu vyučovacího procesu; zabývá se edukačními procesy </a:t>
            </a:r>
          </a:p>
          <a:p>
            <a:r>
              <a:rPr lang="cs-CZ" sz="1400" b="1" dirty="0">
                <a:latin typeface="Arial" panose="020B0604020202020204" pitchFamily="34" charset="0"/>
                <a:cs typeface="Arial" panose="020B0604020202020204" pitchFamily="34" charset="0"/>
              </a:rPr>
              <a:t>filosofie výchovy </a:t>
            </a: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se váže na vztah k podstatě člověka a společnosti, řeší etické otázky výchovy, stanoviska k lidskému životu a světu hodnot, komplexní nazírání na svět výchovy, metodologické otázky zkoumání výchovných jevů </a:t>
            </a:r>
          </a:p>
          <a:p>
            <a:r>
              <a:rPr lang="cs-CZ" sz="1400" b="1" dirty="0">
                <a:latin typeface="Arial" panose="020B0604020202020204" pitchFamily="34" charset="0"/>
                <a:cs typeface="Arial" panose="020B0604020202020204" pitchFamily="34" charset="0"/>
              </a:rPr>
              <a:t>teorie výchovy </a:t>
            </a: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se zabývá jednotlivými složkami výchovy, objasňuje výchovné jevy a děje v užším slova smyslu </a:t>
            </a:r>
          </a:p>
          <a:p>
            <a:r>
              <a:rPr lang="cs-CZ" sz="1400" b="1" dirty="0">
                <a:latin typeface="Arial" panose="020B0604020202020204" pitchFamily="34" charset="0"/>
                <a:cs typeface="Arial" panose="020B0604020202020204" pitchFamily="34" charset="0"/>
              </a:rPr>
              <a:t>metodologie pedagogiky </a:t>
            </a: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je teorie metod, které se uplatňují v pedagogickém zkoumání </a:t>
            </a:r>
          </a:p>
          <a:p>
            <a:endParaRPr lang="cs-CZ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3851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Vymezení speciální pedagogiky jako pedagogické disciplíny </a:t>
            </a: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43492" y="2132856"/>
            <a:ext cx="6777317" cy="3699773"/>
          </a:xfrm>
        </p:spPr>
        <p:txBody>
          <a:bodyPr>
            <a:normAutofit fontScale="62500" lnSpcReduction="20000"/>
          </a:bodyPr>
          <a:lstStyle/>
          <a:p>
            <a:endParaRPr lang="cs-CZ" dirty="0"/>
          </a:p>
          <a:p>
            <a:r>
              <a:rPr lang="cs-CZ" sz="2900" b="1" dirty="0">
                <a:latin typeface="Arial" panose="020B0604020202020204" pitchFamily="34" charset="0"/>
                <a:cs typeface="Arial" panose="020B0604020202020204" pitchFamily="34" charset="0"/>
              </a:rPr>
              <a:t>sociální pedagogika </a:t>
            </a:r>
            <a:r>
              <a:rPr lang="cs-CZ" sz="2900" dirty="0">
                <a:latin typeface="Arial" panose="020B0604020202020204" pitchFamily="34" charset="0"/>
                <a:cs typeface="Arial" panose="020B0604020202020204" pitchFamily="34" charset="0"/>
              </a:rPr>
              <a:t>zkoumá výchovu jako společensko-historický jev související se společenským významem výchovy i odlišnostmi při výchově sociálních skupin včetně vlivu sociálních podmínek na rozvoj člověka </a:t>
            </a:r>
          </a:p>
          <a:p>
            <a:r>
              <a:rPr lang="cs-CZ" sz="2900" b="1" dirty="0">
                <a:latin typeface="Arial" panose="020B0604020202020204" pitchFamily="34" charset="0"/>
                <a:cs typeface="Arial" panose="020B0604020202020204" pitchFamily="34" charset="0"/>
              </a:rPr>
              <a:t>pedagogická diagnostika </a:t>
            </a:r>
            <a:r>
              <a:rPr lang="cs-CZ" sz="2900" dirty="0">
                <a:latin typeface="Arial" panose="020B0604020202020204" pitchFamily="34" charset="0"/>
                <a:cs typeface="Arial" panose="020B0604020202020204" pitchFamily="34" charset="0"/>
              </a:rPr>
              <a:t>se zabývá zjišťováním, charakterizováním a hodnocením úrovně rozvoje určitého žáka (žáků) </a:t>
            </a:r>
          </a:p>
          <a:p>
            <a:r>
              <a:rPr lang="cs-CZ" sz="2900" b="1" dirty="0">
                <a:latin typeface="Arial" panose="020B0604020202020204" pitchFamily="34" charset="0"/>
                <a:cs typeface="Arial" panose="020B0604020202020204" pitchFamily="34" charset="0"/>
              </a:rPr>
              <a:t>pedagogická prognostika </a:t>
            </a:r>
            <a:r>
              <a:rPr lang="cs-CZ" sz="2900" dirty="0">
                <a:latin typeface="Arial" panose="020B0604020202020204" pitchFamily="34" charset="0"/>
                <a:cs typeface="Arial" panose="020B0604020202020204" pitchFamily="34" charset="0"/>
              </a:rPr>
              <a:t>prognózuje vývoj školství a vzdělávání, hledá optimální řešení; vytváří modely a strategie budoucího rozvoje vzdělávacích soustav, vzdělávacích procesů </a:t>
            </a:r>
          </a:p>
          <a:p>
            <a:r>
              <a:rPr lang="cs-CZ" sz="2900" b="1" dirty="0">
                <a:latin typeface="Arial" panose="020B0604020202020204" pitchFamily="34" charset="0"/>
                <a:cs typeface="Arial" panose="020B0604020202020204" pitchFamily="34" charset="0"/>
              </a:rPr>
              <a:t>teorie řízení školství </a:t>
            </a:r>
            <a:r>
              <a:rPr lang="cs-CZ" sz="2900" dirty="0">
                <a:latin typeface="Arial" panose="020B0604020202020204" pitchFamily="34" charset="0"/>
                <a:cs typeface="Arial" panose="020B0604020202020204" pitchFamily="34" charset="0"/>
              </a:rPr>
              <a:t>se zabývá plánovací, organizační a kontrolní činností institucí tvořících vzdělávací systém </a:t>
            </a:r>
          </a:p>
          <a:p>
            <a:r>
              <a:rPr lang="cs-CZ" sz="2900" b="1" i="1" dirty="0">
                <a:latin typeface="Arial" panose="020B0604020202020204" pitchFamily="34" charset="0"/>
                <a:cs typeface="Arial" panose="020B0604020202020204" pitchFamily="34" charset="0"/>
              </a:rPr>
              <a:t>speciální pedagogika </a:t>
            </a:r>
            <a:endParaRPr lang="cs-CZ" sz="2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2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9422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529128"/>
          </a:xfrm>
        </p:spPr>
        <p:txBody>
          <a:bodyPr>
            <a:normAutofit fontScale="90000"/>
          </a:bodyPr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DEFINICE </a:t>
            </a:r>
            <a:b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43492" y="1124744"/>
            <a:ext cx="6777317" cy="4707885"/>
          </a:xfrm>
        </p:spPr>
        <p:txBody>
          <a:bodyPr>
            <a:normAutofit fontScale="85000" lnSpcReduction="20000"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Speciální pedagogiku můžeme definovat v užším a širším pojetí. 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 užším pojetí je 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„pedagogickou disciplínou, která se zabývá edukací dětí, žáků, dospělých osob se speciálními vzdělávacími potřebami a zkoumáním formativních (výchovných) a informativních (vzdělávacích) vlivů na tyto jedince.“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(Valenta a kol., 2014) 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 širším slova smyslu se do profilování této disciplíny odráží aktuální společenské trendy a lze ji definovat jako 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„interdisciplinární obor zabývající se péčí o jedince minoritních skupin obyvatelstva se zřetelem na edukaci, reedukaci a kompenzaci, diagnostiku, terapeuticko-formativní intervenci, rehabilitaci, inkluzi (integraci) a socializaci či resocializaci, prevenci a prognostiku osob se zdravotním postižením a zdravotním či sociálním znevýhodněním.“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(Valenta a kol., 2014) </a:t>
            </a:r>
          </a:p>
        </p:txBody>
      </p:sp>
    </p:spTree>
    <p:extLst>
      <p:ext uri="{BB962C8B-B14F-4D97-AF65-F5344CB8AC3E}">
        <p14:creationId xmlns:p14="http://schemas.microsoft.com/office/powerpoint/2010/main" val="14941489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Cílové skupiny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Speciální pedagogika se zabývá: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výchovou, 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vzděláváním,  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celkovým osobnostním rozvojem jedinců, kteří jsou znevýhodněni v důsledku mentálního, smyslového, motorického postižení nebo sociálního znevýhodnění. </a:t>
            </a: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Cílem veškerých aktivit je dosáhnout co možná nejvyšší míry jejich začlenění do společnosti včetně pracovního a společenského uplatnění. </a:t>
            </a:r>
          </a:p>
        </p:txBody>
      </p:sp>
    </p:spTree>
    <p:extLst>
      <p:ext uri="{BB962C8B-B14F-4D97-AF65-F5344CB8AC3E}">
        <p14:creationId xmlns:p14="http://schemas.microsoft.com/office/powerpoint/2010/main" val="12586023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2262</TotalTime>
  <Words>2073</Words>
  <Application>Microsoft Office PowerPoint</Application>
  <PresentationFormat>Předvádění na obrazovce (4:3)</PresentationFormat>
  <Paragraphs>171</Paragraphs>
  <Slides>30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30</vt:i4>
      </vt:variant>
    </vt:vector>
  </HeadingPairs>
  <TitlesOfParts>
    <vt:vector size="35" baseType="lpstr">
      <vt:lpstr>Arial</vt:lpstr>
      <vt:lpstr>Century Gothic</vt:lpstr>
      <vt:lpstr>Courier New</vt:lpstr>
      <vt:lpstr>Wingdings 2</vt:lpstr>
      <vt:lpstr>Austin</vt:lpstr>
      <vt:lpstr>Základy speciální pedagogiky</vt:lpstr>
      <vt:lpstr>Okruhy</vt:lpstr>
      <vt:lpstr>Okruhy</vt:lpstr>
      <vt:lpstr>Povinná literatura</vt:lpstr>
      <vt:lpstr>Doporučená literatura</vt:lpstr>
      <vt:lpstr>Vymezení speciální pedagogiky jako pedagogické disciplíny </vt:lpstr>
      <vt:lpstr>Vymezení speciální pedagogiky jako pedagogické disciplíny </vt:lpstr>
      <vt:lpstr>DEFINICE  </vt:lpstr>
      <vt:lpstr>Cílové skupiny</vt:lpstr>
      <vt:lpstr>Cíle speciální pedagogiky </vt:lpstr>
      <vt:lpstr>Předmět speciální pedagogiky </vt:lpstr>
      <vt:lpstr>Disciplíny speciální pedagogiky </vt:lpstr>
      <vt:lpstr>Disciplíny speciální pedagogiky </vt:lpstr>
      <vt:lpstr>Disciplíny speciální pedagogiky </vt:lpstr>
      <vt:lpstr>ČLENĚNÍ SPECIÁLNÍ PEDAGOGIKY podle věku </vt:lpstr>
      <vt:lpstr>Postavení speciální pedagogiky v soustavě věd</vt:lpstr>
      <vt:lpstr>Základní pojmotvorný aparát a terminologie</vt:lpstr>
      <vt:lpstr>Základní pojmotvorný aparát a terminologie</vt:lpstr>
      <vt:lpstr>Základní pojmotvorný aparát a terminologie</vt:lpstr>
      <vt:lpstr>Základní pojmotvorný aparát a terminologie</vt:lpstr>
      <vt:lpstr>Základní pojmotvorný aparát a terminologie</vt:lpstr>
      <vt:lpstr>Základní pojmotvorný aparát a terminologie</vt:lpstr>
      <vt:lpstr>Základní pojmotvorný aparát a terminologie</vt:lpstr>
      <vt:lpstr>Základní pojmotvorný aparát a terminologie</vt:lpstr>
      <vt:lpstr>Základní pojmotvorný aparát a terminologie</vt:lpstr>
      <vt:lpstr>Základní pojmotvorný aparát a terminologie</vt:lpstr>
      <vt:lpstr>Základní pojmotvorný aparát a terminologie</vt:lpstr>
      <vt:lpstr>Mezinárodní klasifikace funkčních schopností, disability a zdraví (MKF)</vt:lpstr>
      <vt:lpstr>Dělení postižení/znevýhodnění</vt:lpstr>
      <vt:lpstr>Dělení postižení/znevýhodnění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Základy speciální pedagogiky</dc:title>
  <dc:creator>Pipekova</dc:creator>
  <cp:lastModifiedBy>Jarmila Pipeková</cp:lastModifiedBy>
  <cp:revision>30</cp:revision>
  <dcterms:created xsi:type="dcterms:W3CDTF">2020-09-22T07:07:54Z</dcterms:created>
  <dcterms:modified xsi:type="dcterms:W3CDTF">2022-11-13T09:47:12Z</dcterms:modified>
</cp:coreProperties>
</file>