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66" r:id="rId5"/>
    <p:sldId id="265" r:id="rId6"/>
    <p:sldId id="272" r:id="rId7"/>
    <p:sldId id="258" r:id="rId8"/>
    <p:sldId id="259" r:id="rId9"/>
    <p:sldId id="267" r:id="rId10"/>
    <p:sldId id="260" r:id="rId11"/>
    <p:sldId id="261" r:id="rId12"/>
    <p:sldId id="262" r:id="rId13"/>
    <p:sldId id="268" r:id="rId14"/>
    <p:sldId id="263" r:id="rId15"/>
    <p:sldId id="264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1A92B-6123-4F81-A332-7B6AF1161F8E}" v="947" dt="2021-09-25T17:10:39.357"/>
    <p1510:client id="{3F50C65D-F76D-479D-89B6-144BA60DCCDD}" v="694" dt="2021-09-28T13:02:36.864"/>
    <p1510:client id="{55006F58-54E5-46FD-8C0E-A70B3E0BC9AE}" v="7" dt="2021-09-25T15:38:58.272"/>
    <p1510:client id="{71C54A77-05A2-45C5-A3B4-4CE64141F6DE}" v="30" dt="2021-09-25T13:45:39.437"/>
    <p1510:client id="{8EF33D4D-28DF-4A3B-B304-92A2B011D242}" v="4" dt="2021-09-25T13:49:09.550"/>
    <p1510:client id="{BF2CD3DE-616D-4C04-BB34-29FF3CF0C7C9}" v="1" dt="2021-09-28T19:41:26.088"/>
    <p1510:client id="{C797CF6C-3A61-4A18-B860-0D3CEB0C2FE8}" v="735" dt="2021-09-26T20:10:12.029"/>
    <p1510:client id="{DED7474F-4F17-4BDF-878B-59703975369E}" v="779" dt="2021-10-01T22:17:12.825"/>
    <p1510:client id="{EDE72F76-FFBF-447A-B902-5216526659E7}" v="23" dt="2021-10-04T19:52:12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cs-CZ" sz="8000">
                <a:cs typeface="Calibri Light"/>
              </a:rPr>
              <a:t>Fyziologie a patologie slyšení</a:t>
            </a:r>
            <a:endParaRPr lang="cs-CZ" sz="8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cs-CZ" sz="1700">
                <a:cs typeface="Calibri"/>
              </a:rPr>
              <a:t>PPVMP010 ORL a foniatrie pro speciální pedagogy zimní semestr 2022</a:t>
            </a:r>
            <a:endParaRPr lang="en-US" sz="1700" dirty="0">
              <a:ea typeface="+mn-lt"/>
              <a:cs typeface="+mn-lt"/>
            </a:endParaRPr>
          </a:p>
          <a:p>
            <a:pPr algn="r"/>
            <a:r>
              <a:rPr lang="cs-CZ" sz="1700" dirty="0">
                <a:ea typeface="+mn-lt"/>
                <a:cs typeface="+mn-lt"/>
              </a:rPr>
              <a:t>Šupíková L., </a:t>
            </a:r>
            <a:r>
              <a:rPr lang="cs-CZ" sz="1700" dirty="0" err="1">
                <a:ea typeface="+mn-lt"/>
                <a:cs typeface="+mn-lt"/>
              </a:rPr>
              <a:t>Lenert</a:t>
            </a:r>
            <a:r>
              <a:rPr lang="cs-CZ" sz="1700" dirty="0">
                <a:ea typeface="+mn-lt"/>
                <a:cs typeface="+mn-lt"/>
              </a:rPr>
              <a:t> R. SN Opava</a:t>
            </a:r>
            <a:endParaRPr lang="en-US" sz="1700" dirty="0">
              <a:ea typeface="+mn-lt"/>
              <a:cs typeface="+mn-lt"/>
            </a:endParaRPr>
          </a:p>
          <a:p>
            <a:pPr algn="r"/>
            <a:endParaRPr lang="cs-CZ" sz="1700" dirty="0">
              <a:cs typeface="Calibri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32D25-53F0-4CE1-A7F9-8E0DE9E8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Fyziologie slyšení - vnitřní ucho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694D2-CF8C-4EFE-A2AE-63B774EDD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106" y="586822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Sluchová a rovnovážná</a:t>
            </a:r>
            <a:endParaRPr lang="en-US" sz="2000">
              <a:cs typeface="Calibri"/>
            </a:endParaRPr>
          </a:p>
          <a:p>
            <a:endParaRPr lang="en-US" sz="1800"/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0AF2AD3E-9F1A-4EDE-9F9B-A8B627D52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0124" y="2687644"/>
            <a:ext cx="5239731" cy="3483864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D0A26C81-198A-4513-B456-FDF9B81E7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2" y="2717420"/>
            <a:ext cx="5523082" cy="34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A98A5-52E9-4B66-A37A-F0B241F8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58" y="153989"/>
            <a:ext cx="3734301" cy="1200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Fyziologie slyšení - vnitřní ucho</a:t>
            </a:r>
            <a:endParaRPr lang="en-US" sz="3200">
              <a:cs typeface="Calibri Light"/>
            </a:endParaRPr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62505-50F2-4327-B789-9639A00C5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289" y="1315317"/>
            <a:ext cx="3671670" cy="44688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Ductus</a:t>
            </a:r>
            <a:r>
              <a:rPr lang="cs-CZ" sz="2000" b="1" dirty="0"/>
              <a:t> </a:t>
            </a:r>
            <a:r>
              <a:rPr lang="en-US" sz="2000" b="1" dirty="0" err="1"/>
              <a:t>cochlearis</a:t>
            </a:r>
            <a:r>
              <a:rPr lang="en-US" sz="2000" dirty="0"/>
              <a:t>   </a:t>
            </a:r>
            <a:endParaRPr lang="cs-CZ" sz="2000" dirty="0"/>
          </a:p>
          <a:p>
            <a:pPr marL="0" indent="0">
              <a:buNone/>
            </a:pPr>
            <a:r>
              <a:rPr lang="en-US" sz="2000" dirty="0" err="1"/>
              <a:t>Reissnerovou</a:t>
            </a:r>
            <a:r>
              <a:rPr lang="en-US" sz="2000" dirty="0"/>
              <a:t> </a:t>
            </a:r>
            <a:r>
              <a:rPr lang="en-US" sz="2000" dirty="0" err="1"/>
              <a:t>membr</a:t>
            </a:r>
            <a:r>
              <a:rPr lang="en-US" sz="2000" dirty="0"/>
              <a:t>. od    </a:t>
            </a:r>
            <a:r>
              <a:rPr lang="en-US" sz="2000" dirty="0" err="1"/>
              <a:t>perilymfy</a:t>
            </a:r>
            <a:r>
              <a:rPr lang="en-US" sz="2000" dirty="0"/>
              <a:t> sc. vestibuli a </a:t>
            </a:r>
            <a:r>
              <a:rPr lang="en-US" sz="2000" dirty="0" err="1"/>
              <a:t>bazilární</a:t>
            </a:r>
            <a:r>
              <a:rPr lang="en-US" sz="2000" dirty="0"/>
              <a:t>  </a:t>
            </a:r>
            <a:r>
              <a:rPr lang="en-US" sz="2000" dirty="0" err="1"/>
              <a:t>membránou</a:t>
            </a:r>
            <a:r>
              <a:rPr lang="en-US" sz="2000" dirty="0"/>
              <a:t> od sc. tympani 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 </a:t>
            </a:r>
            <a:r>
              <a:rPr lang="en-US" sz="2000" b="1" dirty="0" err="1"/>
              <a:t>Cortiho</a:t>
            </a:r>
            <a:r>
              <a:rPr lang="en-US" sz="2000" b="1" dirty="0"/>
              <a:t> </a:t>
            </a:r>
            <a:r>
              <a:rPr lang="en-US" sz="2000" b="1" dirty="0" err="1"/>
              <a:t>orgán</a:t>
            </a:r>
            <a:endParaRPr lang="en-US" sz="2000" b="1" dirty="0">
              <a:cs typeface="Calibri"/>
            </a:endParaRPr>
          </a:p>
          <a:p>
            <a:r>
              <a:rPr lang="en-US" sz="2000" u="sng" dirty="0" err="1"/>
              <a:t>Vnitřní</a:t>
            </a:r>
            <a:r>
              <a:rPr lang="en-US" sz="2000" u="sng" dirty="0"/>
              <a:t> </a:t>
            </a:r>
            <a:r>
              <a:rPr lang="en-US" sz="2000" u="sng" dirty="0" err="1"/>
              <a:t>vláskové</a:t>
            </a:r>
            <a:r>
              <a:rPr lang="en-US" sz="2000" u="sng" dirty="0"/>
              <a:t> bb</a:t>
            </a:r>
            <a:r>
              <a:rPr lang="en-US" sz="2000" dirty="0"/>
              <a:t>.3500 (1 </a:t>
            </a:r>
            <a:r>
              <a:rPr lang="en-US" sz="2000" dirty="0" err="1"/>
              <a:t>řada</a:t>
            </a:r>
            <a:r>
              <a:rPr lang="en-US" sz="2000" dirty="0"/>
              <a:t> 120 </a:t>
            </a:r>
            <a:r>
              <a:rPr lang="en-US" sz="2000" dirty="0" err="1"/>
              <a:t>sterocilií</a:t>
            </a:r>
            <a:r>
              <a:rPr lang="en-US" sz="2000" dirty="0"/>
              <a:t>, </a:t>
            </a:r>
            <a:r>
              <a:rPr lang="en-US" sz="2000" dirty="0" err="1"/>
              <a:t>spirálně</a:t>
            </a:r>
            <a:r>
              <a:rPr lang="en-US" sz="2000" dirty="0"/>
              <a:t> </a:t>
            </a:r>
            <a:r>
              <a:rPr lang="en-US" sz="2000" dirty="0" err="1"/>
              <a:t>uspoř</a:t>
            </a:r>
            <a:r>
              <a:rPr lang="en-US" sz="2000" dirty="0"/>
              <a:t>., 90-95 % </a:t>
            </a:r>
            <a:r>
              <a:rPr lang="en-US" sz="2000" dirty="0" err="1"/>
              <a:t>aferentní</a:t>
            </a:r>
            <a:r>
              <a:rPr lang="en-US" sz="2000" dirty="0"/>
              <a:t> </a:t>
            </a:r>
            <a:r>
              <a:rPr lang="en-US" sz="2000" dirty="0" err="1"/>
              <a:t>neuronů</a:t>
            </a:r>
            <a:r>
              <a:rPr lang="en-US" sz="2000" dirty="0"/>
              <a:t> </a:t>
            </a:r>
            <a:r>
              <a:rPr lang="en-US" sz="2000" dirty="0" err="1"/>
              <a:t>spoje</a:t>
            </a:r>
            <a:r>
              <a:rPr lang="en-US" sz="2000" dirty="0"/>
              <a:t> s </a:t>
            </a:r>
            <a:r>
              <a:rPr lang="en-US" sz="2000" dirty="0" err="1"/>
              <a:t>vnitř</a:t>
            </a:r>
            <a:r>
              <a:rPr lang="en-US" sz="2000" dirty="0"/>
              <a:t>. </a:t>
            </a:r>
            <a:r>
              <a:rPr lang="en-US" sz="2000" dirty="0" err="1"/>
              <a:t>vl.</a:t>
            </a:r>
            <a:r>
              <a:rPr lang="en-US" sz="2000" dirty="0"/>
              <a:t> bb., 1 </a:t>
            </a:r>
            <a:r>
              <a:rPr lang="en-US" sz="2000" dirty="0" err="1"/>
              <a:t>vvb</a:t>
            </a:r>
            <a:r>
              <a:rPr lang="en-US" sz="2000" dirty="0"/>
              <a:t> </a:t>
            </a:r>
            <a:r>
              <a:rPr lang="en-US" sz="2000" dirty="0" err="1"/>
              <a:t>inervována</a:t>
            </a:r>
            <a:r>
              <a:rPr lang="en-US" sz="2000" dirty="0"/>
              <a:t> 10-20 </a:t>
            </a:r>
            <a:r>
              <a:rPr lang="en-US" sz="2000" dirty="0" err="1"/>
              <a:t>vlákny</a:t>
            </a:r>
            <a:r>
              <a:rPr lang="en-US" sz="2000" dirty="0"/>
              <a:t> </a:t>
            </a:r>
            <a:r>
              <a:rPr lang="en-US" sz="2000" dirty="0" err="1"/>
              <a:t>perif.axonu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r>
              <a:rPr lang="en-US" sz="2000" u="sng" dirty="0" err="1"/>
              <a:t>Zevní</a:t>
            </a:r>
            <a:r>
              <a:rPr lang="en-US" sz="2000" u="sng" dirty="0"/>
              <a:t> </a:t>
            </a:r>
            <a:r>
              <a:rPr lang="en-US" sz="2000" u="sng" dirty="0" err="1"/>
              <a:t>vláskové</a:t>
            </a:r>
            <a:r>
              <a:rPr lang="en-US" sz="2000" u="sng" dirty="0"/>
              <a:t> bb.</a:t>
            </a:r>
            <a:r>
              <a:rPr lang="en-US" sz="2000" dirty="0"/>
              <a:t> 12000 (3 </a:t>
            </a:r>
            <a:r>
              <a:rPr lang="en-US" sz="2000" dirty="0" err="1"/>
              <a:t>řady</a:t>
            </a:r>
            <a:r>
              <a:rPr lang="en-US" sz="2000" dirty="0"/>
              <a:t> , 46-148 </a:t>
            </a:r>
            <a:r>
              <a:rPr lang="en-US" sz="2000" dirty="0" err="1"/>
              <a:t>stereocilií</a:t>
            </a:r>
            <a:r>
              <a:rPr lang="en-US" sz="2000" dirty="0"/>
              <a:t> </a:t>
            </a:r>
            <a:r>
              <a:rPr lang="en-US" sz="2000" dirty="0" err="1"/>
              <a:t>uspoř</a:t>
            </a:r>
            <a:r>
              <a:rPr lang="en-US" sz="2000" dirty="0"/>
              <a:t>. W, </a:t>
            </a:r>
            <a:r>
              <a:rPr lang="en-US" sz="2000" dirty="0" err="1"/>
              <a:t>vlákna</a:t>
            </a:r>
            <a:r>
              <a:rPr lang="en-US" sz="2000" dirty="0"/>
              <a:t> </a:t>
            </a:r>
            <a:r>
              <a:rPr lang="en-US" sz="2000" dirty="0" err="1"/>
              <a:t>neuronu</a:t>
            </a:r>
            <a:r>
              <a:rPr lang="en-US" sz="2000" dirty="0"/>
              <a:t> </a:t>
            </a:r>
            <a:r>
              <a:rPr lang="en-US" sz="2000" dirty="0" err="1"/>
              <a:t>typu</a:t>
            </a:r>
            <a:r>
              <a:rPr lang="en-US" sz="2000" dirty="0"/>
              <a:t> II, 1N x 10 </a:t>
            </a:r>
            <a:r>
              <a:rPr lang="en-US" sz="2000" dirty="0" err="1"/>
              <a:t>zev</a:t>
            </a:r>
            <a:r>
              <a:rPr lang="en-US" sz="2000" dirty="0"/>
              <a:t>. Vl.bb)</a:t>
            </a:r>
            <a:endParaRPr lang="en-US" sz="2000" dirty="0">
              <a:cs typeface="Calibri"/>
            </a:endParaRP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9807D855-0F75-4D5E-9034-DE66D8E68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48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A98A5-52E9-4B66-A37A-F0B241F8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75" y="49606"/>
            <a:ext cx="3838684" cy="1262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Fyziologie slyšení - vnitřní ucho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62505-50F2-4327-B789-9639A00C5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28" y="1302980"/>
            <a:ext cx="3662739" cy="45101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/>
              <a:t>Pohyb</a:t>
            </a:r>
            <a:r>
              <a:rPr lang="en-US" sz="2000" dirty="0"/>
              <a:t> </a:t>
            </a:r>
            <a:r>
              <a:rPr lang="en-US" sz="2000" dirty="0" err="1"/>
              <a:t>třmínku</a:t>
            </a:r>
            <a:r>
              <a:rPr lang="en-US" sz="2000" dirty="0"/>
              <a:t> - </a:t>
            </a:r>
            <a:r>
              <a:rPr lang="en-US" sz="2000" dirty="0" err="1"/>
              <a:t>nestlačitená</a:t>
            </a:r>
            <a:r>
              <a:rPr lang="en-US" sz="2000" dirty="0"/>
              <a:t> </a:t>
            </a:r>
            <a:r>
              <a:rPr lang="en-US" sz="2000" dirty="0" err="1"/>
              <a:t>tekutina</a:t>
            </a:r>
            <a:r>
              <a:rPr lang="en-US" sz="2000" dirty="0"/>
              <a:t> - </a:t>
            </a:r>
            <a:r>
              <a:rPr lang="en-US" sz="2000" dirty="0" err="1"/>
              <a:t>okrouhlé</a:t>
            </a:r>
            <a:r>
              <a:rPr lang="en-US" sz="2000" dirty="0"/>
              <a:t> </a:t>
            </a:r>
            <a:r>
              <a:rPr lang="en-US" sz="2000" dirty="0" err="1"/>
              <a:t>okénko</a:t>
            </a:r>
            <a:endParaRPr lang="en-US" sz="2000" dirty="0">
              <a:cs typeface="Calibri"/>
            </a:endParaRPr>
          </a:p>
          <a:p>
            <a:r>
              <a:rPr lang="en-US" sz="2000" b="1" dirty="0" err="1"/>
              <a:t>Postupující</a:t>
            </a:r>
            <a:r>
              <a:rPr lang="en-US" sz="2000" b="1" dirty="0"/>
              <a:t> </a:t>
            </a:r>
            <a:r>
              <a:rPr lang="en-US" sz="2000" b="1" dirty="0" err="1"/>
              <a:t>vlna</a:t>
            </a:r>
            <a:r>
              <a:rPr lang="en-US" sz="2000" dirty="0"/>
              <a:t> – max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velikost</a:t>
            </a:r>
            <a:r>
              <a:rPr lang="en-US" sz="2000" dirty="0"/>
              <a:t> a am</a:t>
            </a:r>
            <a:r>
              <a:rPr lang="cs-CZ" sz="2000" dirty="0"/>
              <a:t>p</a:t>
            </a:r>
            <a:r>
              <a:rPr lang="en-US" sz="2000" dirty="0" err="1"/>
              <a:t>lituda</a:t>
            </a:r>
            <a:r>
              <a:rPr lang="en-US" sz="2000" dirty="0"/>
              <a:t> v </a:t>
            </a:r>
            <a:r>
              <a:rPr lang="en-US" sz="2000" dirty="0" err="1"/>
              <a:t>určitém</a:t>
            </a:r>
            <a:r>
              <a:rPr lang="en-US" sz="2000" dirty="0"/>
              <a:t> </a:t>
            </a:r>
            <a:r>
              <a:rPr lang="en-US" sz="2000" dirty="0" err="1"/>
              <a:t>místě</a:t>
            </a:r>
            <a:r>
              <a:rPr lang="en-US" sz="2000" dirty="0"/>
              <a:t> </a:t>
            </a:r>
            <a:r>
              <a:rPr lang="en-US" sz="2000" dirty="0" err="1"/>
              <a:t>bazil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membr</a:t>
            </a:r>
            <a:r>
              <a:rPr lang="en-US" sz="2000" dirty="0"/>
              <a:t>. - </a:t>
            </a:r>
            <a:r>
              <a:rPr lang="en-US" sz="2000" dirty="0" err="1"/>
              <a:t>tonotopie</a:t>
            </a:r>
            <a:r>
              <a:rPr lang="en-US" sz="2000" dirty="0"/>
              <a:t>. (</a:t>
            </a:r>
            <a:r>
              <a:rPr lang="en-US" sz="2000" dirty="0" err="1"/>
              <a:t>vysoké</a:t>
            </a:r>
            <a:r>
              <a:rPr lang="en-US" sz="2000" dirty="0"/>
              <a:t> </a:t>
            </a:r>
            <a:r>
              <a:rPr lang="en-US" sz="2000" dirty="0" err="1"/>
              <a:t>tóny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bazi</a:t>
            </a:r>
            <a:r>
              <a:rPr lang="en-US" sz="2000" dirty="0"/>
              <a:t>  - </a:t>
            </a:r>
            <a:r>
              <a:rPr lang="en-US" sz="2000" dirty="0" err="1"/>
              <a:t>nízké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helikotremě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Iontové</a:t>
            </a:r>
            <a:r>
              <a:rPr lang="en-US" sz="2000" dirty="0"/>
              <a:t> </a:t>
            </a:r>
            <a:r>
              <a:rPr lang="en-US" sz="2000" dirty="0" err="1"/>
              <a:t>kanály</a:t>
            </a:r>
            <a:r>
              <a:rPr lang="en-US" sz="2000" dirty="0"/>
              <a:t> - </a:t>
            </a:r>
            <a:r>
              <a:rPr lang="en-US" sz="2000" dirty="0" err="1"/>
              <a:t>sterocilie</a:t>
            </a:r>
            <a:r>
              <a:rPr lang="en-US" sz="2000" dirty="0"/>
              <a:t> </a:t>
            </a:r>
            <a:r>
              <a:rPr lang="en-US" sz="2000" dirty="0" err="1"/>
              <a:t>zakotveny</a:t>
            </a:r>
            <a:r>
              <a:rPr lang="en-US" sz="2000" dirty="0"/>
              <a:t> v </a:t>
            </a:r>
            <a:r>
              <a:rPr lang="en-US" sz="2000" dirty="0" err="1"/>
              <a:t>tektorial</a:t>
            </a:r>
            <a:r>
              <a:rPr lang="en-US" sz="2000" dirty="0"/>
              <a:t>. </a:t>
            </a:r>
            <a:r>
              <a:rPr lang="en-US" sz="2000" dirty="0" err="1"/>
              <a:t>membr</a:t>
            </a:r>
            <a:r>
              <a:rPr lang="en-US" sz="2000" dirty="0"/>
              <a:t>.)</a:t>
            </a:r>
            <a:endParaRPr lang="en-US" sz="2000" dirty="0">
              <a:cs typeface="Calibri"/>
            </a:endParaRPr>
          </a:p>
          <a:p>
            <a:r>
              <a:rPr lang="en-US" sz="2000" u="sng" dirty="0" err="1"/>
              <a:t>Zevní</a:t>
            </a:r>
            <a:r>
              <a:rPr lang="en-US" sz="2000" u="sng" dirty="0"/>
              <a:t> </a:t>
            </a:r>
            <a:r>
              <a:rPr lang="en-US" sz="2000" u="sng" dirty="0" err="1"/>
              <a:t>vl.</a:t>
            </a:r>
            <a:r>
              <a:rPr lang="en-US" sz="2000" u="sng" dirty="0"/>
              <a:t> bb </a:t>
            </a:r>
            <a:r>
              <a:rPr lang="en-US" sz="2000" dirty="0"/>
              <a:t>- </a:t>
            </a:r>
            <a:r>
              <a:rPr lang="en-US" sz="2000" u="sng" dirty="0" err="1"/>
              <a:t>zesilovač</a:t>
            </a:r>
            <a:r>
              <a:rPr lang="en-US" sz="2000" u="sng" dirty="0"/>
              <a:t> </a:t>
            </a:r>
            <a:r>
              <a:rPr lang="en-US" sz="2000" dirty="0" err="1"/>
              <a:t>hlavně</a:t>
            </a:r>
            <a:r>
              <a:rPr lang="en-US" sz="2000" dirty="0"/>
              <a:t> </a:t>
            </a:r>
            <a:r>
              <a:rPr lang="en-US" sz="2000" dirty="0" err="1"/>
              <a:t>slabé</a:t>
            </a:r>
            <a:r>
              <a:rPr lang="en-US" sz="2000" dirty="0"/>
              <a:t> </a:t>
            </a:r>
            <a:r>
              <a:rPr lang="en-US" sz="2000" dirty="0" err="1"/>
              <a:t>zvuky</a:t>
            </a:r>
            <a:endParaRPr lang="en-US" sz="2000" dirty="0">
              <a:cs typeface="Calibri"/>
            </a:endParaRPr>
          </a:p>
          <a:p>
            <a:r>
              <a:rPr lang="en-US" sz="2000" u="sng" dirty="0" err="1"/>
              <a:t>Vnitřní</a:t>
            </a:r>
            <a:r>
              <a:rPr lang="en-US" sz="2000" u="sng" dirty="0"/>
              <a:t> vl.bb </a:t>
            </a:r>
            <a:r>
              <a:rPr lang="en-US" sz="2000" dirty="0"/>
              <a:t>- </a:t>
            </a:r>
            <a:r>
              <a:rPr lang="en-US" sz="2000" u="sng" dirty="0" err="1"/>
              <a:t>transformace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 </a:t>
            </a:r>
            <a:r>
              <a:rPr lang="en-US" sz="2000" dirty="0" err="1"/>
              <a:t>akustického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se </a:t>
            </a:r>
            <a:r>
              <a:rPr lang="en-US" sz="2000" dirty="0" err="1"/>
              <a:t>mění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bioelektrický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- </a:t>
            </a:r>
            <a:r>
              <a:rPr lang="en-US" sz="2000" dirty="0" err="1"/>
              <a:t>sluch</a:t>
            </a:r>
            <a:r>
              <a:rPr lang="en-US" sz="2000" dirty="0"/>
              <a:t> </a:t>
            </a:r>
            <a:r>
              <a:rPr lang="en-US" sz="2000" dirty="0" err="1"/>
              <a:t>nerv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1400" dirty="0"/>
          </a:p>
          <a:p>
            <a:pPr marL="0"/>
            <a:endParaRPr lang="en-US" sz="140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9807D855-0F75-4D5E-9034-DE66D8E68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8485" y="630936"/>
            <a:ext cx="6641141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CE17CA-944E-4C8B-A82B-DB3D3738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Patologie</a:t>
            </a:r>
            <a:r>
              <a:rPr lang="en-US" sz="3200" dirty="0"/>
              <a:t> </a:t>
            </a:r>
            <a:r>
              <a:rPr lang="en-US" sz="3200" dirty="0" err="1"/>
              <a:t>vnitřní</a:t>
            </a:r>
            <a:r>
              <a:rPr lang="en-US" sz="3200" dirty="0"/>
              <a:t> </a:t>
            </a:r>
            <a:r>
              <a:rPr lang="en-US" sz="3200" dirty="0" err="1"/>
              <a:t>ucho</a:t>
            </a:r>
            <a:r>
              <a:rPr lang="cs-CZ" sz="3200" dirty="0"/>
              <a:t> - příklad</a:t>
            </a:r>
            <a:endParaRPr lang="en-US" sz="3200" dirty="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0D440-09F6-42C1-AB17-E9156CE47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59152"/>
            <a:ext cx="4056530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Acutrauma</a:t>
            </a:r>
            <a:endParaRPr lang="en-US" sz="2000">
              <a:cs typeface="Calibri"/>
            </a:endParaRPr>
          </a:p>
          <a:p>
            <a:r>
              <a:rPr lang="en-US" sz="2000"/>
              <a:t>Barotrauma</a:t>
            </a:r>
            <a:endParaRPr lang="en-US" sz="2000">
              <a:cs typeface="Calibri"/>
            </a:endParaRPr>
          </a:p>
          <a:p>
            <a:r>
              <a:rPr lang="en-US" sz="2000"/>
              <a:t>Toxické postižení</a:t>
            </a:r>
            <a:endParaRPr lang="en-US" sz="2000">
              <a:cs typeface="Calibri"/>
            </a:endParaRPr>
          </a:p>
          <a:p>
            <a:r>
              <a:rPr lang="en-US" sz="2000"/>
              <a:t>Následky OMA, meningitidy</a:t>
            </a:r>
            <a:endParaRPr lang="en-US" sz="2000">
              <a:cs typeface="Calibri"/>
            </a:endParaRPr>
          </a:p>
          <a:p>
            <a:r>
              <a:rPr lang="en-US" sz="2000"/>
              <a:t>Trauma</a:t>
            </a:r>
            <a:endParaRPr lang="en-US" sz="2000">
              <a:cs typeface="Calibri"/>
            </a:endParaRPr>
          </a:p>
          <a:p>
            <a:r>
              <a:rPr lang="en-US" sz="2000"/>
              <a:t>M.Menier</a:t>
            </a:r>
            <a:endParaRPr lang="en-US" sz="2000">
              <a:cs typeface="Calibri"/>
            </a:endParaRPr>
          </a:p>
        </p:txBody>
      </p:sp>
      <p:pic>
        <p:nvPicPr>
          <p:cNvPr id="6" name="Obrázek 6" descr="Obsah obrázku objekt v exteriéru&#10;&#10;Popis se vygeneroval automaticky.">
            <a:extLst>
              <a:ext uri="{FF2B5EF4-FFF2-40B4-BE49-F238E27FC236}">
                <a16:creationId xmlns:a16="http://schemas.microsoft.com/office/drawing/2014/main" id="{89F31C4C-4E36-4EE7-AF8B-43F4921A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05" y="840893"/>
            <a:ext cx="2873668" cy="1790983"/>
          </a:xfrm>
          <a:prstGeom prst="rect">
            <a:avLst/>
          </a:prstGeom>
        </p:spPr>
      </p:pic>
      <p:pic>
        <p:nvPicPr>
          <p:cNvPr id="5" name="Obrázek 5" descr="Obsah obrázku osoba, interiér&#10;&#10;Popis se vygeneroval automaticky.">
            <a:extLst>
              <a:ext uri="{FF2B5EF4-FFF2-40B4-BE49-F238E27FC236}">
                <a16:creationId xmlns:a16="http://schemas.microsoft.com/office/drawing/2014/main" id="{6F7542D3-2EEE-47A7-9135-8726B9446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62365" y="926207"/>
            <a:ext cx="2873668" cy="1616438"/>
          </a:xfrm>
          <a:prstGeom prst="rect">
            <a:avLst/>
          </a:prstGeom>
        </p:spPr>
      </p:pic>
      <p:pic>
        <p:nvPicPr>
          <p:cNvPr id="7" name="Obrázek 7" descr="Obsah obrázku zbraň, slzný plyn&#10;&#10;Popis se vygeneroval automaticky.">
            <a:extLst>
              <a:ext uri="{FF2B5EF4-FFF2-40B4-BE49-F238E27FC236}">
                <a16:creationId xmlns:a16="http://schemas.microsoft.com/office/drawing/2014/main" id="{153859DE-5D49-4060-A045-A6BB0E275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76" y="3109523"/>
            <a:ext cx="544098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9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A451D7-ED3C-4A88-8879-9907CD4B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57" y="133113"/>
            <a:ext cx="3598602" cy="12212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latin typeface="+mj-lt"/>
                <a:ea typeface="+mj-ea"/>
                <a:cs typeface="+mj-cs"/>
              </a:rPr>
              <a:t>Sluchová dráha</a:t>
            </a:r>
            <a:endParaRPr lang="en-US" sz="3200" kern="1200">
              <a:latin typeface="+mj-lt"/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ABB6E-061D-4C3A-BAD5-66B5D1D98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975" y="1104651"/>
            <a:ext cx="3662739" cy="41656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n. </a:t>
            </a:r>
            <a:r>
              <a:rPr lang="en-US" sz="2000" b="1" dirty="0" err="1"/>
              <a:t>vestibulocochlearis</a:t>
            </a:r>
            <a:r>
              <a:rPr lang="en-US" sz="2000" dirty="0"/>
              <a:t> – </a:t>
            </a:r>
            <a:r>
              <a:rPr lang="en-US" sz="2000" dirty="0" err="1"/>
              <a:t>n.VIII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Tonotopické</a:t>
            </a:r>
            <a:r>
              <a:rPr lang="en-US" sz="2000" dirty="0"/>
              <a:t> </a:t>
            </a:r>
            <a:r>
              <a:rPr lang="en-US" sz="2000" dirty="0" err="1"/>
              <a:t>uspořádání</a:t>
            </a:r>
            <a:r>
              <a:rPr lang="en-US" sz="2000" dirty="0"/>
              <a:t> (</a:t>
            </a:r>
            <a:r>
              <a:rPr lang="en-US" sz="2000" dirty="0" err="1"/>
              <a:t>až</a:t>
            </a:r>
            <a:r>
              <a:rPr lang="en-US" sz="2000" dirty="0"/>
              <a:t> po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primární</a:t>
            </a:r>
            <a:r>
              <a:rPr lang="en-US" sz="2000" dirty="0"/>
              <a:t> </a:t>
            </a:r>
            <a:r>
              <a:rPr lang="en-US" sz="2000" dirty="0" err="1"/>
              <a:t>sluch.kůry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1.N </a:t>
            </a:r>
            <a:r>
              <a:rPr lang="en-US" sz="2000" dirty="0"/>
              <a:t>- </a:t>
            </a:r>
            <a:r>
              <a:rPr lang="en-US" sz="2000" dirty="0" err="1"/>
              <a:t>ggl.spirale</a:t>
            </a:r>
            <a:r>
              <a:rPr lang="en-US" sz="2000" dirty="0"/>
              <a:t> </a:t>
            </a:r>
            <a:r>
              <a:rPr lang="en-US" sz="2000" dirty="0" err="1"/>
              <a:t>cochlae</a:t>
            </a:r>
            <a:r>
              <a:rPr lang="en-US" sz="2000" dirty="0"/>
              <a:t> ,meatus ac. internus a MM </a:t>
            </a:r>
            <a:r>
              <a:rPr lang="en-US" sz="2000" dirty="0" err="1"/>
              <a:t>koutu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2.N</a:t>
            </a:r>
            <a:r>
              <a:rPr lang="en-US" sz="2000" dirty="0"/>
              <a:t> - medulla oblongata - ventral a dorsal cochlear. </a:t>
            </a:r>
            <a:r>
              <a:rPr lang="cs-CZ" sz="2000" dirty="0"/>
              <a:t>j</a:t>
            </a:r>
            <a:r>
              <a:rPr lang="en-US" sz="2000" dirty="0" err="1"/>
              <a:t>ádra</a:t>
            </a:r>
            <a:r>
              <a:rPr lang="en-US" sz="2000" dirty="0"/>
              <a:t> - </a:t>
            </a:r>
            <a:r>
              <a:rPr lang="en-US" sz="2000" dirty="0" err="1"/>
              <a:t>šíří</a:t>
            </a:r>
            <a:r>
              <a:rPr lang="en-US" sz="2000" dirty="0"/>
              <a:t> </a:t>
            </a:r>
            <a:r>
              <a:rPr lang="en-US" sz="2000" dirty="0" err="1"/>
              <a:t>ipsi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kontrolateral</a:t>
            </a:r>
            <a:r>
              <a:rPr lang="en-US" sz="2000" dirty="0"/>
              <a:t>.  </a:t>
            </a:r>
            <a:r>
              <a:rPr lang="en-US" sz="2000" dirty="0" err="1"/>
              <a:t>cestou</a:t>
            </a:r>
            <a:r>
              <a:rPr lang="en-US" sz="2000" dirty="0"/>
              <a:t> lemniscus lateralis 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3.N</a:t>
            </a:r>
            <a:r>
              <a:rPr lang="en-US" sz="2000" dirty="0"/>
              <a:t> - </a:t>
            </a:r>
            <a:r>
              <a:rPr lang="en-US" sz="2000" dirty="0" err="1"/>
              <a:t>coliculus</a:t>
            </a:r>
            <a:r>
              <a:rPr lang="en-US" sz="2000" dirty="0"/>
              <a:t> infer. - </a:t>
            </a:r>
            <a:r>
              <a:rPr lang="en-US" sz="2000" dirty="0" err="1"/>
              <a:t>střední</a:t>
            </a:r>
            <a:r>
              <a:rPr lang="en-US" sz="2000" dirty="0"/>
              <a:t> </a:t>
            </a:r>
            <a:r>
              <a:rPr lang="en-US" sz="2000" dirty="0" err="1"/>
              <a:t>mozek</a:t>
            </a:r>
            <a:r>
              <a:rPr lang="en-US" sz="2000" dirty="0"/>
              <a:t> ) </a:t>
            </a:r>
            <a:r>
              <a:rPr lang="en-US" sz="2000" dirty="0" err="1"/>
              <a:t>ipsi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kontralateral</a:t>
            </a:r>
            <a:r>
              <a:rPr lang="en-US" sz="2000" dirty="0"/>
              <a:t>. </a:t>
            </a:r>
            <a:r>
              <a:rPr lang="en-US" sz="2000" dirty="0" err="1"/>
              <a:t>vlákna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4.N</a:t>
            </a:r>
            <a:r>
              <a:rPr lang="en-US" sz="2000" dirty="0"/>
              <a:t> - corpus </a:t>
            </a:r>
            <a:r>
              <a:rPr lang="en-US" sz="2000" dirty="0" err="1"/>
              <a:t>geniculatum</a:t>
            </a:r>
            <a:r>
              <a:rPr lang="en-US" sz="2000" dirty="0"/>
              <a:t> </a:t>
            </a:r>
            <a:r>
              <a:rPr lang="en-US" sz="2000" dirty="0" err="1"/>
              <a:t>mediale</a:t>
            </a:r>
            <a:r>
              <a:rPr lang="en-US" sz="2000" dirty="0"/>
              <a:t> - thalamus - </a:t>
            </a:r>
            <a:r>
              <a:rPr lang="en-US" sz="2000" dirty="0" err="1"/>
              <a:t>sluchové</a:t>
            </a:r>
            <a:r>
              <a:rPr lang="en-US" sz="2000" dirty="0"/>
              <a:t> </a:t>
            </a:r>
            <a:r>
              <a:rPr lang="en-US" sz="2000" dirty="0" err="1"/>
              <a:t>kůry</a:t>
            </a:r>
            <a:endParaRPr lang="en-US" sz="2000" dirty="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E37D0A0-FD2D-4A8E-9189-96F567584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7960" y="630936"/>
            <a:ext cx="3462192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A6A903-4D1A-4676-98F5-FF31D867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Sluchová kůra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0AE53E3-6B48-4142-9042-8CB6AB704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/>
              <a:t>Primární sluchové centrum</a:t>
            </a:r>
            <a:r>
              <a:rPr lang="en-US" sz="1700"/>
              <a:t> - Heschlův závit (gyrus temporalis sup.), tonotopicky končí sluch dráha (část, kde neurony registrují čisté tony, okolo sek. sluch pole (belt) odpovídají na komplexní zvuky, dochází k pokročilejšímu zpracování zvuků, terciární pole (parabelt), všechna mnohonásobně propojená</a:t>
            </a:r>
          </a:p>
          <a:p>
            <a:r>
              <a:rPr lang="en-US" sz="1700" b="1"/>
              <a:t>Vyšší sluchové pole </a:t>
            </a:r>
            <a:r>
              <a:rPr lang="en-US" sz="1700"/>
              <a:t>– patří Wernickeho centrum pro percepci řeči, centrum vnímání múzických vjemú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3671A58-5163-4F69-8EE1-A4E330611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640" y="790865"/>
            <a:ext cx="6656832" cy="51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2B6DB2-87CE-47E2-8D49-DE5D9224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Patologie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sluchová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dráha</a:t>
            </a:r>
            <a:r>
              <a:rPr lang="cs-CZ" sz="3200" kern="1200" dirty="0">
                <a:latin typeface="+mj-lt"/>
                <a:ea typeface="+mj-ea"/>
                <a:cs typeface="+mj-cs"/>
              </a:rPr>
              <a:t> -příklad</a:t>
            </a:r>
            <a:endParaRPr lang="en-US" sz="3200" kern="1200" dirty="0">
              <a:latin typeface="+mj-lt"/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FF63E-E720-461E-88BB-7E86B49CC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Ischemické x krvácivé léze</a:t>
            </a:r>
            <a:endParaRPr lang="en-US" sz="2000">
              <a:cs typeface="Calibri"/>
            </a:endParaRPr>
          </a:p>
          <a:p>
            <a:r>
              <a:rPr lang="en-US" sz="2000"/>
              <a:t>Pozánětlivé komplikce </a:t>
            </a:r>
            <a:endParaRPr lang="en-US" sz="2000">
              <a:cs typeface="Calibri"/>
            </a:endParaRPr>
          </a:p>
          <a:p>
            <a:r>
              <a:rPr lang="en-US" sz="2000"/>
              <a:t>Tumory - neurinom n.VIII (schwanom)</a:t>
            </a:r>
            <a:endParaRPr lang="en-US" sz="2000">
              <a:cs typeface="Calibri"/>
            </a:endParaRPr>
          </a:p>
          <a:p>
            <a:endParaRPr lang="en-US" sz="170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731D25BE-1CFA-4B2B-B85B-EA397B905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7133" y="415316"/>
            <a:ext cx="6656832" cy="2962290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64B8F02D-4543-4BF6-9FF0-BC69C207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194" y="3492272"/>
            <a:ext cx="3122661" cy="24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093AE-6C2A-47EB-8C6C-A4E7F111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Anatomie ucha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FB260-0349-4025-8E89-47405F36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>
                <a:ea typeface="+mn-lt"/>
                <a:cs typeface="+mn-lt"/>
              </a:rPr>
              <a:t>Boltec a zevní zvukovod</a:t>
            </a:r>
            <a:endParaRPr lang="cs-CZ" sz="2200">
              <a:cs typeface="Calibri" panose="020F0502020204030204"/>
            </a:endParaRPr>
          </a:p>
          <a:p>
            <a:r>
              <a:rPr lang="cs-CZ" sz="2200">
                <a:ea typeface="+mn-lt"/>
                <a:cs typeface="+mn-lt"/>
              </a:rPr>
              <a:t>Střední ucho</a:t>
            </a:r>
            <a:endParaRPr lang="cs-CZ" sz="2200"/>
          </a:p>
          <a:p>
            <a:r>
              <a:rPr lang="cs-CZ" sz="2200">
                <a:ea typeface="+mn-lt"/>
                <a:cs typeface="+mn-lt"/>
              </a:rPr>
              <a:t>Vnitřní ucho</a:t>
            </a:r>
            <a:endParaRPr lang="cs-CZ" sz="2200"/>
          </a:p>
          <a:p>
            <a:r>
              <a:rPr lang="cs-CZ" sz="2200">
                <a:ea typeface="+mn-lt"/>
                <a:cs typeface="+mn-lt"/>
              </a:rPr>
              <a:t>Sluchový nerv</a:t>
            </a:r>
            <a:endParaRPr lang="cs-CZ" sz="2200"/>
          </a:p>
          <a:p>
            <a:r>
              <a:rPr lang="cs-CZ" sz="2200">
                <a:ea typeface="+mn-lt"/>
                <a:cs typeface="+mn-lt"/>
              </a:rPr>
              <a:t>Centrální část sluchové analyzátoru</a:t>
            </a:r>
            <a:endParaRPr lang="cs-CZ" sz="220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3C79E36-0001-4070-B9A0-076CF242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173BAD-E928-46F9-98D5-538FAE64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63" y="394072"/>
            <a:ext cx="3379396" cy="12734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 err="1">
                <a:latin typeface="+mj-lt"/>
                <a:ea typeface="+mj-ea"/>
                <a:cs typeface="+mj-cs"/>
              </a:rPr>
              <a:t>Fyziologie</a:t>
            </a:r>
            <a:r>
              <a:rPr lang="en-US" sz="3200" kern="120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slyšení</a:t>
            </a:r>
            <a:endParaRPr lang="en-US" sz="3200" kern="1200">
              <a:latin typeface="+mj-lt"/>
              <a:cs typeface="Calibri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50C75-B682-4DDE-83BB-BF2519D8D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112" y="1762268"/>
            <a:ext cx="3558355" cy="40508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/>
              <a:t>Boltec</a:t>
            </a:r>
            <a:r>
              <a:rPr lang="en-US" sz="2000" dirty="0"/>
              <a:t> - </a:t>
            </a:r>
            <a:r>
              <a:rPr lang="en-US" sz="2000" dirty="0" err="1"/>
              <a:t>minimální</a:t>
            </a:r>
            <a:r>
              <a:rPr lang="en-US" sz="2000" dirty="0"/>
              <a:t>, </a:t>
            </a:r>
            <a:r>
              <a:rPr lang="en-US" sz="2000" dirty="0" err="1"/>
              <a:t>akust</a:t>
            </a:r>
            <a:r>
              <a:rPr lang="en-US" sz="2000" dirty="0"/>
              <a:t>. </a:t>
            </a:r>
            <a:r>
              <a:rPr lang="en-US" sz="2000" dirty="0" err="1"/>
              <a:t>stín</a:t>
            </a:r>
            <a:r>
              <a:rPr lang="en-US" sz="2000" dirty="0"/>
              <a:t>, </a:t>
            </a:r>
            <a:r>
              <a:rPr lang="en-US" sz="2000" dirty="0" err="1"/>
              <a:t>lokalizace</a:t>
            </a:r>
            <a:r>
              <a:rPr lang="en-US" sz="2000" dirty="0"/>
              <a:t> </a:t>
            </a:r>
            <a:r>
              <a:rPr lang="en-US" sz="2000" dirty="0" err="1"/>
              <a:t>zvuků</a:t>
            </a:r>
            <a:r>
              <a:rPr lang="en-US" sz="2000" dirty="0"/>
              <a:t> </a:t>
            </a:r>
            <a:r>
              <a:rPr lang="en-US" sz="2000" dirty="0" err="1"/>
              <a:t>předozadní</a:t>
            </a:r>
            <a:r>
              <a:rPr lang="en-US" sz="2000" dirty="0"/>
              <a:t> </a:t>
            </a:r>
            <a:r>
              <a:rPr lang="en-US" sz="2000" dirty="0" err="1"/>
              <a:t>rovina</a:t>
            </a:r>
            <a:endParaRPr lang="en-US" sz="2000" dirty="0">
              <a:cs typeface="Calibri"/>
            </a:endParaRPr>
          </a:p>
          <a:p>
            <a:r>
              <a:rPr lang="en-US" sz="2000" b="1" dirty="0" err="1"/>
              <a:t>Zevní</a:t>
            </a:r>
            <a:r>
              <a:rPr lang="en-US" sz="2000" b="1" dirty="0"/>
              <a:t> </a:t>
            </a:r>
            <a:r>
              <a:rPr lang="en-US" sz="2000" b="1" dirty="0" err="1"/>
              <a:t>zvukovod</a:t>
            </a:r>
            <a:r>
              <a:rPr lang="en-US" sz="2000" dirty="0"/>
              <a:t> –  </a:t>
            </a:r>
            <a:r>
              <a:rPr lang="en-US" sz="2000" dirty="0" err="1"/>
              <a:t>rezonanční</a:t>
            </a:r>
            <a:r>
              <a:rPr lang="en-US" sz="2000" dirty="0"/>
              <a:t> </a:t>
            </a:r>
            <a:r>
              <a:rPr lang="en-US" sz="2000" dirty="0" err="1"/>
              <a:t>trubice</a:t>
            </a:r>
            <a:r>
              <a:rPr lang="en-US" sz="2000" dirty="0"/>
              <a:t>, </a:t>
            </a:r>
            <a:r>
              <a:rPr lang="en-US" sz="2000" dirty="0" err="1"/>
              <a:t>zesiluje</a:t>
            </a:r>
            <a:r>
              <a:rPr lang="en-US" sz="2000" dirty="0"/>
              <a:t> </a:t>
            </a:r>
            <a:r>
              <a:rPr lang="en-US" sz="2000" dirty="0" err="1"/>
              <a:t>maximalně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4x lambda (25x7mm) - maximum </a:t>
            </a:r>
            <a:r>
              <a:rPr lang="en-US" sz="2000" dirty="0" err="1"/>
              <a:t>zesílení</a:t>
            </a:r>
            <a:r>
              <a:rPr lang="en-US" sz="2000" dirty="0"/>
              <a:t> </a:t>
            </a:r>
            <a:r>
              <a:rPr lang="en-US" sz="2000" dirty="0" err="1"/>
              <a:t>akust</a:t>
            </a:r>
            <a:r>
              <a:rPr lang="en-US" sz="2000" dirty="0"/>
              <a:t>. </a:t>
            </a:r>
            <a:r>
              <a:rPr lang="en-US" sz="2000" dirty="0" err="1"/>
              <a:t>tlaku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2-4 kHz, </a:t>
            </a:r>
            <a:r>
              <a:rPr lang="en-US" sz="2000" dirty="0" err="1"/>
              <a:t>nezvyšuje</a:t>
            </a:r>
            <a:r>
              <a:rPr lang="en-US" sz="2000" dirty="0"/>
              <a:t> </a:t>
            </a:r>
            <a:r>
              <a:rPr lang="en-US" sz="2000" dirty="0" err="1"/>
              <a:t>amplitudu</a:t>
            </a:r>
            <a:r>
              <a:rPr lang="en-US" sz="2000" dirty="0"/>
              <a:t>, ale </a:t>
            </a:r>
            <a:r>
              <a:rPr lang="en-US" sz="2000" dirty="0" err="1"/>
              <a:t>zvýhodňuje</a:t>
            </a:r>
            <a:r>
              <a:rPr lang="en-US" sz="2000" dirty="0"/>
              <a:t> </a:t>
            </a:r>
            <a:r>
              <a:rPr lang="en-US" sz="2000" dirty="0" err="1"/>
              <a:t>vlnovou</a:t>
            </a:r>
            <a:r>
              <a:rPr lang="en-US" sz="2000" dirty="0"/>
              <a:t> </a:t>
            </a:r>
            <a:r>
              <a:rPr lang="en-US" sz="2000" dirty="0" err="1"/>
              <a:t>délku</a:t>
            </a:r>
            <a:r>
              <a:rPr lang="en-US" sz="2000" dirty="0"/>
              <a:t> (2 </a:t>
            </a:r>
            <a:r>
              <a:rPr lang="en-US" sz="2000" dirty="0" err="1"/>
              <a:t>zúžení</a:t>
            </a:r>
            <a:r>
              <a:rPr lang="en-US" sz="2000" dirty="0"/>
              <a:t>, 2 </a:t>
            </a:r>
            <a:r>
              <a:rPr lang="en-US" sz="2000" dirty="0" err="1"/>
              <a:t>ohbí</a:t>
            </a:r>
            <a:r>
              <a:rPr lang="en-US" sz="2000" dirty="0"/>
              <a:t>) 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 - ochranná</a:t>
            </a:r>
            <a:endParaRPr lang="en-US" sz="2000" dirty="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42A9975-06B1-4A45-A8FD-45BAE17CC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0562" y="1556766"/>
            <a:ext cx="6656832" cy="37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4B336DB4-7054-4A7C-B9B4-B20441773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9400" y="1844675"/>
            <a:ext cx="5964238" cy="4449763"/>
          </a:xfrm>
        </p:spPr>
      </p:pic>
      <p:pic>
        <p:nvPicPr>
          <p:cNvPr id="5" name="Obrázek 5" descr="Obsah obrázku oranžová, zavřít&#10;&#10;Popis se vygeneroval automaticky.">
            <a:extLst>
              <a:ext uri="{FF2B5EF4-FFF2-40B4-BE49-F238E27FC236}">
                <a16:creationId xmlns:a16="http://schemas.microsoft.com/office/drawing/2014/main" id="{8E22ED50-7BB5-4621-A275-9660A3225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75550" y="3554413"/>
            <a:ext cx="3063875" cy="274002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15B434-B458-478B-A761-1170DA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Otoskopie</a:t>
            </a:r>
          </a:p>
        </p:txBody>
      </p:sp>
    </p:spTree>
    <p:extLst>
      <p:ext uri="{BB962C8B-B14F-4D97-AF65-F5344CB8AC3E}">
        <p14:creationId xmlns:p14="http://schemas.microsoft.com/office/powerpoint/2010/main" val="125058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A9030D-D3C9-4B6B-BA64-2FC7E932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Patologie</a:t>
            </a:r>
            <a:r>
              <a:rPr lang="en-US" sz="3200" dirty="0"/>
              <a:t> </a:t>
            </a:r>
            <a:r>
              <a:rPr lang="en-US" sz="3200" dirty="0" err="1"/>
              <a:t>zevní</a:t>
            </a:r>
            <a:r>
              <a:rPr lang="en-US" sz="3200" dirty="0"/>
              <a:t> </a:t>
            </a:r>
            <a:r>
              <a:rPr lang="en-US" sz="3200" dirty="0" err="1"/>
              <a:t>zvukovod</a:t>
            </a:r>
            <a:r>
              <a:rPr lang="cs-CZ" sz="3200" dirty="0"/>
              <a:t> - příklad</a:t>
            </a:r>
            <a:endParaRPr lang="en-US" sz="3200" dirty="0">
              <a:cs typeface="Calibri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14811-9DC8-4052-831E-00C43C80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8296"/>
            <a:ext cx="3721608" cy="3502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Cerumen</a:t>
            </a:r>
            <a:endParaRPr lang="en-US" sz="2000">
              <a:cs typeface="Calibri"/>
            </a:endParaRPr>
          </a:p>
          <a:p>
            <a:r>
              <a:rPr lang="en-US" sz="2000"/>
              <a:t>Cizí těleso</a:t>
            </a:r>
            <a:endParaRPr lang="en-US" sz="2000">
              <a:cs typeface="Calibri"/>
            </a:endParaRPr>
          </a:p>
          <a:p>
            <a:r>
              <a:rPr lang="en-US" sz="2000"/>
              <a:t>Zánět zvukovou – otitis externa</a:t>
            </a:r>
            <a:endParaRPr lang="en-US" sz="2000">
              <a:cs typeface="Calibri"/>
            </a:endParaRPr>
          </a:p>
          <a:p>
            <a:r>
              <a:rPr lang="en-US" sz="2000"/>
              <a:t>Tumor</a:t>
            </a:r>
            <a:endParaRPr lang="en-US" sz="2000">
              <a:cs typeface="Calibri"/>
            </a:endParaRPr>
          </a:p>
          <a:p>
            <a:r>
              <a:rPr lang="en-US" sz="2000"/>
              <a:t>Trauma</a:t>
            </a:r>
            <a:endParaRPr lang="en-US" sz="2000">
              <a:cs typeface="Calibri"/>
            </a:endParaRPr>
          </a:p>
        </p:txBody>
      </p:sp>
      <p:pic>
        <p:nvPicPr>
          <p:cNvPr id="11" name="Obrázek 12" descr="Obsah obrázku jídlo&#10;&#10;Popis se vygeneroval automaticky.">
            <a:extLst>
              <a:ext uri="{FF2B5EF4-FFF2-40B4-BE49-F238E27FC236}">
                <a16:creationId xmlns:a16="http://schemas.microsoft.com/office/drawing/2014/main" id="{B00497A7-0706-4DAF-BCCE-FA1FAD07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74" y="633615"/>
            <a:ext cx="2700337" cy="2688336"/>
          </a:xfrm>
          <a:prstGeom prst="rect">
            <a:avLst/>
          </a:prstGeom>
        </p:spPr>
      </p:pic>
      <p:pic>
        <p:nvPicPr>
          <p:cNvPr id="8" name="Obrázek 8" descr="Obsah obrázku text, ovoce&#10;&#10;Popis se vygeneroval automaticky.">
            <a:extLst>
              <a:ext uri="{FF2B5EF4-FFF2-40B4-BE49-F238E27FC236}">
                <a16:creationId xmlns:a16="http://schemas.microsoft.com/office/drawing/2014/main" id="{092D9D59-B4F7-41CA-95C3-14AC228A2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44" y="633617"/>
            <a:ext cx="2715491" cy="2688336"/>
          </a:xfrm>
          <a:prstGeom prst="rect">
            <a:avLst/>
          </a:prstGeom>
        </p:spPr>
      </p:pic>
      <p:pic>
        <p:nvPicPr>
          <p:cNvPr id="7" name="Obrázek 7" descr="Obsah obrázku zavřít&#10;&#10;Popis se vygeneroval automaticky.">
            <a:extLst>
              <a:ext uri="{FF2B5EF4-FFF2-40B4-BE49-F238E27FC236}">
                <a16:creationId xmlns:a16="http://schemas.microsoft.com/office/drawing/2014/main" id="{D7CD24A5-9560-4BDA-934A-3CC4DCBEC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851" y="3436664"/>
            <a:ext cx="2099185" cy="2691264"/>
          </a:xfrm>
          <a:prstGeom prst="rect">
            <a:avLst/>
          </a:prstGeom>
        </p:spPr>
      </p:pic>
      <p:pic>
        <p:nvPicPr>
          <p:cNvPr id="5" name="Obrázek 5" descr="Obsah obrázku tmavé&#10;&#10;Popis se vygeneroval automaticky.">
            <a:extLst>
              <a:ext uri="{FF2B5EF4-FFF2-40B4-BE49-F238E27FC236}">
                <a16:creationId xmlns:a16="http://schemas.microsoft.com/office/drawing/2014/main" id="{45841299-C2A8-4624-8C19-64B40BBAB0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589914" y="3676392"/>
            <a:ext cx="3248352" cy="22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5D0712D-6A5F-2CD9-7E18-38ADCFC9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8859B1A-50D7-C03E-DF2C-0C430687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" y="298056"/>
            <a:ext cx="3048000" cy="3048000"/>
          </a:xfrm>
          <a:prstGeom prst="rect">
            <a:avLst/>
          </a:prstGeom>
        </p:spPr>
      </p:pic>
      <p:pic>
        <p:nvPicPr>
          <p:cNvPr id="10" name="Zástupný obsah 9" descr="Obsah obrázku černá, tmavé&#10;&#10;Popis byl vytvořen automaticky">
            <a:extLst>
              <a:ext uri="{FF2B5EF4-FFF2-40B4-BE49-F238E27FC236}">
                <a16:creationId xmlns:a16="http://schemas.microsoft.com/office/drawing/2014/main" id="{B901E0EE-B7E7-4D19-B3A9-9B8C3F6A3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038" y="2397142"/>
            <a:ext cx="80057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1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0CD73C-4EBE-494D-8BA7-27942C39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17" y="331441"/>
            <a:ext cx="3473342" cy="12316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Fyziologie slyšení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D06983-A169-42A3-B31D-22894D623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617" y="1428240"/>
            <a:ext cx="3474849" cy="43848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ucho</a:t>
            </a:r>
            <a:r>
              <a:rPr lang="en-US" sz="2000" dirty="0"/>
              <a:t> - </a:t>
            </a:r>
            <a:r>
              <a:rPr lang="en-US" sz="2000" u="sng" dirty="0" err="1"/>
              <a:t>převod</a:t>
            </a:r>
            <a:r>
              <a:rPr lang="en-US" sz="2000" dirty="0"/>
              <a:t> </a:t>
            </a:r>
            <a:r>
              <a:rPr lang="en-US" sz="2000" dirty="0" err="1"/>
              <a:t>mechanické</a:t>
            </a:r>
            <a:r>
              <a:rPr lang="en-US" sz="2000" dirty="0"/>
              <a:t> </a:t>
            </a:r>
            <a:r>
              <a:rPr lang="en-US" sz="2000" dirty="0" err="1"/>
              <a:t>pohybové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zvuku</a:t>
            </a:r>
            <a:r>
              <a:rPr lang="en-US" sz="2000" dirty="0"/>
              <a:t> a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u="sng" dirty="0" err="1"/>
              <a:t>zesílení</a:t>
            </a:r>
            <a:r>
              <a:rPr lang="en-US" sz="2000" dirty="0"/>
              <a:t>, </a:t>
            </a:r>
            <a:r>
              <a:rPr lang="en-US" sz="2000" u="sng" dirty="0" err="1"/>
              <a:t>odstínění</a:t>
            </a:r>
            <a:r>
              <a:rPr lang="en-US" sz="2000" dirty="0"/>
              <a:t> </a:t>
            </a:r>
            <a:r>
              <a:rPr lang="en-US" sz="2000" dirty="0" err="1"/>
              <a:t>nežádoucích</a:t>
            </a:r>
            <a:r>
              <a:rPr lang="en-US" sz="2000" dirty="0"/>
              <a:t> f – </a:t>
            </a:r>
            <a:r>
              <a:rPr lang="en-US" sz="2000" dirty="0" err="1"/>
              <a:t>absorbce</a:t>
            </a:r>
            <a:r>
              <a:rPr lang="en-US" sz="2000" dirty="0"/>
              <a:t> a </a:t>
            </a:r>
            <a:r>
              <a:rPr lang="en-US" sz="2000" dirty="0" err="1"/>
              <a:t>odraz</a:t>
            </a:r>
            <a:r>
              <a:rPr lang="en-US" sz="2000" dirty="0"/>
              <a:t> (</a:t>
            </a:r>
            <a:r>
              <a:rPr lang="en-US" sz="2000" dirty="0" err="1"/>
              <a:t>nad</a:t>
            </a:r>
            <a:r>
              <a:rPr lang="en-US" sz="2000" dirty="0"/>
              <a:t> 4kHz, interference)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1.Amplifikace </a:t>
            </a:r>
            <a:r>
              <a:rPr lang="en-US" sz="2000" u="sng" dirty="0" err="1"/>
              <a:t>efekt</a:t>
            </a:r>
            <a:r>
              <a:rPr lang="en-US" sz="2000" u="sng" dirty="0"/>
              <a:t> </a:t>
            </a:r>
            <a:r>
              <a:rPr lang="en-US" sz="2000" u="sng" dirty="0" err="1"/>
              <a:t>nestejnoplochého</a:t>
            </a:r>
            <a:r>
              <a:rPr lang="en-US" sz="2000" u="sng" dirty="0"/>
              <a:t> </a:t>
            </a:r>
            <a:r>
              <a:rPr lang="en-US" sz="2000" u="sng" dirty="0" err="1"/>
              <a:t>pístu</a:t>
            </a:r>
            <a:r>
              <a:rPr lang="en-US" sz="2000" dirty="0"/>
              <a:t> </a:t>
            </a:r>
            <a:r>
              <a:rPr lang="en-US" sz="2000" dirty="0" err="1"/>
              <a:t>hydraulický</a:t>
            </a:r>
            <a:r>
              <a:rPr lang="en-US" sz="2000" dirty="0"/>
              <a:t> </a:t>
            </a:r>
            <a:r>
              <a:rPr lang="en-US" sz="2000" dirty="0" err="1"/>
              <a:t>lis</a:t>
            </a:r>
            <a:r>
              <a:rPr lang="en-US" sz="2000" dirty="0"/>
              <a:t>, </a:t>
            </a:r>
            <a:r>
              <a:rPr lang="en-US" sz="2000" dirty="0" err="1"/>
              <a:t>plocha</a:t>
            </a:r>
            <a:r>
              <a:rPr lang="en-US" sz="2000" dirty="0"/>
              <a:t> </a:t>
            </a:r>
            <a:r>
              <a:rPr lang="en-US" sz="2000" dirty="0" err="1"/>
              <a:t>bubínku</a:t>
            </a:r>
            <a:r>
              <a:rPr lang="en-US" sz="2000" dirty="0"/>
              <a:t>  x </a:t>
            </a:r>
            <a:r>
              <a:rPr lang="en-US" sz="2000" dirty="0" err="1"/>
              <a:t>třmínku</a:t>
            </a:r>
            <a:r>
              <a:rPr lang="en-US" sz="2000" dirty="0"/>
              <a:t> - </a:t>
            </a:r>
            <a:r>
              <a:rPr lang="en-US" sz="2000" dirty="0" err="1"/>
              <a:t>akust</a:t>
            </a:r>
            <a:r>
              <a:rPr lang="en-US" sz="2000" dirty="0"/>
              <a:t>. </a:t>
            </a:r>
            <a:r>
              <a:rPr lang="en-US" sz="2000" dirty="0" err="1"/>
              <a:t>tlak</a:t>
            </a:r>
            <a:r>
              <a:rPr lang="en-US" sz="2000" dirty="0"/>
              <a:t> 21 x </a:t>
            </a:r>
            <a:r>
              <a:rPr lang="en-US" sz="2000" dirty="0" err="1"/>
              <a:t>zesílen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u="sng" dirty="0" err="1"/>
              <a:t>efekt</a:t>
            </a:r>
            <a:r>
              <a:rPr lang="en-US" sz="2000" u="sng" dirty="0"/>
              <a:t> </a:t>
            </a:r>
            <a:r>
              <a:rPr lang="en-US" sz="2000" u="sng" dirty="0" err="1"/>
              <a:t>nerovnoramenné</a:t>
            </a:r>
            <a:r>
              <a:rPr lang="en-US" sz="2000" u="sng" dirty="0"/>
              <a:t> </a:t>
            </a:r>
            <a:r>
              <a:rPr lang="en-US" sz="2000" u="sng" dirty="0" err="1"/>
              <a:t>páky</a:t>
            </a:r>
            <a:endParaRPr lang="cs-CZ" sz="2000" u="sng" dirty="0"/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dirty="0" err="1"/>
              <a:t>rameno</a:t>
            </a:r>
            <a:r>
              <a:rPr lang="en-US" sz="2000" dirty="0"/>
              <a:t> </a:t>
            </a:r>
            <a:r>
              <a:rPr lang="en-US" sz="2000" dirty="0" err="1"/>
              <a:t>kladívka</a:t>
            </a:r>
            <a:r>
              <a:rPr lang="en-US" sz="2000" dirty="0"/>
              <a:t> 1,3x </a:t>
            </a:r>
            <a:r>
              <a:rPr lang="en-US" sz="2000" dirty="0" err="1"/>
              <a:t>větší</a:t>
            </a:r>
            <a:r>
              <a:rPr lang="en-US" sz="2000" dirty="0"/>
              <a:t>,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dirty="0" err="1"/>
              <a:t>než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třmínku</a:t>
            </a:r>
            <a:r>
              <a:rPr lang="en-US" sz="2000" dirty="0"/>
              <a:t>, </a:t>
            </a:r>
            <a:r>
              <a:rPr lang="en-US" sz="2000" dirty="0" err="1"/>
              <a:t>rozkmit</a:t>
            </a:r>
            <a:r>
              <a:rPr lang="en-US" sz="2000" dirty="0"/>
              <a:t> v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  </a:t>
            </a:r>
            <a:r>
              <a:rPr lang="cs-CZ" sz="2000" dirty="0"/>
              <a:t> </a:t>
            </a:r>
            <a:r>
              <a:rPr lang="en-US" sz="2000" dirty="0"/>
              <a:t> </a:t>
            </a:r>
            <a:r>
              <a:rPr lang="en-US" sz="2000" dirty="0" err="1"/>
              <a:t>ovál</a:t>
            </a:r>
            <a:r>
              <a:rPr lang="en-US" sz="2000" dirty="0"/>
              <a:t>. </a:t>
            </a:r>
            <a:r>
              <a:rPr lang="en-US" sz="2000" dirty="0" err="1"/>
              <a:t>okénku</a:t>
            </a:r>
            <a:r>
              <a:rPr lang="en-US" sz="2000" dirty="0"/>
              <a:t> 1,3x </a:t>
            </a:r>
            <a:r>
              <a:rPr lang="en-US" sz="2000" dirty="0" err="1"/>
              <a:t>větší</a:t>
            </a:r>
            <a:r>
              <a:rPr lang="en-US" sz="2000" dirty="0"/>
              <a:t>  </a:t>
            </a:r>
            <a:endParaRPr lang="en-US" sz="2000" dirty="0">
              <a:cs typeface="Calibri"/>
            </a:endParaRPr>
          </a:p>
          <a:p>
            <a:endParaRPr lang="en-US" sz="2000" b="1" dirty="0">
              <a:cs typeface="Calibri"/>
            </a:endParaRPr>
          </a:p>
          <a:p>
            <a:endParaRPr lang="en-US" sz="1400" b="1" dirty="0"/>
          </a:p>
          <a:p>
            <a:pPr marL="0"/>
            <a:endParaRPr lang="en-US" sz="1400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CD43EC76-98F0-4A1D-A4AF-29D966B8D5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640" y="1506474"/>
            <a:ext cx="6656832" cy="37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81D2ED-7C5E-45D5-8E15-2CD1218E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err="1">
                <a:latin typeface="+mj-lt"/>
                <a:ea typeface="+mj-ea"/>
                <a:cs typeface="+mj-cs"/>
              </a:rPr>
              <a:t>Fyziologie</a:t>
            </a:r>
            <a:r>
              <a:rPr lang="en-US" sz="3200" kern="120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slyšení</a:t>
            </a:r>
            <a:endParaRPr lang="en-US" sz="3200" kern="1200" err="1">
              <a:latin typeface="+mj-lt"/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82D9C-DFDB-4CCA-BC71-AE3124937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2. </a:t>
            </a:r>
            <a:r>
              <a:rPr lang="en-US" sz="2000" b="1" dirty="0" err="1"/>
              <a:t>Mechanický</a:t>
            </a:r>
            <a:r>
              <a:rPr lang="en-US" sz="2000" b="1" dirty="0"/>
              <a:t> </a:t>
            </a:r>
            <a:r>
              <a:rPr lang="en-US" sz="2000" b="1" dirty="0" err="1"/>
              <a:t>odpor</a:t>
            </a:r>
            <a:endParaRPr lang="cs-CZ" sz="2000" b="1" dirty="0">
              <a:cs typeface="Calibri"/>
            </a:endParaRP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en-US" sz="2000" dirty="0"/>
              <a:t>-</a:t>
            </a:r>
            <a:r>
              <a:rPr lang="en-US" sz="2000" dirty="0" err="1"/>
              <a:t>tuhost</a:t>
            </a:r>
            <a:r>
              <a:rPr lang="en-US" sz="2000" dirty="0"/>
              <a:t> (</a:t>
            </a:r>
            <a:r>
              <a:rPr lang="en-US" sz="2000" dirty="0" err="1"/>
              <a:t>pružnost</a:t>
            </a:r>
            <a:r>
              <a:rPr lang="en-US" sz="2000" dirty="0"/>
              <a:t> </a:t>
            </a:r>
            <a:r>
              <a:rPr lang="en-US" sz="2000" dirty="0" err="1"/>
              <a:t>bubínku</a:t>
            </a:r>
            <a:r>
              <a:rPr lang="en-US" sz="2000" dirty="0"/>
              <a:t> a </a:t>
            </a:r>
            <a:r>
              <a:rPr lang="cs-CZ" sz="2000" dirty="0"/>
              <a:t>  </a:t>
            </a:r>
            <a:r>
              <a:rPr lang="en-US" sz="2000" dirty="0" err="1"/>
              <a:t>kloubních</a:t>
            </a:r>
            <a:r>
              <a:rPr lang="en-US" sz="2000" dirty="0"/>
              <a:t> </a:t>
            </a:r>
            <a:r>
              <a:rPr lang="en-US" sz="2000" dirty="0" err="1"/>
              <a:t>spojení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en-US" sz="2000" dirty="0"/>
              <a:t>-</a:t>
            </a:r>
            <a:r>
              <a:rPr lang="en-US" sz="2000" dirty="0" err="1"/>
              <a:t>hmota</a:t>
            </a:r>
            <a:r>
              <a:rPr lang="en-US" sz="2000" dirty="0"/>
              <a:t> (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středoušní</a:t>
            </a:r>
            <a:r>
              <a:rPr lang="en-US" sz="2000" dirty="0"/>
              <a:t> </a:t>
            </a:r>
            <a:r>
              <a:rPr lang="en-US" sz="2000" dirty="0" err="1"/>
              <a:t>dutiny</a:t>
            </a:r>
            <a:r>
              <a:rPr lang="en-US" sz="2000" dirty="0"/>
              <a:t>) </a:t>
            </a:r>
            <a:r>
              <a:rPr lang="en-US" sz="2000" dirty="0" err="1"/>
              <a:t>idealně</a:t>
            </a:r>
            <a:r>
              <a:rPr lang="en-US" sz="2000" dirty="0"/>
              <a:t> </a:t>
            </a:r>
            <a:r>
              <a:rPr lang="en-US" sz="2000" dirty="0" err="1"/>
              <a:t>hmotnost</a:t>
            </a:r>
            <a:r>
              <a:rPr lang="en-US" sz="2000" dirty="0"/>
              <a:t> </a:t>
            </a:r>
            <a:r>
              <a:rPr lang="en-US" sz="2000" dirty="0" err="1"/>
              <a:t>kůstek</a:t>
            </a:r>
            <a:r>
              <a:rPr lang="en-US" sz="2000" dirty="0"/>
              <a:t> ,ligament a </a:t>
            </a:r>
            <a:r>
              <a:rPr lang="en-US" sz="2000" dirty="0" err="1"/>
              <a:t>svalů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en-US" sz="2000" dirty="0"/>
              <a:t>- </a:t>
            </a:r>
            <a:r>
              <a:rPr lang="en-US" sz="2000" dirty="0" err="1"/>
              <a:t>tření</a:t>
            </a:r>
            <a:r>
              <a:rPr lang="en-US" sz="2000" dirty="0"/>
              <a:t> (v </a:t>
            </a:r>
            <a:r>
              <a:rPr lang="en-US" sz="2000" dirty="0" err="1"/>
              <a:t>místě</a:t>
            </a:r>
            <a:r>
              <a:rPr lang="en-US" sz="2000" dirty="0"/>
              <a:t> </a:t>
            </a:r>
            <a:r>
              <a:rPr lang="en-US" sz="2000" dirty="0" err="1"/>
              <a:t>styku</a:t>
            </a:r>
            <a:r>
              <a:rPr lang="en-US" sz="2000" dirty="0"/>
              <a:t> </a:t>
            </a:r>
            <a:r>
              <a:rPr lang="en-US" sz="2000" dirty="0" err="1"/>
              <a:t>ploténky</a:t>
            </a:r>
            <a:r>
              <a:rPr lang="en-US" sz="2000" dirty="0"/>
              <a:t> </a:t>
            </a:r>
            <a:r>
              <a:rPr lang="en-US" sz="2000" dirty="0" err="1"/>
              <a:t>třmínku</a:t>
            </a:r>
            <a:r>
              <a:rPr lang="en-US" sz="2000" dirty="0"/>
              <a:t> s </a:t>
            </a:r>
            <a:r>
              <a:rPr lang="en-US" sz="2000" dirty="0" err="1"/>
              <a:t>tekutinou</a:t>
            </a:r>
            <a:r>
              <a:rPr lang="en-US" sz="2000" dirty="0"/>
              <a:t> </a:t>
            </a:r>
            <a:r>
              <a:rPr lang="en-US" sz="2000" dirty="0" err="1"/>
              <a:t>vnitřního</a:t>
            </a:r>
            <a:r>
              <a:rPr lang="en-US" sz="2000" dirty="0"/>
              <a:t> </a:t>
            </a:r>
            <a:r>
              <a:rPr lang="en-US" sz="2000" dirty="0" err="1"/>
              <a:t>ucha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  <a:p>
            <a:pPr marL="114300" indent="-342900"/>
            <a:r>
              <a:rPr lang="en-US" sz="2000" b="1" dirty="0" err="1">
                <a:ea typeface="+mn-lt"/>
                <a:cs typeface="+mn-lt"/>
              </a:rPr>
              <a:t>Celkový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převod</a:t>
            </a:r>
            <a:r>
              <a:rPr lang="en-US" sz="2000" b="1" dirty="0">
                <a:ea typeface="+mn-lt"/>
                <a:cs typeface="+mn-lt"/>
              </a:rPr>
              <a:t> 60 dB</a:t>
            </a:r>
            <a:endParaRPr lang="en-US" sz="2000" dirty="0">
              <a:ea typeface="+mn-lt"/>
              <a:cs typeface="+mn-lt"/>
            </a:endParaRPr>
          </a:p>
          <a:p>
            <a:pPr marL="0"/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352A923-0915-402B-94AE-C92668394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640" y="882396"/>
            <a:ext cx="6656832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6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4" descr="Obsah obrázku kobliha&#10;&#10;Popis se vygeneroval automaticky.">
            <a:extLst>
              <a:ext uri="{FF2B5EF4-FFF2-40B4-BE49-F238E27FC236}">
                <a16:creationId xmlns:a16="http://schemas.microsoft.com/office/drawing/2014/main" id="{07C32FFF-71CA-4E7B-BE2C-071C52C7C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8" r="6413" b="-1"/>
          <a:stretch/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19" name="Obrázek 20">
            <a:extLst>
              <a:ext uri="{FF2B5EF4-FFF2-40B4-BE49-F238E27FC236}">
                <a16:creationId xmlns:a16="http://schemas.microsoft.com/office/drawing/2014/main" id="{22E96C6A-CB08-429D-807D-219580F64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8" r="3931" b="-3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1" name="Obrázek 12" descr="Obsah obrázku měkkýši, tmavé, noční obloha&#10;&#10;Popis se vygeneroval automaticky.">
            <a:extLst>
              <a:ext uri="{FF2B5EF4-FFF2-40B4-BE49-F238E27FC236}">
                <a16:creationId xmlns:a16="http://schemas.microsoft.com/office/drawing/2014/main" id="{D11E8836-A599-4276-BF8A-C467C00577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6654" r="13632" b="-2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21" name="Obrázek 22" descr="Obsah obrázku kobliha, interiér, talíř, čokoláda&#10;&#10;Popis se vygeneroval automaticky.">
            <a:extLst>
              <a:ext uri="{FF2B5EF4-FFF2-40B4-BE49-F238E27FC236}">
                <a16:creationId xmlns:a16="http://schemas.microsoft.com/office/drawing/2014/main" id="{6C076365-0E0F-4CE8-B2F9-EC757D7A43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7" r="5023" b="-2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7" name="Obrázek 18">
            <a:extLst>
              <a:ext uri="{FF2B5EF4-FFF2-40B4-BE49-F238E27FC236}">
                <a16:creationId xmlns:a16="http://schemas.microsoft.com/office/drawing/2014/main" id="{3E9F3344-4102-42AD-82B4-0247E27D26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96" r="22355"/>
          <a:stretch/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32" name="Rectangle 35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A53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AC6AFC-E5B8-4DC2-B31F-14F6A943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Patologie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středouší</a:t>
            </a:r>
            <a:r>
              <a:rPr 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příklad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Obrázek 16" descr="Obsah obrázku text&#10;&#10;Popis se vygeneroval automaticky.">
            <a:extLst>
              <a:ext uri="{FF2B5EF4-FFF2-40B4-BE49-F238E27FC236}">
                <a16:creationId xmlns:a16="http://schemas.microsoft.com/office/drawing/2014/main" id="{C4B72AED-063B-434D-A069-12E1EE4523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85" r="3407"/>
          <a:stretch/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D2265-512A-4FC2-9599-3136F396B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648" y="4510585"/>
            <a:ext cx="5366610" cy="17587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OMA – otitis media acuta 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OMS – otitis media </a:t>
            </a:r>
            <a:r>
              <a:rPr lang="en-US" sz="1600" dirty="0" err="1">
                <a:solidFill>
                  <a:srgbClr val="FFFFFF"/>
                </a:solidFill>
              </a:rPr>
              <a:t>secretorica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Otitis media </a:t>
            </a:r>
            <a:r>
              <a:rPr lang="en-US" sz="1600" dirty="0" err="1">
                <a:solidFill>
                  <a:srgbClr val="FFFFFF"/>
                </a:solidFill>
              </a:rPr>
              <a:t>chronica</a:t>
            </a:r>
            <a:r>
              <a:rPr lang="en-US" sz="1600" dirty="0">
                <a:solidFill>
                  <a:srgbClr val="FFFFFF"/>
                </a:solidFill>
              </a:rPr>
              <a:t> (</a:t>
            </a:r>
            <a:r>
              <a:rPr lang="en-US" sz="1600" dirty="0" err="1">
                <a:solidFill>
                  <a:srgbClr val="FFFFFF"/>
                </a:solidFill>
              </a:rPr>
              <a:t>adheziva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cholesteatom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Trauma - </a:t>
            </a:r>
            <a:r>
              <a:rPr lang="en-US" sz="1600" dirty="0" err="1">
                <a:solidFill>
                  <a:srgbClr val="FFFFFF"/>
                </a:solidFill>
              </a:rPr>
              <a:t>Perforace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bubínku</a:t>
            </a:r>
            <a:r>
              <a:rPr lang="en-US" sz="1600" dirty="0">
                <a:solidFill>
                  <a:srgbClr val="FFFFFF"/>
                </a:solidFill>
              </a:rPr>
              <a:t> , </a:t>
            </a:r>
            <a:r>
              <a:rPr lang="en-US" sz="1600" dirty="0" err="1">
                <a:solidFill>
                  <a:srgbClr val="FFFFFF"/>
                </a:solidFill>
              </a:rPr>
              <a:t>rozvolnění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řetězu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kůstek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Otoskleroza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Tumor</a:t>
            </a:r>
            <a:endParaRPr lang="en-US" sz="16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8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629</Words>
  <Application>Microsoft Office PowerPoint</Application>
  <PresentationFormat>Širokoúhlá obrazovka</PresentationFormat>
  <Paragraphs>77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Fyziologie a patologie slyšení</vt:lpstr>
      <vt:lpstr>Anatomie ucha</vt:lpstr>
      <vt:lpstr>Fyziologie slyšení</vt:lpstr>
      <vt:lpstr>Otoskopie</vt:lpstr>
      <vt:lpstr>Patologie zevní zvukovod - příklad</vt:lpstr>
      <vt:lpstr>Prezentace aplikace PowerPoint</vt:lpstr>
      <vt:lpstr>Fyziologie slyšení</vt:lpstr>
      <vt:lpstr>Fyziologie slyšení</vt:lpstr>
      <vt:lpstr>Patologie středouší - příklad</vt:lpstr>
      <vt:lpstr>Fyziologie slyšení - vnitřní ucho</vt:lpstr>
      <vt:lpstr>Fyziologie slyšení - vnitřní ucho</vt:lpstr>
      <vt:lpstr>Fyziologie slyšení - vnitřní ucho</vt:lpstr>
      <vt:lpstr>Patologie vnitřní ucho - příklad</vt:lpstr>
      <vt:lpstr>Sluchová dráha</vt:lpstr>
      <vt:lpstr>Sluchová kůra</vt:lpstr>
      <vt:lpstr>Patologie sluchová dráha -příklad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Šupíková</dc:creator>
  <cp:lastModifiedBy>Šupíková Lucie</cp:lastModifiedBy>
  <cp:revision>219</cp:revision>
  <dcterms:created xsi:type="dcterms:W3CDTF">2021-09-25T13:44:41Z</dcterms:created>
  <dcterms:modified xsi:type="dcterms:W3CDTF">2022-09-25T21:31:18Z</dcterms:modified>
</cp:coreProperties>
</file>