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68" r:id="rId5"/>
    <p:sldId id="269" r:id="rId6"/>
    <p:sldId id="271" r:id="rId7"/>
    <p:sldId id="273" r:id="rId8"/>
    <p:sldId id="275" r:id="rId9"/>
    <p:sldId id="276" r:id="rId10"/>
    <p:sldId id="278" r:id="rId11"/>
    <p:sldId id="260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BD35BB-AC2E-46A3-B053-ADA68BDB0586}" v="1386" dt="2021-11-29T19:21:36.898"/>
    <p1510:client id="{41B9C579-1134-448F-AEAA-20FD49BA5B14}" v="229" dt="2021-11-25T21:56:55.649"/>
    <p1510:client id="{4AF3ADC0-472F-402F-960C-4B839BCBDA9A}" v="1937" dt="2021-11-28T17:02:10.385"/>
    <p1510:client id="{733415D3-7239-4B3D-A2B3-0602523259A6}" v="214" dt="2021-11-28T17:34:37.270"/>
    <p1510:client id="{759A75F4-1736-4EE9-8E1D-2752CF13F7C8}" v="1000" dt="2021-11-30T17:07:38.239"/>
    <p1510:client id="{96F1897C-F71C-4BBA-987F-07BEC60D0F00}" v="1722" dt="2021-11-28T21:44:49.967"/>
    <p1510:client id="{B31A69B2-60BB-488F-AEA8-CBFDD2A6DCD6}" v="5" dt="2021-12-08T20:22:12.052"/>
    <p1510:client id="{C15A28AB-95FC-4212-90AF-D0164478D3D2}" v="1727" dt="2021-11-29T21:31:45.449"/>
    <p1510:client id="{C779F8BC-000C-4F2B-80C5-7FAB3FC5E51A}" v="416" dt="2021-12-09T21:24:17.353"/>
    <p1510:client id="{C8186092-E177-409F-897F-9E3259688012}" v="440" dt="2021-12-09T22:35:40.160"/>
    <p1510:client id="{D9F8B0DE-B06F-4539-AA1A-123B3BB63470}" v="207" dt="2021-11-30T20:02:47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/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  <a:cs typeface="Calibri Light"/>
              </a:rPr>
              <a:t>Poruchy řeči u dětí a dospělých 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28600" algn="l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PPVMK010 ORL a </a:t>
            </a:r>
            <a:r>
              <a:rPr lang="en-US" dirty="0" err="1">
                <a:ea typeface="+mn-lt"/>
                <a:cs typeface="+mn-lt"/>
              </a:rPr>
              <a:t>foniatrie</a:t>
            </a:r>
            <a:r>
              <a:rPr lang="en-US" dirty="0">
                <a:ea typeface="+mn-lt"/>
                <a:cs typeface="+mn-lt"/>
              </a:rPr>
              <a:t> pro </a:t>
            </a:r>
            <a:r>
              <a:rPr lang="en-US" dirty="0" err="1">
                <a:ea typeface="+mn-lt"/>
                <a:cs typeface="+mn-lt"/>
              </a:rPr>
              <a:t>speciální</a:t>
            </a:r>
            <a:r>
              <a:rPr lang="en-US" dirty="0">
                <a:ea typeface="+mn-lt"/>
                <a:cs typeface="+mn-lt"/>
              </a:rPr>
              <a:t> pedagogy </a:t>
            </a:r>
            <a:r>
              <a:rPr lang="en-US" dirty="0" err="1">
                <a:ea typeface="+mn-lt"/>
                <a:cs typeface="+mn-lt"/>
              </a:rPr>
              <a:t>zimní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semestr</a:t>
            </a:r>
            <a:r>
              <a:rPr lang="en-US" dirty="0">
                <a:ea typeface="+mn-lt"/>
                <a:cs typeface="+mn-lt"/>
              </a:rPr>
              <a:t> 202</a:t>
            </a:r>
            <a:r>
              <a:rPr lang="cs-CZ" dirty="0">
                <a:ea typeface="+mn-lt"/>
                <a:cs typeface="+mn-lt"/>
              </a:rPr>
              <a:t>2</a:t>
            </a:r>
            <a:endParaRPr lang="en-US" dirty="0">
              <a:ea typeface="+mn-lt"/>
              <a:cs typeface="+mn-lt"/>
            </a:endParaRPr>
          </a:p>
          <a:p>
            <a:pPr marL="285750" indent="-228600" algn="l">
              <a:buFont typeface="Arial,Sans-Serif"/>
              <a:buChar char="•"/>
            </a:pPr>
            <a:r>
              <a:rPr lang="en-US" dirty="0" err="1">
                <a:ea typeface="+mn-lt"/>
                <a:cs typeface="+mn-lt"/>
              </a:rPr>
              <a:t>Šupíková</a:t>
            </a:r>
            <a:r>
              <a:rPr lang="en-US" dirty="0">
                <a:ea typeface="+mn-lt"/>
                <a:cs typeface="+mn-lt"/>
              </a:rPr>
              <a:t> L., Lenert R. ,SN </a:t>
            </a:r>
            <a:r>
              <a:rPr lang="en-US" dirty="0" err="1">
                <a:ea typeface="+mn-lt"/>
                <a:cs typeface="+mn-lt"/>
              </a:rPr>
              <a:t>Opava</a:t>
            </a:r>
            <a:endParaRPr lang="en-US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D5DE6A-2A9F-4009-8B1D-BD78E223F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  <a:cs typeface="Calibri Light"/>
              </a:rPr>
              <a:t>Řeč - vyšetření</a:t>
            </a:r>
            <a:endParaRPr lang="cs-CZ">
              <a:solidFill>
                <a:srgbClr val="C00000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BFCCCD-97BE-4B61-AF26-82D5B5EBA6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00B050"/>
                </a:solidFill>
                <a:cs typeface="Calibri"/>
              </a:rPr>
              <a:t>Rozvoj řeči</a:t>
            </a:r>
          </a:p>
          <a:p>
            <a:r>
              <a:rPr lang="cs-CZ" dirty="0">
                <a:cs typeface="Calibri"/>
              </a:rPr>
              <a:t>1.dostatečný sluch</a:t>
            </a:r>
          </a:p>
          <a:p>
            <a:r>
              <a:rPr lang="cs-CZ" dirty="0">
                <a:cs typeface="Calibri"/>
              </a:rPr>
              <a:t>2.nepoškozený CNS</a:t>
            </a:r>
          </a:p>
          <a:p>
            <a:r>
              <a:rPr lang="cs-CZ" dirty="0">
                <a:cs typeface="Calibri"/>
              </a:rPr>
              <a:t>3.nepoškozené fonační a   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 artikulační ústrojí</a:t>
            </a:r>
          </a:p>
          <a:p>
            <a:r>
              <a:rPr lang="cs-CZ">
                <a:cs typeface="Calibri"/>
              </a:rPr>
              <a:t>4. mluvící okolí</a:t>
            </a:r>
          </a:p>
          <a:p>
            <a:endParaRPr lang="cs-CZ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A2E6EA-1702-484F-9D8C-9197F771EB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00B050"/>
                </a:solidFill>
                <a:cs typeface="Calibri"/>
              </a:rPr>
              <a:t>Vyšetření </a:t>
            </a:r>
          </a:p>
          <a:p>
            <a:r>
              <a:rPr lang="cs-CZ" dirty="0">
                <a:cs typeface="Calibri"/>
              </a:rPr>
              <a:t>Druh a rozsah postižení (je-li)</a:t>
            </a:r>
          </a:p>
          <a:p>
            <a:r>
              <a:rPr lang="cs-CZ" dirty="0">
                <a:cs typeface="Calibri"/>
              </a:rPr>
              <a:t>Etiologické faktory</a:t>
            </a:r>
          </a:p>
          <a:p>
            <a:r>
              <a:rPr lang="cs-CZ" dirty="0">
                <a:cs typeface="Calibri"/>
              </a:rPr>
              <a:t>Strategie léčby</a:t>
            </a:r>
          </a:p>
          <a:p>
            <a:r>
              <a:rPr lang="cs-CZ" dirty="0" err="1">
                <a:cs typeface="Calibri"/>
              </a:rPr>
              <a:t>Prognoza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12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A03F26-0C0B-4152-8868-39C0B315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rgbClr val="C00000"/>
                </a:solidFill>
                <a:cs typeface="Calibri Light"/>
              </a:rPr>
              <a:t>Řeč - 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34FA86-5CAA-4DD7-A73D-E6C67688E9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>
                <a:cs typeface="Calibri"/>
              </a:rPr>
              <a:t>Anamnéza </a:t>
            </a:r>
            <a:r>
              <a:rPr lang="cs-CZ" sz="2400">
                <a:solidFill>
                  <a:srgbClr val="C00000"/>
                </a:solidFill>
                <a:cs typeface="Calibri"/>
              </a:rPr>
              <a:t>dítě </a:t>
            </a:r>
            <a:r>
              <a:rPr lang="cs-CZ" sz="2400">
                <a:cs typeface="Calibri"/>
              </a:rPr>
              <a:t>(pre, peri a</a:t>
            </a:r>
            <a:endParaRPr lang="cs-CZ"/>
          </a:p>
          <a:p>
            <a:pPr marL="0" indent="0">
              <a:buNone/>
            </a:pPr>
            <a:r>
              <a:rPr lang="cs-CZ" sz="2400">
                <a:cs typeface="Calibri"/>
              </a:rPr>
              <a:t>   postnatální), psychomotor. vývoj</a:t>
            </a:r>
            <a:endParaRPr lang="cs-CZ">
              <a:cs typeface="Calibri" panose="020F0502020204030204"/>
            </a:endParaRPr>
          </a:p>
          <a:p>
            <a:r>
              <a:rPr lang="cs-CZ" sz="2400">
                <a:cs typeface="Calibri"/>
              </a:rPr>
              <a:t>Anamnéza </a:t>
            </a:r>
            <a:r>
              <a:rPr lang="cs-CZ" sz="2400">
                <a:solidFill>
                  <a:srgbClr val="C00000"/>
                </a:solidFill>
                <a:cs typeface="Calibri"/>
              </a:rPr>
              <a:t>dospělí</a:t>
            </a:r>
            <a:r>
              <a:rPr lang="cs-CZ" sz="2400">
                <a:cs typeface="Calibri"/>
              </a:rPr>
              <a:t> socialní,</a:t>
            </a:r>
            <a:r>
              <a:rPr lang="cs-CZ" sz="2400">
                <a:ea typeface="+mn-lt"/>
                <a:cs typeface="+mn-lt"/>
              </a:rPr>
              <a:t> pracovní</a:t>
            </a:r>
            <a:r>
              <a:rPr lang="cs-CZ" sz="2400" dirty="0">
                <a:cs typeface="Calibri"/>
              </a:rPr>
              <a:t> </a:t>
            </a:r>
          </a:p>
          <a:p>
            <a:pPr marL="0" indent="0">
              <a:buNone/>
            </a:pPr>
            <a:r>
              <a:rPr lang="cs-CZ" sz="2400">
                <a:cs typeface="Calibri"/>
              </a:rPr>
              <a:t>   prostředí , stres, pocit živostní</a:t>
            </a: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 sz="2400">
                <a:cs typeface="Calibri"/>
              </a:rPr>
              <a:t>   spokojenosti, spánek.</a:t>
            </a:r>
            <a:endParaRPr lang="cs-CZ">
              <a:cs typeface="Calibri" panose="020F0502020204030204"/>
            </a:endParaRPr>
          </a:p>
          <a:p>
            <a:r>
              <a:rPr lang="cs-CZ" sz="2400">
                <a:cs typeface="Calibri"/>
              </a:rPr>
              <a:t>Vyšetření senzorické a expresivní</a:t>
            </a:r>
          </a:p>
          <a:p>
            <a:pPr marL="0" indent="0">
              <a:buNone/>
            </a:pPr>
            <a:r>
              <a:rPr lang="cs-CZ" sz="2400">
                <a:cs typeface="Calibri"/>
              </a:rPr>
              <a:t>   složky</a:t>
            </a:r>
            <a:endParaRPr lang="cs-CZ">
              <a:cs typeface="Calibri" panose="020F0502020204030204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A1955D-9882-4D88-89BA-D67AFF19CB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>
                <a:cs typeface="Calibri"/>
              </a:rPr>
              <a:t>Senzorická složka </a:t>
            </a:r>
            <a:r>
              <a:rPr lang="cs-CZ" sz="2000" dirty="0">
                <a:cs typeface="Calibri"/>
              </a:rPr>
              <a:t>- sluch + rozumění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Percepční audiometrie, </a:t>
            </a:r>
            <a:r>
              <a:rPr lang="cs-CZ" sz="2000" dirty="0">
                <a:ea typeface="+mn-lt"/>
                <a:cs typeface="+mn-lt"/>
              </a:rPr>
              <a:t>Index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vnitřní informace řeči (Sedláček, Novák)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- srozumitelnost tří, více x jednoslabičná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slova, </a:t>
            </a:r>
            <a:r>
              <a:rPr lang="cs-CZ" sz="2000" dirty="0">
                <a:cs typeface="Calibri"/>
              </a:rPr>
              <a:t>popis denních situací, Token test </a:t>
            </a:r>
          </a:p>
          <a:p>
            <a:r>
              <a:rPr lang="cs-CZ" sz="2000" b="1" dirty="0">
                <a:ea typeface="+mn-lt"/>
                <a:cs typeface="+mn-lt"/>
              </a:rPr>
              <a:t>Expresivní složka</a:t>
            </a:r>
            <a:endParaRPr lang="en-US" sz="2000">
              <a:ea typeface="+mn-lt"/>
              <a:cs typeface="+mn-lt"/>
            </a:endParaRPr>
          </a:p>
          <a:p>
            <a:r>
              <a:rPr lang="cs-CZ" sz="2000" dirty="0">
                <a:ea typeface="+mn-lt"/>
                <a:cs typeface="+mn-lt"/>
              </a:rPr>
              <a:t>1. Lingvistické</a:t>
            </a:r>
            <a:endParaRPr lang="en-US" sz="2000">
              <a:ea typeface="+mn-lt"/>
              <a:cs typeface="+mn-lt"/>
            </a:endParaRPr>
          </a:p>
          <a:p>
            <a:r>
              <a:rPr lang="cs-CZ" sz="2000" dirty="0">
                <a:ea typeface="+mn-lt"/>
                <a:cs typeface="+mn-lt"/>
              </a:rPr>
              <a:t>2. Fonetické</a:t>
            </a:r>
          </a:p>
          <a:p>
            <a:r>
              <a:rPr lang="cs-CZ" sz="2000" dirty="0">
                <a:ea typeface="+mn-lt"/>
                <a:cs typeface="+mn-lt"/>
              </a:rPr>
              <a:t>3. Fonologické</a:t>
            </a:r>
          </a:p>
          <a:p>
            <a:endParaRPr lang="cs-CZ" sz="2400" dirty="0">
              <a:cs typeface="Calibri"/>
            </a:endParaRPr>
          </a:p>
        </p:txBody>
      </p:sp>
      <p:pic>
        <p:nvPicPr>
          <p:cNvPr id="5" name="Obrázek 5" descr="Obsah obrázku patro, dřevo&#10;&#10;Popis se vygeneroval automaticky.">
            <a:extLst>
              <a:ext uri="{FF2B5EF4-FFF2-40B4-BE49-F238E27FC236}">
                <a16:creationId xmlns:a16="http://schemas.microsoft.com/office/drawing/2014/main" id="{D40F1593-3AF1-40F7-88C2-0F858BC83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847" y="4519863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53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6BC82-EA05-4879-9DF4-696EE9F8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rgbClr val="C00000"/>
                </a:solidFill>
                <a:cs typeface="Calibri Light"/>
              </a:rPr>
              <a:t>Řeč 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2443FB-3339-42CF-8E9F-4FC43E73B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2000" u="sng" dirty="0">
                <a:cs typeface="Calibri"/>
              </a:rPr>
              <a:t>Fonetický aspekt </a:t>
            </a:r>
            <a:r>
              <a:rPr lang="cs-CZ" sz="2000" dirty="0">
                <a:cs typeface="Calibri"/>
              </a:rPr>
              <a:t>– kde je hláska tvořena , jaký je její zvukový vjem (</a:t>
            </a:r>
            <a:r>
              <a:rPr lang="cs-CZ" sz="2000" dirty="0" err="1">
                <a:cs typeface="Calibri"/>
              </a:rPr>
              <a:t>př.R</a:t>
            </a:r>
            <a:r>
              <a:rPr lang="cs-CZ" sz="2000" dirty="0">
                <a:cs typeface="Calibri"/>
              </a:rPr>
              <a:t>)</a:t>
            </a:r>
          </a:p>
          <a:p>
            <a:r>
              <a:rPr lang="cs-CZ" sz="2000" u="sng" dirty="0">
                <a:cs typeface="Calibri"/>
              </a:rPr>
              <a:t>Fonologický aspekt </a:t>
            </a:r>
            <a:r>
              <a:rPr lang="cs-CZ" sz="2000" dirty="0">
                <a:cs typeface="Calibri"/>
              </a:rPr>
              <a:t>– zvukovou kvalitu fonémů -dvojce fonémů se mohu lišit 1 distinktivním rysem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– (mrak-drak)</a:t>
            </a:r>
            <a:endParaRPr lang="cs-CZ" dirty="0">
              <a:cs typeface="Calibri" panose="020F0502020204030204"/>
            </a:endParaRPr>
          </a:p>
          <a:p>
            <a:r>
              <a:rPr lang="cs-CZ" sz="2000" u="sng" dirty="0">
                <a:cs typeface="Calibri"/>
              </a:rPr>
              <a:t>Morfologicko- syntaktická rovina</a:t>
            </a:r>
            <a:r>
              <a:rPr lang="cs-CZ" sz="2000" dirty="0">
                <a:cs typeface="Calibri"/>
              </a:rPr>
              <a:t> – f jednotlivých slovních druhů, tvary a rody podstatných jmen,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změna pádů, čísel</a:t>
            </a:r>
            <a:endParaRPr lang="cs-CZ" dirty="0">
              <a:cs typeface="Calibri" panose="020F0502020204030204"/>
            </a:endParaRPr>
          </a:p>
          <a:p>
            <a:r>
              <a:rPr lang="cs-CZ" sz="2000" u="sng" dirty="0">
                <a:cs typeface="Calibri"/>
              </a:rPr>
              <a:t>Jemná motorika</a:t>
            </a:r>
            <a:r>
              <a:rPr lang="cs-CZ" sz="2000" dirty="0">
                <a:cs typeface="Calibri"/>
              </a:rPr>
              <a:t> – test jemné motoriky dle </a:t>
            </a:r>
            <a:r>
              <a:rPr lang="cs-CZ" sz="2000" dirty="0" err="1">
                <a:cs typeface="Calibri"/>
              </a:rPr>
              <a:t>Oseretzského</a:t>
            </a:r>
            <a:r>
              <a:rPr lang="cs-CZ" sz="2000" dirty="0">
                <a:cs typeface="Calibri"/>
              </a:rPr>
              <a:t>, </a:t>
            </a:r>
            <a:r>
              <a:rPr lang="cs-CZ" sz="2000" dirty="0" err="1">
                <a:cs typeface="Calibri"/>
              </a:rPr>
              <a:t>vyšeření</a:t>
            </a:r>
            <a:r>
              <a:rPr lang="cs-CZ" sz="2000" dirty="0">
                <a:cs typeface="Calibri"/>
              </a:rPr>
              <a:t> jemné motoriky dle Kvinta.,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dominance hemisfér</a:t>
            </a:r>
            <a:endParaRPr lang="cs-CZ" dirty="0">
              <a:cs typeface="Calibri" panose="020F0502020204030204"/>
            </a:endParaRPr>
          </a:p>
          <a:p>
            <a:r>
              <a:rPr lang="cs-CZ" sz="2000" u="sng" dirty="0">
                <a:cs typeface="Calibri"/>
              </a:rPr>
              <a:t>Popis plynulosti řeči</a:t>
            </a:r>
            <a:r>
              <a:rPr lang="cs-CZ" sz="2000" dirty="0">
                <a:cs typeface="Calibri"/>
              </a:rPr>
              <a:t> tzv. </a:t>
            </a:r>
            <a:r>
              <a:rPr lang="cs-CZ" sz="2000" err="1">
                <a:cs typeface="Calibri"/>
              </a:rPr>
              <a:t>Youngův</a:t>
            </a:r>
            <a:r>
              <a:rPr lang="cs-CZ" sz="2000" dirty="0">
                <a:cs typeface="Calibri"/>
              </a:rPr>
              <a:t> index</a:t>
            </a:r>
          </a:p>
          <a:p>
            <a:r>
              <a:rPr lang="cs-CZ" sz="2000" dirty="0">
                <a:cs typeface="Calibri"/>
              </a:rPr>
              <a:t>Zvukový záznam řeči</a:t>
            </a:r>
          </a:p>
          <a:p>
            <a:r>
              <a:rPr lang="cs-CZ" sz="2000" dirty="0">
                <a:cs typeface="Calibri"/>
              </a:rPr>
              <a:t>Spektrální analýza řeči</a:t>
            </a:r>
          </a:p>
          <a:p>
            <a:r>
              <a:rPr lang="cs-CZ" sz="2000" dirty="0">
                <a:cs typeface="Calibri"/>
              </a:rPr>
              <a:t>Vyšetření suprasegmentální složky řeči (melodie , dynamický rozsah, přízvuk)</a:t>
            </a:r>
          </a:p>
        </p:txBody>
      </p:sp>
    </p:spTree>
    <p:extLst>
      <p:ext uri="{BB962C8B-B14F-4D97-AF65-F5344CB8AC3E}">
        <p14:creationId xmlns:p14="http://schemas.microsoft.com/office/powerpoint/2010/main" val="2675072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F664A7-83A2-4434-849D-781C51D42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  <a:cs typeface="Calibri Light"/>
              </a:rPr>
              <a:t>Řeč - vývoj - období</a:t>
            </a:r>
            <a:endParaRPr lang="cs-CZ">
              <a:solidFill>
                <a:srgbClr val="00B0F0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03635B-053A-42CC-8A55-169C8BDA1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u="sng" dirty="0">
                <a:cs typeface="Calibri"/>
              </a:rPr>
              <a:t>Novorozenecký křik</a:t>
            </a:r>
            <a:r>
              <a:rPr lang="cs-CZ" dirty="0">
                <a:cs typeface="Calibri"/>
              </a:rPr>
              <a:t>  0-5-7tý - </a:t>
            </a:r>
            <a:r>
              <a:rPr lang="cs-CZ">
                <a:cs typeface="Calibri"/>
              </a:rPr>
              <a:t>refl. děj</a:t>
            </a:r>
            <a:endParaRPr lang="cs-CZ"/>
          </a:p>
          <a:p>
            <a:endParaRPr lang="cs-CZ" dirty="0">
              <a:cs typeface="Calibri"/>
            </a:endParaRPr>
          </a:p>
          <a:p>
            <a:r>
              <a:rPr lang="cs-CZ" u="sng">
                <a:cs typeface="Calibri"/>
              </a:rPr>
              <a:t>Broukání a žvatlání</a:t>
            </a:r>
            <a:r>
              <a:rPr lang="cs-CZ">
                <a:cs typeface="Calibri"/>
              </a:rPr>
              <a:t> - 5-7 tý - 9 m,  experimentuje, není vědomá činnost</a:t>
            </a:r>
            <a:endParaRPr lang="cs-CZ" dirty="0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    akustiko- fonační refl. do 16 </a:t>
            </a:r>
            <a:r>
              <a:rPr lang="cs-CZ" err="1">
                <a:cs typeface="Calibri"/>
              </a:rPr>
              <a:t>tý</a:t>
            </a: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    akusticko - motorický refl. - nastaví</a:t>
            </a:r>
            <a:r>
              <a:rPr lang="cs-CZ" dirty="0">
                <a:cs typeface="Calibri"/>
              </a:rPr>
              <a:t> mluvidla a očekává zvuk</a:t>
            </a:r>
            <a:endParaRPr lang="cs-CZ"/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r>
              <a:rPr lang="cs-CZ" u="sng" dirty="0">
                <a:cs typeface="Calibri"/>
              </a:rPr>
              <a:t>Počáteční rozumění řeči a napodobování</a:t>
            </a:r>
            <a:r>
              <a:rPr lang="cs-CZ">
                <a:cs typeface="Calibri"/>
              </a:rPr>
              <a:t> 8-9m - 1r - lépe rozumí, než mluví.  (spíše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  rozlišuje suprasegmental, optická informace , mimika , gesta)</a:t>
            </a: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r>
              <a:rPr lang="cs-CZ">
                <a:cs typeface="Calibri" panose="020F0502020204030204"/>
              </a:rPr>
              <a:t>První slova 1-1,5 roku - jednoslabičná , samohláska  "a" exploziva (m b p)</a:t>
            </a:r>
          </a:p>
          <a:p>
            <a:endParaRPr lang="cs-CZ" dirty="0">
              <a:cs typeface="Calibri"/>
            </a:endParaRPr>
          </a:p>
          <a:p>
            <a:r>
              <a:rPr lang="cs-CZ">
                <a:cs typeface="Calibri"/>
              </a:rPr>
              <a:t>1,5 r - jednoslovné věty  "ham=mám hlad", asi  20  slov používá , rozumí jednoduchým příkazům</a:t>
            </a:r>
          </a:p>
        </p:txBody>
      </p:sp>
    </p:spTree>
    <p:extLst>
      <p:ext uri="{BB962C8B-B14F-4D97-AF65-F5344CB8AC3E}">
        <p14:creationId xmlns:p14="http://schemas.microsoft.com/office/powerpoint/2010/main" val="3009131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93DAB1-04A5-4942-A2D4-FE2416DA0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>
                <a:solidFill>
                  <a:srgbClr val="00B0F0"/>
                </a:solidFill>
                <a:ea typeface="+mj-lt"/>
                <a:cs typeface="+mj-lt"/>
              </a:rPr>
              <a:t>Řeč - vývoj - období</a:t>
            </a:r>
          </a:p>
          <a:p>
            <a:endParaRPr lang="cs-CZ" sz="5400">
              <a:cs typeface="Calibri Light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8B60E-22CC-49E8-ABEB-7F30C9442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6" y="2139936"/>
            <a:ext cx="10966783" cy="4642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u="sng">
                <a:ea typeface="+mn-lt"/>
                <a:cs typeface="+mn-lt"/>
              </a:rPr>
              <a:t>Segmentace a sémantizace řeči</a:t>
            </a:r>
            <a:r>
              <a:rPr lang="cs-CZ" sz="2000">
                <a:ea typeface="+mn-lt"/>
                <a:cs typeface="+mn-lt"/>
              </a:rPr>
              <a:t> 18-24 měs.  - více rozumí, než mluví, jak dělají  zvířátka, ukaž kde </a:t>
            </a:r>
            <a:endParaRPr lang="cs-CZ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>
                <a:ea typeface="+mn-lt"/>
                <a:cs typeface="+mn-lt"/>
              </a:rPr>
              <a:t>     máš..., První otázka co je to? - čeká nový zvuk</a:t>
            </a:r>
          </a:p>
          <a:p>
            <a:r>
              <a:rPr lang="cs-CZ" sz="2000" u="sng">
                <a:ea typeface="+mn-lt"/>
                <a:cs typeface="+mn-lt"/>
              </a:rPr>
              <a:t>Lexemizace</a:t>
            </a:r>
            <a:r>
              <a:rPr lang="cs-CZ" sz="2000">
                <a:ea typeface="+mn-lt"/>
                <a:cs typeface="+mn-lt"/>
              </a:rPr>
              <a:t> 2-3 roky- ohýbání slov , několikaslovné věty, vlk –vlkovi, pes – pesovi , 1000 slov,</a:t>
            </a:r>
            <a:endParaRPr lang="cs-CZ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>
                <a:ea typeface="+mn-lt"/>
                <a:cs typeface="+mn-lt"/>
              </a:rPr>
              <a:t>    protiklady , svoje  jméno, </a:t>
            </a:r>
            <a:r>
              <a:rPr lang="cs-CZ" sz="2000" dirty="0">
                <a:ea typeface="+mn-lt"/>
                <a:cs typeface="+mn-lt"/>
              </a:rPr>
              <a:t> fixace suprasegmentalních složek řeči</a:t>
            </a:r>
          </a:p>
          <a:p>
            <a:r>
              <a:rPr lang="cs-CZ" sz="2000" u="sng">
                <a:ea typeface="+mn-lt"/>
                <a:cs typeface="+mn-lt"/>
              </a:rPr>
              <a:t>Gramatizace</a:t>
            </a:r>
            <a:r>
              <a:rPr lang="cs-CZ" sz="2000">
                <a:ea typeface="+mn-lt"/>
                <a:cs typeface="+mn-lt"/>
              </a:rPr>
              <a:t> -období 2.otázky - co je to? Proč? - čeká smysl, umí básničku , 2000 slov</a:t>
            </a:r>
            <a:endParaRPr lang="cs-CZ" sz="2000" dirty="0">
              <a:ea typeface="+mn-lt"/>
              <a:cs typeface="+mn-lt"/>
            </a:endParaRPr>
          </a:p>
          <a:p>
            <a:r>
              <a:rPr lang="cs-CZ" sz="2000" u="sng">
                <a:ea typeface="+mn-lt"/>
                <a:cs typeface="+mn-lt"/>
              </a:rPr>
              <a:t>Intelektualizace</a:t>
            </a:r>
            <a:r>
              <a:rPr lang="cs-CZ" sz="2000">
                <a:ea typeface="+mn-lt"/>
                <a:cs typeface="+mn-lt"/>
              </a:rPr>
              <a:t> 4-6 rok - zvládá segm. i suprasegm., umí opakovat melodii, vyprávět o  známých</a:t>
            </a: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>
                <a:ea typeface="+mn-lt"/>
                <a:cs typeface="+mn-lt"/>
              </a:rPr>
              <a:t>   skutečnostech, mohou chybné fonetické realizace těžších hlásek , 2500-3000 slov</a:t>
            </a:r>
            <a:endParaRPr lang="en-US" sz="2000">
              <a:ea typeface="+mn-lt"/>
              <a:cs typeface="+mn-lt"/>
            </a:endParaRPr>
          </a:p>
          <a:p>
            <a:r>
              <a:rPr lang="cs-CZ" sz="2000" u="sng">
                <a:ea typeface="+mn-lt"/>
                <a:cs typeface="+mn-lt"/>
              </a:rPr>
              <a:t>Fixovaná řeč</a:t>
            </a:r>
            <a:r>
              <a:rPr lang="cs-CZ" sz="2000">
                <a:ea typeface="+mn-lt"/>
                <a:cs typeface="+mn-lt"/>
              </a:rPr>
              <a:t> - po 6 roce</a:t>
            </a:r>
            <a:endParaRPr lang="en-US" sz="2000">
              <a:ea typeface="+mn-lt"/>
              <a:cs typeface="+mn-lt"/>
            </a:endParaRPr>
          </a:p>
          <a:p>
            <a:endParaRPr lang="cs-CZ" sz="2000" dirty="0">
              <a:ea typeface="+mn-lt"/>
              <a:cs typeface="+mn-lt"/>
            </a:endParaRPr>
          </a:p>
          <a:p>
            <a:endParaRPr lang="cs-CZ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105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57BE48-3F0D-4E64-BFC4-7352EF4DF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>
                <a:solidFill>
                  <a:schemeClr val="accent5"/>
                </a:solidFill>
                <a:cs typeface="Calibri Light"/>
              </a:rPr>
              <a:t>Poruchy řeči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58E979-7DE9-490D-B3D8-DB356BBF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200" dirty="0">
                <a:cs typeface="Calibri"/>
              </a:rPr>
              <a:t>Dospělí - nasedá na řeč již vyvinutou (čtení, psaní)</a:t>
            </a:r>
          </a:p>
          <a:p>
            <a:r>
              <a:rPr lang="cs-CZ" sz="2200" dirty="0">
                <a:cs typeface="Calibri"/>
              </a:rPr>
              <a:t>Dospělí - </a:t>
            </a:r>
            <a:r>
              <a:rPr lang="cs-CZ" sz="2200" dirty="0" err="1">
                <a:cs typeface="Calibri"/>
              </a:rPr>
              <a:t>hemisferální</a:t>
            </a:r>
            <a:r>
              <a:rPr lang="cs-CZ" sz="2200" dirty="0">
                <a:cs typeface="Calibri"/>
              </a:rPr>
              <a:t> dominance</a:t>
            </a:r>
          </a:p>
          <a:p>
            <a:r>
              <a:rPr lang="cs-CZ" sz="2200" dirty="0">
                <a:cs typeface="Calibri"/>
              </a:rPr>
              <a:t>Dospělí - neovlivňuje intelekt x děti</a:t>
            </a:r>
          </a:p>
          <a:p>
            <a:r>
              <a:rPr lang="cs-CZ" sz="2200" dirty="0">
                <a:cs typeface="Calibri"/>
              </a:rPr>
              <a:t>Dospělí - vzniká psychogenní nástavba poruchy řeči</a:t>
            </a:r>
          </a:p>
          <a:p>
            <a:r>
              <a:rPr lang="cs-CZ" sz="2200" dirty="0">
                <a:cs typeface="Calibri"/>
              </a:rPr>
              <a:t>Dítě - předpoklady rozvoje řeči - dostatečný sluch, nepoškozený CNS, nepoškozené fonační a artikulační ústrojí, mluvící okolí</a:t>
            </a:r>
            <a:endParaRPr lang="en-US" sz="2200" dirty="0">
              <a:ea typeface="+mn-lt"/>
              <a:cs typeface="+mn-lt"/>
            </a:endParaRPr>
          </a:p>
          <a:p>
            <a:r>
              <a:rPr lang="cs-CZ" sz="2200" dirty="0">
                <a:cs typeface="Calibri"/>
              </a:rPr>
              <a:t>OVŘ - zpomaluje vývoj psychických i rozumových schopností dítěte, formování osobnosti, rozvoj </a:t>
            </a:r>
            <a:r>
              <a:rPr lang="cs-CZ" sz="2200" dirty="0" err="1">
                <a:ea typeface="+mn-lt"/>
                <a:cs typeface="+mn-lt"/>
              </a:rPr>
              <a:t>social</a:t>
            </a:r>
            <a:r>
              <a:rPr lang="cs-CZ" sz="2200" dirty="0">
                <a:ea typeface="+mn-lt"/>
                <a:cs typeface="+mn-lt"/>
              </a:rPr>
              <a:t>. vztahů,</a:t>
            </a:r>
            <a:r>
              <a:rPr lang="cs-CZ" sz="2200" dirty="0">
                <a:cs typeface="Calibri"/>
              </a:rPr>
              <a:t> 40-75 % dětí s OVŘ - neúspěch ve škole</a:t>
            </a:r>
            <a:endParaRPr lang="en-US" sz="2200" dirty="0">
              <a:ea typeface="+mn-lt"/>
              <a:cs typeface="+mn-lt"/>
            </a:endParaRPr>
          </a:p>
          <a:p>
            <a:endParaRPr lang="cs-CZ" sz="2200">
              <a:cs typeface="Calibri"/>
            </a:endParaRPr>
          </a:p>
          <a:p>
            <a:endParaRPr lang="cs-CZ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784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54FFC3-0F85-4203-A09C-7DF8B885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/>
          </a:bodyPr>
          <a:lstStyle/>
          <a:p>
            <a:r>
              <a:rPr lang="cs-CZ" sz="5400">
                <a:solidFill>
                  <a:schemeClr val="accent5"/>
                </a:solidFill>
                <a:cs typeface="Calibri Light"/>
              </a:rPr>
              <a:t>Poruchy řeči</a:t>
            </a:r>
            <a:r>
              <a:rPr lang="cs-CZ" sz="5400">
                <a:cs typeface="Calibri Light"/>
              </a:rPr>
              <a:t> - </a:t>
            </a:r>
            <a:r>
              <a:rPr lang="cs-CZ" sz="5400">
                <a:solidFill>
                  <a:srgbClr val="FF0000"/>
                </a:solidFill>
                <a:cs typeface="Calibri Light"/>
              </a:rPr>
              <a:t>klinika</a:t>
            </a:r>
          </a:p>
        </p:txBody>
      </p:sp>
      <p:pic>
        <p:nvPicPr>
          <p:cNvPr id="6" name="Obrázek 11" descr="Obsah obrázku osoba, zeď, interiér&#10;&#10;Popis se vygeneroval automaticky.">
            <a:extLst>
              <a:ext uri="{FF2B5EF4-FFF2-40B4-BE49-F238E27FC236}">
                <a16:creationId xmlns:a16="http://schemas.microsoft.com/office/drawing/2014/main" id="{D9B45286-8C8F-48C3-B07A-00B44AEC3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12" y="521917"/>
            <a:ext cx="3405555" cy="3385619"/>
          </a:xfrm>
          <a:prstGeom prst="rect">
            <a:avLst/>
          </a:pr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3DF96698-4E1F-4C77-AECF-DE5AD313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4196866"/>
            <a:ext cx="3995928" cy="200426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CED95A-607E-40B5-9218-4B5287FC6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200" dirty="0">
                <a:ea typeface="+mn-lt"/>
                <a:cs typeface="+mn-lt"/>
              </a:rPr>
              <a:t>ještě nemluví</a:t>
            </a:r>
            <a:endParaRPr lang="cs-CZ"/>
          </a:p>
          <a:p>
            <a:r>
              <a:rPr lang="cs-CZ" sz="2200" dirty="0">
                <a:ea typeface="+mn-lt"/>
                <a:cs typeface="+mn-lt"/>
              </a:rPr>
              <a:t>zadrhává</a:t>
            </a:r>
            <a:endParaRPr lang="cs-CZ">
              <a:ea typeface="+mn-lt"/>
              <a:cs typeface="+mn-lt"/>
            </a:endParaRPr>
          </a:p>
          <a:p>
            <a:r>
              <a:rPr lang="cs-CZ" sz="2200" dirty="0">
                <a:ea typeface="+mn-lt"/>
                <a:cs typeface="+mn-lt"/>
              </a:rPr>
              <a:t>nemluví správně</a:t>
            </a:r>
            <a:endParaRPr lang="cs-CZ">
              <a:ea typeface="+mn-lt"/>
              <a:cs typeface="+mn-lt"/>
            </a:endParaRPr>
          </a:p>
          <a:p>
            <a:r>
              <a:rPr lang="cs-CZ" sz="2200" dirty="0">
                <a:ea typeface="+mn-lt"/>
                <a:cs typeface="+mn-lt"/>
              </a:rPr>
              <a:t>špatně vyslovuje</a:t>
            </a:r>
            <a:endParaRPr lang="cs-CZ">
              <a:ea typeface="+mn-lt"/>
              <a:cs typeface="+mn-lt"/>
            </a:endParaRPr>
          </a:p>
          <a:p>
            <a:r>
              <a:rPr lang="cs-CZ" sz="2200" dirty="0">
                <a:ea typeface="+mn-lt"/>
                <a:cs typeface="+mn-lt"/>
              </a:rPr>
              <a:t>mluvil a nemluví</a:t>
            </a:r>
            <a:endParaRPr lang="cs-CZ">
              <a:cs typeface="Calibri"/>
            </a:endParaRPr>
          </a:p>
          <a:p>
            <a:endParaRPr lang="cs-CZ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7894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F4C97A-D5FC-4F06-A739-3515B8033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accent5"/>
                </a:solidFill>
                <a:cs typeface="Calibri Light"/>
              </a:rPr>
              <a:t>Poruchy řeči - dělení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A25A88-9010-4919-BC55-A991BFAB24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dirty="0">
                <a:solidFill>
                  <a:srgbClr val="FF0000"/>
                </a:solidFill>
                <a:cs typeface="Calibri"/>
              </a:rPr>
              <a:t>1). opožděný vývoje řeči</a:t>
            </a:r>
          </a:p>
          <a:p>
            <a:r>
              <a:rPr lang="cs-CZ" dirty="0">
                <a:cs typeface="Calibri"/>
              </a:rPr>
              <a:t>Prostý</a:t>
            </a:r>
          </a:p>
          <a:p>
            <a:r>
              <a:rPr lang="cs-CZ" dirty="0">
                <a:cs typeface="Calibri"/>
              </a:rPr>
              <a:t>Poruchy vývoje řeči při narušených somatických a stimulačních podmínkách vývoje (sluch, mluvidla , intelekt, prostřední)</a:t>
            </a:r>
          </a:p>
          <a:p>
            <a:r>
              <a:rPr lang="cs-CZ" dirty="0">
                <a:cs typeface="Calibri"/>
              </a:rPr>
              <a:t>Vývojová </a:t>
            </a:r>
            <a:r>
              <a:rPr lang="cs-CZ" dirty="0" err="1">
                <a:cs typeface="Calibri"/>
              </a:rPr>
              <a:t>dysfazie</a:t>
            </a:r>
            <a:endParaRPr lang="cs-CZ" dirty="0">
              <a:cs typeface="Calibri"/>
            </a:endParaRPr>
          </a:p>
          <a:p>
            <a:r>
              <a:rPr lang="cs-CZ" dirty="0">
                <a:solidFill>
                  <a:srgbClr val="FF0000"/>
                </a:solidFill>
                <a:cs typeface="Calibri"/>
              </a:rPr>
              <a:t>2.) poruchy povrchové struktury řeči</a:t>
            </a:r>
          </a:p>
          <a:p>
            <a:r>
              <a:rPr lang="cs-CZ" dirty="0">
                <a:cs typeface="Calibri"/>
              </a:rPr>
              <a:t>Dyslalie</a:t>
            </a:r>
          </a:p>
          <a:p>
            <a:r>
              <a:rPr lang="cs-CZ" dirty="0" err="1">
                <a:cs typeface="Calibri"/>
              </a:rPr>
              <a:t>Rhinolalie</a:t>
            </a:r>
            <a:endParaRPr lang="cs-CZ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67976E-AFA2-40D0-800B-71C2BF0D77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dirty="0">
                <a:solidFill>
                  <a:srgbClr val="FF0000"/>
                </a:solidFill>
                <a:cs typeface="Calibri"/>
              </a:rPr>
              <a:t>3.) poruchy plynulosti řeči</a:t>
            </a:r>
          </a:p>
          <a:p>
            <a:r>
              <a:rPr lang="cs-CZ" dirty="0">
                <a:cs typeface="Calibri"/>
              </a:rPr>
              <a:t>Koktavost (</a:t>
            </a:r>
            <a:r>
              <a:rPr lang="cs-CZ" dirty="0" err="1">
                <a:cs typeface="Calibri"/>
              </a:rPr>
              <a:t>balbuties</a:t>
            </a:r>
            <a:r>
              <a:rPr lang="cs-CZ" dirty="0">
                <a:cs typeface="Calibri"/>
              </a:rPr>
              <a:t>)</a:t>
            </a:r>
          </a:p>
          <a:p>
            <a:r>
              <a:rPr lang="cs-CZ" dirty="0">
                <a:cs typeface="Calibri"/>
              </a:rPr>
              <a:t>Breptavost (</a:t>
            </a:r>
            <a:r>
              <a:rPr lang="cs-CZ" dirty="0" err="1">
                <a:cs typeface="Calibri"/>
              </a:rPr>
              <a:t>tumultus</a:t>
            </a:r>
            <a:r>
              <a:rPr lang="cs-CZ" dirty="0">
                <a:cs typeface="Calibri"/>
              </a:rPr>
              <a:t>)</a:t>
            </a:r>
          </a:p>
          <a:p>
            <a:r>
              <a:rPr lang="cs-CZ" dirty="0">
                <a:solidFill>
                  <a:srgbClr val="FF0000"/>
                </a:solidFill>
                <a:cs typeface="Calibri"/>
              </a:rPr>
              <a:t>4.) poruchy hluboké struktury řeči vzniklé po její fixaci</a:t>
            </a:r>
          </a:p>
          <a:p>
            <a:r>
              <a:rPr lang="cs-CZ" dirty="0">
                <a:cs typeface="Calibri"/>
              </a:rPr>
              <a:t>Afázie</a:t>
            </a:r>
          </a:p>
          <a:p>
            <a:r>
              <a:rPr lang="cs-CZ" dirty="0">
                <a:cs typeface="Calibri"/>
              </a:rPr>
              <a:t>Poruchy při degenerativních a psychiatrických chorobách</a:t>
            </a:r>
          </a:p>
          <a:p>
            <a:r>
              <a:rPr lang="cs-CZ" dirty="0">
                <a:solidFill>
                  <a:srgbClr val="FF0000"/>
                </a:solidFill>
                <a:cs typeface="Calibri"/>
              </a:rPr>
              <a:t>5.) Řečové </a:t>
            </a:r>
            <a:r>
              <a:rPr lang="cs-CZ" dirty="0" err="1">
                <a:solidFill>
                  <a:srgbClr val="FF0000"/>
                </a:solidFill>
                <a:cs typeface="Calibri"/>
              </a:rPr>
              <a:t>neurozy</a:t>
            </a:r>
            <a:endParaRPr lang="cs-CZ" dirty="0">
              <a:solidFill>
                <a:srgbClr val="FF0000"/>
              </a:solidFill>
              <a:cs typeface="Calibri"/>
            </a:endParaRPr>
          </a:p>
          <a:p>
            <a:r>
              <a:rPr lang="cs-CZ" dirty="0">
                <a:cs typeface="Calibri"/>
              </a:rPr>
              <a:t>Nemluvnost (mutismus)</a:t>
            </a:r>
          </a:p>
          <a:p>
            <a:r>
              <a:rPr lang="cs-CZ" dirty="0">
                <a:cs typeface="Calibri"/>
              </a:rPr>
              <a:t>Poruchy psychogenní</a:t>
            </a:r>
          </a:p>
        </p:txBody>
      </p:sp>
    </p:spTree>
    <p:extLst>
      <p:ext uri="{BB962C8B-B14F-4D97-AF65-F5344CB8AC3E}">
        <p14:creationId xmlns:p14="http://schemas.microsoft.com/office/powerpoint/2010/main" val="1910946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F25E7-A536-412B-A248-0B6F71AF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3200" dirty="0">
                <a:cs typeface="Calibri Light"/>
              </a:rPr>
              <a:t> </a:t>
            </a:r>
            <a:r>
              <a:rPr lang="cs-CZ" sz="3200" dirty="0">
                <a:solidFill>
                  <a:srgbClr val="0070C0"/>
                </a:solidFill>
                <a:cs typeface="Calibri Light"/>
              </a:rPr>
              <a:t>OVŘ</a:t>
            </a:r>
            <a:r>
              <a:rPr lang="cs-CZ" sz="3200" dirty="0">
                <a:cs typeface="Calibri Light"/>
              </a:rPr>
              <a:t>- </a:t>
            </a:r>
            <a:r>
              <a:rPr lang="cs-CZ" sz="3200" err="1">
                <a:cs typeface="Calibri Light"/>
              </a:rPr>
              <a:t>def</a:t>
            </a:r>
            <a:r>
              <a:rPr lang="cs-CZ" sz="3200" dirty="0">
                <a:cs typeface="Calibri Light"/>
              </a:rPr>
              <a:t>. absence</a:t>
            </a:r>
            <a:r>
              <a:rPr lang="cs-CZ" sz="3200" dirty="0">
                <a:ea typeface="+mj-lt"/>
                <a:cs typeface="+mj-lt"/>
              </a:rPr>
              <a:t> jedné, více  nebo dokonce všech složek</a:t>
            </a:r>
            <a:br>
              <a:rPr lang="cs-CZ" sz="3200" dirty="0">
                <a:ea typeface="+mj-lt"/>
                <a:cs typeface="+mj-lt"/>
              </a:rPr>
            </a:br>
            <a:r>
              <a:rPr lang="cs-CZ" sz="3200">
                <a:ea typeface="+mj-lt"/>
                <a:cs typeface="+mj-lt"/>
              </a:rPr>
              <a:t> v oblasti vývinu řeči vzhledem k věku dítěte</a:t>
            </a:r>
            <a:endParaRPr lang="en-US" sz="3200"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7ABDF9-5563-4B6E-8338-9C0726D4D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cs-CZ" u="sng" dirty="0">
                <a:solidFill>
                  <a:srgbClr val="FF0000"/>
                </a:solidFill>
                <a:cs typeface="Calibri"/>
              </a:rPr>
              <a:t>Prostý </a:t>
            </a:r>
          </a:p>
          <a:p>
            <a:r>
              <a:rPr lang="cs-CZ" dirty="0">
                <a:cs typeface="Calibri"/>
              </a:rPr>
              <a:t>Varieta normy, v 6ti letech bez rozdílu k běžné populaci</a:t>
            </a:r>
          </a:p>
          <a:p>
            <a:r>
              <a:rPr lang="cs-CZ" dirty="0">
                <a:cs typeface="Calibri"/>
              </a:rPr>
              <a:t>Každé dítě jiné, vývoj řeči </a:t>
            </a:r>
            <a:r>
              <a:rPr lang="cs-CZ" dirty="0">
                <a:ea typeface="+mn-lt"/>
                <a:cs typeface="+mn-lt"/>
              </a:rPr>
              <a:t>individuální - počátek, rychlost, rozvoj </a:t>
            </a:r>
            <a:r>
              <a:rPr lang="cs-CZ" err="1">
                <a:ea typeface="+mn-lt"/>
                <a:cs typeface="+mn-lt"/>
              </a:rPr>
              <a:t>jednotl</a:t>
            </a:r>
            <a:r>
              <a:rPr lang="cs-CZ" dirty="0">
                <a:ea typeface="+mn-lt"/>
                <a:cs typeface="+mn-lt"/>
              </a:rPr>
              <a:t>. složek řeči</a:t>
            </a:r>
          </a:p>
          <a:p>
            <a:r>
              <a:rPr lang="cs-CZ" dirty="0">
                <a:solidFill>
                  <a:srgbClr val="FF0000"/>
                </a:solidFill>
                <a:cs typeface="Calibri"/>
              </a:rPr>
              <a:t>KM:</a:t>
            </a:r>
            <a:r>
              <a:rPr lang="cs-CZ" dirty="0">
                <a:cs typeface="Calibri"/>
              </a:rPr>
              <a:t> 3 + roky a užívá několik slov x nemluví, vlastní slova či zvukové jednotky,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rozumí, splněny podmínky vývoje řeči, v ostatních oblastech vývoje odpovídá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věku, RA</a:t>
            </a:r>
            <a:endParaRPr lang="cs-CZ" dirty="0"/>
          </a:p>
          <a:p>
            <a:r>
              <a:rPr lang="cs-CZ" dirty="0">
                <a:solidFill>
                  <a:schemeClr val="accent2"/>
                </a:solidFill>
                <a:cs typeface="Calibri"/>
              </a:rPr>
              <a:t>Vyšetření :</a:t>
            </a:r>
            <a:r>
              <a:rPr lang="cs-CZ" dirty="0">
                <a:cs typeface="Calibri"/>
              </a:rPr>
              <a:t> vyloučit objekt. příčiny 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1.Stav řeči - receptivní - ukaž, kde je ...., expresivní - popis slov, řekni, co to je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 dle obrázku, 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2. </a:t>
            </a:r>
            <a:r>
              <a:rPr lang="cs-CZ" err="1">
                <a:cs typeface="Calibri"/>
              </a:rPr>
              <a:t>Fce</a:t>
            </a:r>
            <a:r>
              <a:rPr lang="cs-CZ" dirty="0">
                <a:cs typeface="Calibri"/>
              </a:rPr>
              <a:t> somatické a stimulační - sluch ,mluvidla , jemná motorika, psychologické,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  pedagogicko-psycholog., stimulující prostředí</a:t>
            </a:r>
            <a:endParaRPr lang="cs-CZ">
              <a:cs typeface="Calibri" panose="020F0502020204030204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750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06955-7D84-4FC5-B7B2-0D67C060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cs typeface="Calibri Light"/>
              </a:rPr>
              <a:t>OVŘ - </a:t>
            </a:r>
            <a:r>
              <a:rPr lang="cs-CZ" dirty="0">
                <a:cs typeface="Calibri Light"/>
              </a:rPr>
              <a:t> při poruše somatických a stimulačních podmínek vývoje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62DC55-224D-4CC9-AC70-BC3EB5EE30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u="sng" dirty="0">
                <a:solidFill>
                  <a:srgbClr val="FF0000"/>
                </a:solidFill>
                <a:cs typeface="Calibri"/>
              </a:rPr>
              <a:t>Porucha při narušení sluchu</a:t>
            </a:r>
          </a:p>
          <a:p>
            <a:r>
              <a:rPr lang="cs-CZ" dirty="0">
                <a:cs typeface="Calibri"/>
              </a:rPr>
              <a:t>Potvrdit x vyloučit , tíže , kompenzace</a:t>
            </a:r>
          </a:p>
        </p:txBody>
      </p:sp>
      <p:pic>
        <p:nvPicPr>
          <p:cNvPr id="5" name="Obrázek 5" descr="Obsah obrázku tráva, exteriér, dítě&#10;&#10;Popis se vygeneroval automaticky.">
            <a:extLst>
              <a:ext uri="{FF2B5EF4-FFF2-40B4-BE49-F238E27FC236}">
                <a16:creationId xmlns:a16="http://schemas.microsoft.com/office/drawing/2014/main" id="{214EF9D7-960D-44FC-949B-B1DCF5130D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288636" y="1309633"/>
            <a:ext cx="2581275" cy="1771650"/>
          </a:xfrm>
        </p:spPr>
      </p:pic>
      <p:pic>
        <p:nvPicPr>
          <p:cNvPr id="7" name="Obrázek 7" descr="Obsah obrázku osoba, chlapec&#10;&#10;Popis se vygeneroval automaticky.">
            <a:extLst>
              <a:ext uri="{FF2B5EF4-FFF2-40B4-BE49-F238E27FC236}">
                <a16:creationId xmlns:a16="http://schemas.microsoft.com/office/drawing/2014/main" id="{BCD0AFC2-E169-4F3F-B757-C78AA987D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716" y="1310367"/>
            <a:ext cx="3192048" cy="1711185"/>
          </a:xfrm>
          <a:prstGeom prst="rect">
            <a:avLst/>
          </a:prstGeom>
        </p:spPr>
      </p:pic>
      <p:pic>
        <p:nvPicPr>
          <p:cNvPr id="8" name="Obrázek 8" descr="Obsah obrázku osoba, interiér, chlapec, mladý&#10;&#10;Popis se vygeneroval automaticky.">
            <a:extLst>
              <a:ext uri="{FF2B5EF4-FFF2-40B4-BE49-F238E27FC236}">
                <a16:creationId xmlns:a16="http://schemas.microsoft.com/office/drawing/2014/main" id="{56FA7077-E578-4244-836A-15FAF442D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715" y="3246891"/>
            <a:ext cx="6354870" cy="330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8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965822-B0B0-4340-9D91-A7257454E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cs typeface="Calibri Light"/>
              </a:rPr>
              <a:t>Řeč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0AFDE3-D50A-44C0-B624-5BC3BDE599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>
                <a:solidFill>
                  <a:srgbClr val="00B0F0"/>
                </a:solidFill>
                <a:cs typeface="Calibri"/>
              </a:rPr>
              <a:t>Lidská řeč</a:t>
            </a:r>
            <a:r>
              <a:rPr lang="cs-CZ" sz="2000" dirty="0">
                <a:solidFill>
                  <a:srgbClr val="00B0F0"/>
                </a:solidFill>
                <a:cs typeface="Calibri"/>
              </a:rPr>
              <a:t> </a:t>
            </a:r>
            <a:r>
              <a:rPr lang="cs-CZ" sz="2000" dirty="0">
                <a:cs typeface="Calibri"/>
              </a:rPr>
              <a:t>- nejdokonalejší prostředek komunikace (živočichové)</a:t>
            </a:r>
            <a:endParaRPr lang="en-US" sz="2000">
              <a:cs typeface="Calibri"/>
            </a:endParaRPr>
          </a:p>
          <a:p>
            <a:r>
              <a:rPr lang="cs-CZ" sz="2000" b="1" dirty="0">
                <a:solidFill>
                  <a:srgbClr val="00B0F0"/>
                </a:solidFill>
                <a:cs typeface="Calibri"/>
              </a:rPr>
              <a:t>Jazykovědné hledisko </a:t>
            </a:r>
          </a:p>
          <a:p>
            <a:r>
              <a:rPr lang="cs-CZ" sz="2000" u="sng" dirty="0">
                <a:solidFill>
                  <a:srgbClr val="0070C0"/>
                </a:solidFill>
                <a:cs typeface="Calibri"/>
              </a:rPr>
              <a:t>Řeč </a:t>
            </a:r>
            <a:r>
              <a:rPr lang="cs-CZ" sz="2000" dirty="0">
                <a:solidFill>
                  <a:srgbClr val="0070C0"/>
                </a:solidFill>
                <a:cs typeface="Calibri"/>
              </a:rPr>
              <a:t>-</a:t>
            </a:r>
            <a:r>
              <a:rPr lang="cs-CZ" sz="2000" dirty="0">
                <a:cs typeface="Calibri"/>
              </a:rPr>
              <a:t> obecná biologická vlastnost předávat smysluplné informace (zvukový, písemný)</a:t>
            </a:r>
          </a:p>
          <a:p>
            <a:r>
              <a:rPr lang="cs-CZ" sz="2000" u="sng" dirty="0">
                <a:solidFill>
                  <a:srgbClr val="0070C0"/>
                </a:solidFill>
                <a:cs typeface="Calibri"/>
              </a:rPr>
              <a:t>Jazyk</a:t>
            </a:r>
            <a:r>
              <a:rPr lang="cs-CZ" sz="2000" dirty="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cs-CZ" sz="2000" dirty="0">
                <a:ea typeface="+mn-lt"/>
                <a:cs typeface="+mn-lt"/>
              </a:rPr>
              <a:t>- specifická vlastnost - vázaná na určité sociální, etnické a národnostní systémy, předáván. Mění se, lze se naučit</a:t>
            </a:r>
            <a:endParaRPr lang="en-US" sz="2000">
              <a:ea typeface="+mn-lt"/>
              <a:cs typeface="+mn-lt"/>
            </a:endParaRPr>
          </a:p>
          <a:p>
            <a:r>
              <a:rPr lang="cs-CZ" sz="2000" u="sng" dirty="0">
                <a:solidFill>
                  <a:srgbClr val="0070C0"/>
                </a:solidFill>
                <a:ea typeface="+mn-lt"/>
                <a:cs typeface="+mn-lt"/>
              </a:rPr>
              <a:t>Mluva</a:t>
            </a:r>
            <a:r>
              <a:rPr lang="cs-CZ" sz="2000" dirty="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cs-CZ" sz="2000" dirty="0">
                <a:ea typeface="+mn-lt"/>
                <a:cs typeface="+mn-lt"/>
              </a:rPr>
              <a:t>- konkrétní sdělení, které je předáváno jazykem v určitém okamžiku</a:t>
            </a:r>
            <a:endParaRPr lang="en-US" sz="200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E62E74-9244-4889-807E-759D8D6E77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>
                <a:ea typeface="+mn-lt"/>
                <a:cs typeface="+mn-lt"/>
              </a:rPr>
              <a:t>Myslíme pomocí řeči, přináší do mozku abstrakta. Bez řeči by nebylo myšlení a bez myšlení řeči.  2 strany jedné mince. </a:t>
            </a:r>
            <a:endParaRPr lang="en-US" sz="2400" dirty="0">
              <a:ea typeface="+mn-lt"/>
              <a:cs typeface="+mn-lt"/>
            </a:endParaRPr>
          </a:p>
          <a:p>
            <a:endParaRPr lang="cs-CZ" sz="2400" dirty="0"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0000"/>
                </a:solidFill>
                <a:ea typeface="+mn-lt"/>
                <a:cs typeface="+mn-lt"/>
              </a:rPr>
              <a:t>Složka expresivní</a:t>
            </a:r>
            <a:endParaRPr lang="en-US" sz="2400" dirty="0">
              <a:solidFill>
                <a:srgbClr val="FF0000"/>
              </a:solidFill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0000"/>
                </a:solidFill>
                <a:ea typeface="+mn-lt"/>
                <a:cs typeface="+mn-lt"/>
              </a:rPr>
              <a:t>Složka receptivní</a:t>
            </a:r>
            <a:endParaRPr lang="en-US" sz="2400" dirty="0">
              <a:solidFill>
                <a:srgbClr val="FF0000"/>
              </a:solidFill>
              <a:ea typeface="+mn-lt"/>
              <a:cs typeface="+mn-lt"/>
            </a:endParaRPr>
          </a:p>
          <a:p>
            <a:endParaRPr lang="cs-CZ" sz="2400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958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06955-7D84-4FC5-B7B2-0D67C060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cs typeface="Calibri Light"/>
              </a:rPr>
              <a:t>OVŘ -</a:t>
            </a:r>
            <a:r>
              <a:rPr lang="cs-CZ" dirty="0">
                <a:cs typeface="Calibri Light"/>
              </a:rPr>
              <a:t>  při poruše somatických a stimulačních </a:t>
            </a:r>
            <a:r>
              <a:rPr lang="cs-CZ">
                <a:cs typeface="Calibri Light"/>
              </a:rPr>
              <a:t>podmínek vývoje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62DC55-224D-4CC9-AC70-BC3EB5EE30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cs-CZ" dirty="0">
                <a:solidFill>
                  <a:srgbClr val="FF0000"/>
                </a:solidFill>
                <a:cs typeface="Calibri"/>
              </a:rPr>
              <a:t>Porucha při narušení mluvidel</a:t>
            </a:r>
          </a:p>
          <a:p>
            <a:r>
              <a:rPr lang="cs-CZ" dirty="0">
                <a:cs typeface="Calibri"/>
              </a:rPr>
              <a:t>Rty , tváře, zubní a čelistní oblouky, dolní čelit , tvrdé + měkké patro, hltan, nosohltan, dutina nosní. Proud vzduchu do nosu.</a:t>
            </a:r>
          </a:p>
          <a:p>
            <a:r>
              <a:rPr lang="cs-CZ" u="sng" dirty="0">
                <a:solidFill>
                  <a:schemeClr val="accent6"/>
                </a:solidFill>
                <a:cs typeface="Calibri"/>
              </a:rPr>
              <a:t>Převaha </a:t>
            </a:r>
            <a:r>
              <a:rPr lang="cs-CZ" u="sng" dirty="0" err="1">
                <a:solidFill>
                  <a:schemeClr val="accent6"/>
                </a:solidFill>
                <a:cs typeface="Calibri"/>
              </a:rPr>
              <a:t>oganické</a:t>
            </a:r>
            <a:r>
              <a:rPr lang="cs-CZ" u="sng" dirty="0">
                <a:solidFill>
                  <a:schemeClr val="accent6"/>
                </a:solidFill>
                <a:cs typeface="Calibri"/>
              </a:rPr>
              <a:t> poruchy </a:t>
            </a:r>
            <a:r>
              <a:rPr lang="cs-CZ" dirty="0">
                <a:solidFill>
                  <a:srgbClr val="000000"/>
                </a:solidFill>
                <a:cs typeface="Calibri"/>
              </a:rPr>
              <a:t>-</a:t>
            </a:r>
            <a:r>
              <a:rPr lang="cs-CZ" dirty="0">
                <a:cs typeface="Calibri"/>
              </a:rPr>
              <a:t> rozštěpové vady - </a:t>
            </a:r>
            <a:r>
              <a:rPr lang="cs-CZ" dirty="0" err="1">
                <a:cs typeface="Calibri"/>
              </a:rPr>
              <a:t>velofaryngealní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insuficince</a:t>
            </a:r>
            <a:r>
              <a:rPr lang="cs-CZ" dirty="0">
                <a:cs typeface="Calibri"/>
              </a:rPr>
              <a:t>. ( polykání, foukání, řeč, zpěv, </a:t>
            </a:r>
            <a:r>
              <a:rPr lang="cs-CZ" dirty="0" err="1">
                <a:cs typeface="Calibri"/>
              </a:rPr>
              <a:t>insuf</a:t>
            </a:r>
            <a:r>
              <a:rPr lang="cs-CZ" dirty="0">
                <a:cs typeface="Calibri"/>
              </a:rPr>
              <a:t>. </a:t>
            </a:r>
            <a:r>
              <a:rPr lang="cs-CZ" dirty="0" err="1">
                <a:cs typeface="Calibri"/>
              </a:rPr>
              <a:t>ústé</a:t>
            </a:r>
            <a:r>
              <a:rPr lang="cs-CZ" dirty="0">
                <a:cs typeface="Calibri"/>
              </a:rPr>
              <a:t> E.t , tedy OMA, OMS)</a:t>
            </a:r>
          </a:p>
          <a:p>
            <a:r>
              <a:rPr lang="cs-CZ" dirty="0">
                <a:solidFill>
                  <a:srgbClr val="FF0000"/>
                </a:solidFill>
                <a:cs typeface="Calibri"/>
              </a:rPr>
              <a:t>KM:</a:t>
            </a:r>
            <a:r>
              <a:rPr lang="cs-CZ" dirty="0">
                <a:cs typeface="Calibri"/>
              </a:rPr>
              <a:t> hlásky s vnitřní energií </a:t>
            </a:r>
            <a:r>
              <a:rPr lang="cs-CZ" dirty="0" err="1">
                <a:cs typeface="Calibri"/>
              </a:rPr>
              <a:t>postiž</a:t>
            </a:r>
            <a:r>
              <a:rPr lang="cs-CZ" dirty="0">
                <a:cs typeface="Calibri"/>
              </a:rPr>
              <a:t>. málo x explozivy , frikativy, vibranty </a:t>
            </a:r>
            <a:r>
              <a:rPr lang="cs-CZ" dirty="0" err="1">
                <a:cs typeface="Calibri"/>
              </a:rPr>
              <a:t>postiž</a:t>
            </a:r>
            <a:r>
              <a:rPr lang="cs-CZ" dirty="0">
                <a:cs typeface="Calibri"/>
              </a:rPr>
              <a:t>. hodně, pomáhá si nosním chřípím, grimasy v obličeji. (př. maminka)</a:t>
            </a:r>
          </a:p>
          <a:p>
            <a:r>
              <a:rPr lang="cs-CZ" dirty="0">
                <a:cs typeface="Calibri"/>
              </a:rPr>
              <a:t>Řeč nosová příměs,</a:t>
            </a:r>
            <a:r>
              <a:rPr lang="cs-CZ" dirty="0">
                <a:ea typeface="+mn-lt"/>
                <a:cs typeface="+mn-lt"/>
              </a:rPr>
              <a:t> samohlásková, není plynulá, dyšný hlas, převodní nedoslýchavost, souhyby nosních křídel.</a:t>
            </a:r>
          </a:p>
          <a:p>
            <a:r>
              <a:rPr lang="cs-CZ" dirty="0" err="1">
                <a:solidFill>
                  <a:srgbClr val="FFFF00"/>
                </a:solidFill>
                <a:ea typeface="+mn-lt"/>
                <a:cs typeface="+mn-lt"/>
              </a:rPr>
              <a:t>Ter</a:t>
            </a:r>
            <a:r>
              <a:rPr lang="cs-CZ" dirty="0">
                <a:solidFill>
                  <a:srgbClr val="FFFF00"/>
                </a:solidFill>
                <a:ea typeface="+mn-lt"/>
                <a:cs typeface="+mn-lt"/>
              </a:rPr>
              <a:t>: </a:t>
            </a:r>
            <a:r>
              <a:rPr lang="cs-CZ" dirty="0">
                <a:ea typeface="+mn-lt"/>
                <a:cs typeface="+mn-lt"/>
              </a:rPr>
              <a:t>po narození , operace do 1 –2 let, </a:t>
            </a:r>
            <a:r>
              <a:rPr lang="cs-CZ" dirty="0" err="1">
                <a:ea typeface="+mn-lt"/>
                <a:cs typeface="+mn-lt"/>
              </a:rPr>
              <a:t>velofaryng</a:t>
            </a:r>
            <a:r>
              <a:rPr lang="cs-CZ" dirty="0">
                <a:ea typeface="+mn-lt"/>
                <a:cs typeface="+mn-lt"/>
              </a:rPr>
              <a:t>. obtíže, defekty dentice a zub oblouků, OMA,OMS</a:t>
            </a: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    !</a:t>
            </a:r>
            <a:r>
              <a:rPr lang="cs-CZ" dirty="0" err="1">
                <a:ea typeface="+mn-lt"/>
                <a:cs typeface="+mn-lt"/>
              </a:rPr>
              <a:t>submukozní</a:t>
            </a:r>
            <a:r>
              <a:rPr lang="cs-CZ" dirty="0">
                <a:ea typeface="+mn-lt"/>
                <a:cs typeface="+mn-lt"/>
              </a:rPr>
              <a:t> rozštěp patra, zkrácené měkké patro</a:t>
            </a:r>
          </a:p>
        </p:txBody>
      </p:sp>
      <p:pic>
        <p:nvPicPr>
          <p:cNvPr id="9" name="Obrázek 9" descr="Obsah obrázku text, osoba&#10;&#10;Popis se vygeneroval automaticky.">
            <a:extLst>
              <a:ext uri="{FF2B5EF4-FFF2-40B4-BE49-F238E27FC236}">
                <a16:creationId xmlns:a16="http://schemas.microsoft.com/office/drawing/2014/main" id="{F4388B33-0E31-4036-94A8-D9A47334A1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7899" y="1398995"/>
            <a:ext cx="5181600" cy="3033420"/>
          </a:xfrm>
        </p:spPr>
      </p:pic>
    </p:spTree>
    <p:extLst>
      <p:ext uri="{BB962C8B-B14F-4D97-AF65-F5344CB8AC3E}">
        <p14:creationId xmlns:p14="http://schemas.microsoft.com/office/powerpoint/2010/main" val="336215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06955-7D84-4FC5-B7B2-0D67C060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cs typeface="Calibri Light"/>
              </a:rPr>
              <a:t>OVŘ </a:t>
            </a:r>
            <a:r>
              <a:rPr lang="cs-CZ" dirty="0">
                <a:cs typeface="Calibri Light"/>
              </a:rPr>
              <a:t>-  při poruše somatických a stimulačních </a:t>
            </a:r>
            <a:r>
              <a:rPr lang="cs-CZ">
                <a:cs typeface="Calibri Light"/>
              </a:rPr>
              <a:t>podmínek vývoje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62DC55-224D-4CC9-AC70-BC3EB5EE3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Porucha při narušení mluvidel - </a:t>
            </a:r>
            <a:r>
              <a:rPr lang="cs-CZ" sz="2000" dirty="0">
                <a:cs typeface="Calibri"/>
              </a:rPr>
              <a:t>Rty , tváře, zubní a čelistní oblouky, dolní čelit , tvrdé + měkké patro, hltan, nosohltan, dutina nosní. </a:t>
            </a:r>
            <a:endParaRPr lang="cs-CZ" sz="2000" dirty="0">
              <a:solidFill>
                <a:srgbClr val="FF0000"/>
              </a:solidFill>
              <a:cs typeface="Calibri"/>
            </a:endParaRPr>
          </a:p>
          <a:p>
            <a:r>
              <a:rPr lang="cs-CZ" sz="2000" u="sng" dirty="0">
                <a:solidFill>
                  <a:schemeClr val="accent6"/>
                </a:solidFill>
                <a:cs typeface="Calibri"/>
              </a:rPr>
              <a:t>Převaha funkční poruchy - </a:t>
            </a:r>
            <a:r>
              <a:rPr lang="cs-CZ" sz="2000" u="sng" dirty="0">
                <a:solidFill>
                  <a:schemeClr val="accent6"/>
                </a:solidFill>
                <a:ea typeface="+mn-lt"/>
                <a:cs typeface="+mn-lt"/>
              </a:rPr>
              <a:t>dysartrie</a:t>
            </a:r>
          </a:p>
          <a:p>
            <a:r>
              <a:rPr lang="cs-CZ" sz="2000" dirty="0">
                <a:ea typeface="+mn-lt"/>
                <a:cs typeface="+mn-lt"/>
              </a:rPr>
              <a:t>Porucha volní pohyblivosti mluvidel , jako</a:t>
            </a:r>
            <a:r>
              <a:rPr lang="cs-CZ" sz="2000" dirty="0">
                <a:solidFill>
                  <a:schemeClr val="accent3"/>
                </a:solidFill>
                <a:ea typeface="+mn-lt"/>
                <a:cs typeface="+mn-lt"/>
              </a:rPr>
              <a:t> následek poruchy inervace v kterékoliv části.</a:t>
            </a:r>
          </a:p>
          <a:p>
            <a:r>
              <a:rPr lang="cs-CZ" sz="2000" dirty="0" err="1">
                <a:ea typeface="+mn-lt"/>
                <a:cs typeface="+mn-lt"/>
              </a:rPr>
              <a:t>Protrah</a:t>
            </a:r>
            <a:r>
              <a:rPr lang="cs-CZ" sz="2000" dirty="0">
                <a:ea typeface="+mn-lt"/>
                <a:cs typeface="+mn-lt"/>
              </a:rPr>
              <a:t>. porod, krvácení do CNS, porucha dýchání. Často zároveň poškození motor. </a:t>
            </a:r>
            <a:r>
              <a:rPr lang="cs-CZ" sz="2000" dirty="0" err="1">
                <a:ea typeface="+mn-lt"/>
                <a:cs typeface="+mn-lt"/>
              </a:rPr>
              <a:t>fce</a:t>
            </a:r>
            <a:r>
              <a:rPr lang="cs-CZ" sz="2000" dirty="0">
                <a:ea typeface="+mn-lt"/>
                <a:cs typeface="+mn-lt"/>
              </a:rPr>
              <a:t> končetin - tzv. raná </a:t>
            </a:r>
            <a:r>
              <a:rPr lang="cs-CZ" sz="2000" dirty="0" err="1">
                <a:ea typeface="+mn-lt"/>
                <a:cs typeface="+mn-lt"/>
              </a:rPr>
              <a:t>mozk</a:t>
            </a:r>
            <a:r>
              <a:rPr lang="cs-CZ" sz="2000" dirty="0">
                <a:ea typeface="+mn-lt"/>
                <a:cs typeface="+mn-lt"/>
              </a:rPr>
              <a:t>. obrna = DMO</a:t>
            </a:r>
          </a:p>
          <a:p>
            <a:r>
              <a:rPr lang="cs-CZ" sz="2000" dirty="0">
                <a:solidFill>
                  <a:srgbClr val="FF0000"/>
                </a:solidFill>
                <a:ea typeface="+mn-lt"/>
                <a:cs typeface="+mn-lt"/>
              </a:rPr>
              <a:t>KM:</a:t>
            </a:r>
            <a:r>
              <a:rPr lang="cs-CZ" sz="2000" dirty="0">
                <a:ea typeface="+mn-lt"/>
                <a:cs typeface="+mn-lt"/>
              </a:rPr>
              <a:t> OVŘ x(nemožnost VŘ, </a:t>
            </a:r>
            <a:r>
              <a:rPr lang="cs-CZ" sz="2000" dirty="0" err="1">
                <a:ea typeface="+mn-lt"/>
                <a:cs typeface="+mn-lt"/>
              </a:rPr>
              <a:t>postiž</a:t>
            </a:r>
            <a:r>
              <a:rPr lang="cs-CZ" sz="2000" dirty="0">
                <a:ea typeface="+mn-lt"/>
                <a:cs typeface="+mn-lt"/>
              </a:rPr>
              <a:t>. motorické i zvukové realizace hlásek, setřelá řeč, postižení segmentace řeči (splývání, vmezeření, vynechávání..), mimovolní pohyby mluvidel, </a:t>
            </a:r>
            <a:r>
              <a:rPr lang="cs-CZ" sz="2000" dirty="0" err="1">
                <a:ea typeface="+mn-lt"/>
                <a:cs typeface="+mn-lt"/>
              </a:rPr>
              <a:t>VFinsuf</a:t>
            </a:r>
            <a:r>
              <a:rPr lang="cs-CZ" sz="2000" dirty="0">
                <a:ea typeface="+mn-lt"/>
                <a:cs typeface="+mn-lt"/>
              </a:rPr>
              <a:t>. (</a:t>
            </a:r>
            <a:r>
              <a:rPr lang="cs-CZ" sz="2000" dirty="0">
                <a:solidFill>
                  <a:srgbClr val="00B0F0"/>
                </a:solidFill>
                <a:ea typeface="+mn-lt"/>
                <a:cs typeface="+mn-lt"/>
              </a:rPr>
              <a:t>řeč opilého </a:t>
            </a:r>
            <a:r>
              <a:rPr lang="cs-CZ" sz="2000" dirty="0">
                <a:ea typeface="+mn-lt"/>
                <a:cs typeface="+mn-lt"/>
              </a:rPr>
              <a:t>- rozvláčná, špatná výslovnost  velké soustředění , výbušná i tichá, </a:t>
            </a:r>
            <a:r>
              <a:rPr lang="cs-CZ" sz="2000" dirty="0">
                <a:solidFill>
                  <a:srgbClr val="00B0F0"/>
                </a:solidFill>
                <a:ea typeface="+mn-lt"/>
                <a:cs typeface="+mn-lt"/>
              </a:rPr>
              <a:t>s bramborou ústech- </a:t>
            </a:r>
            <a:r>
              <a:rPr lang="cs-CZ" sz="2000" dirty="0">
                <a:ea typeface="+mn-lt"/>
                <a:cs typeface="+mn-lt"/>
              </a:rPr>
              <a:t>rychlá , povrchní nedostatečná výslovnost, malá mimická činnost.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)</a:t>
            </a:r>
            <a:endParaRPr lang="cs-CZ" sz="2000">
              <a:ea typeface="+mn-lt"/>
              <a:cs typeface="+mn-lt"/>
            </a:endParaRPr>
          </a:p>
          <a:p>
            <a:r>
              <a:rPr lang="cs-CZ" sz="2000" dirty="0">
                <a:ea typeface="+mn-lt"/>
                <a:cs typeface="+mn-lt"/>
              </a:rPr>
              <a:t>u těžkých OVŘ, kde zachován sluch a intelekt, nutno došetřit </a:t>
            </a:r>
            <a:r>
              <a:rPr lang="cs-CZ" sz="2000" dirty="0" err="1">
                <a:ea typeface="+mn-lt"/>
                <a:cs typeface="+mn-lt"/>
              </a:rPr>
              <a:t>fčnost</a:t>
            </a:r>
            <a:r>
              <a:rPr lang="cs-CZ" sz="2000" dirty="0">
                <a:ea typeface="+mn-lt"/>
                <a:cs typeface="+mn-lt"/>
              </a:rPr>
              <a:t> mluvidel – EMG, motorické testy</a:t>
            </a:r>
          </a:p>
          <a:p>
            <a:r>
              <a:rPr lang="cs-CZ" sz="2000" err="1">
                <a:ea typeface="+mn-lt"/>
                <a:cs typeface="+mn-lt"/>
              </a:rPr>
              <a:t>TEr</a:t>
            </a:r>
            <a:r>
              <a:rPr lang="cs-CZ" sz="2000" dirty="0">
                <a:ea typeface="+mn-lt"/>
                <a:cs typeface="+mn-lt"/>
              </a:rPr>
              <a:t>: RHB , logopedie , neurolog, foniatrie.....cvičení jemné motoriky , masáže mim svalů, farmakolog. ovlivnění</a:t>
            </a:r>
          </a:p>
        </p:txBody>
      </p:sp>
    </p:spTree>
    <p:extLst>
      <p:ext uri="{BB962C8B-B14F-4D97-AF65-F5344CB8AC3E}">
        <p14:creationId xmlns:p14="http://schemas.microsoft.com/office/powerpoint/2010/main" val="2218353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06955-7D84-4FC5-B7B2-0D67C060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cs typeface="Calibri Light"/>
              </a:rPr>
              <a:t>OVŘ -</a:t>
            </a:r>
            <a:r>
              <a:rPr lang="cs-CZ" dirty="0">
                <a:cs typeface="Calibri Light"/>
              </a:rPr>
              <a:t>  při poruše somatických a stimulačních </a:t>
            </a:r>
            <a:r>
              <a:rPr lang="cs-CZ">
                <a:cs typeface="Calibri Light"/>
              </a:rPr>
              <a:t>podmínek vývoje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62DC55-224D-4CC9-AC70-BC3EB5EE30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Porucha při narušení intelektu</a:t>
            </a:r>
          </a:p>
          <a:p>
            <a:r>
              <a:rPr lang="cs-CZ" sz="2000" dirty="0">
                <a:ea typeface="+mn-lt"/>
                <a:cs typeface="+mn-lt"/>
              </a:rPr>
              <a:t>Omezený vývoj, porucha ve všech strukturách řeči, porucha artikulace , syntaxe, gramatické i významové složky. Expresivní i receptivní složka</a:t>
            </a:r>
          </a:p>
          <a:p>
            <a:r>
              <a:rPr lang="cs-CZ" sz="2000" dirty="0" err="1">
                <a:ea typeface="+mn-lt"/>
                <a:cs typeface="+mn-lt"/>
              </a:rPr>
              <a:t>m.Down</a:t>
            </a:r>
            <a:r>
              <a:rPr lang="cs-CZ" sz="2000" dirty="0">
                <a:ea typeface="+mn-lt"/>
                <a:cs typeface="+mn-lt"/>
              </a:rPr>
              <a:t>, oligofrenie,  mikro/hydrocefalie, dle výše intelektu rozvoj řeči</a:t>
            </a:r>
          </a:p>
          <a:p>
            <a:r>
              <a:rPr lang="cs-CZ" sz="2000" dirty="0" err="1">
                <a:solidFill>
                  <a:srgbClr val="FFFF00"/>
                </a:solidFill>
                <a:ea typeface="+mn-lt"/>
                <a:cs typeface="+mn-lt"/>
              </a:rPr>
              <a:t>Ter</a:t>
            </a:r>
            <a:r>
              <a:rPr lang="cs-CZ" sz="2000" dirty="0">
                <a:solidFill>
                  <a:srgbClr val="FFFF00"/>
                </a:solidFill>
                <a:ea typeface="+mn-lt"/>
                <a:cs typeface="+mn-lt"/>
              </a:rPr>
              <a:t>.</a:t>
            </a:r>
            <a:r>
              <a:rPr lang="cs-CZ" sz="2000" dirty="0">
                <a:ea typeface="+mn-lt"/>
                <a:cs typeface="+mn-lt"/>
              </a:rPr>
              <a:t>: individuální , obtížná</a:t>
            </a:r>
          </a:p>
          <a:p>
            <a:r>
              <a:rPr lang="cs-CZ" sz="2000" dirty="0">
                <a:solidFill>
                  <a:srgbClr val="FF0000"/>
                </a:solidFill>
                <a:ea typeface="+mn-lt"/>
                <a:cs typeface="+mn-lt"/>
              </a:rPr>
              <a:t>Porucha vnější stimulace</a:t>
            </a:r>
          </a:p>
          <a:p>
            <a:r>
              <a:rPr lang="cs-CZ" sz="2000" dirty="0">
                <a:ea typeface="+mn-lt"/>
                <a:cs typeface="+mn-lt"/>
              </a:rPr>
              <a:t>Dítě se rodí s předpoklady k osvojení řeči, ne s řečí.</a:t>
            </a:r>
          </a:p>
          <a:p>
            <a:r>
              <a:rPr lang="cs-CZ" sz="2000" dirty="0">
                <a:ea typeface="+mn-lt"/>
                <a:cs typeface="+mn-lt"/>
              </a:rPr>
              <a:t>Rozvoj řeči až po 4-5 roce (vtiskávání), nikdy  zcela neosvojí.</a:t>
            </a:r>
          </a:p>
        </p:txBody>
      </p:sp>
      <p:pic>
        <p:nvPicPr>
          <p:cNvPr id="5" name="Obrázek 5" descr="Obsah obrázku budova, osoba, exteriér&#10;&#10;Popis se vygeneroval automaticky.">
            <a:extLst>
              <a:ext uri="{FF2B5EF4-FFF2-40B4-BE49-F238E27FC236}">
                <a16:creationId xmlns:a16="http://schemas.microsoft.com/office/drawing/2014/main" id="{82B7FE2D-F9A0-415F-96C9-797803C192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6216" y="1188223"/>
            <a:ext cx="3402251" cy="2244116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1237A9EF-596F-4223-ABF0-D3727DAC7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004" y="3999553"/>
            <a:ext cx="4945692" cy="22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87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A15AC-ADFF-4FFB-9762-5D59EB98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OVŘ - </a:t>
            </a:r>
            <a:r>
              <a:rPr lang="cs-CZ" dirty="0">
                <a:solidFill>
                  <a:srgbClr val="FF0000"/>
                </a:solidFill>
                <a:cs typeface="Calibri Light"/>
              </a:rPr>
              <a:t>vývojová </a:t>
            </a:r>
            <a:r>
              <a:rPr lang="cs-CZ" dirty="0" err="1">
                <a:solidFill>
                  <a:srgbClr val="FF0000"/>
                </a:solidFill>
                <a:cs typeface="Calibri Light"/>
              </a:rPr>
              <a:t>dysfazie</a:t>
            </a:r>
            <a:endParaRPr lang="cs-CZ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A9F3F5-930A-4ECA-BF14-BF960E15F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dirty="0">
                <a:solidFill>
                  <a:schemeClr val="accent3"/>
                </a:solidFill>
                <a:cs typeface="Calibri"/>
              </a:rPr>
              <a:t>Porucha centrálního zpracování řečového signálu</a:t>
            </a:r>
            <a:r>
              <a:rPr lang="cs-CZ" dirty="0">
                <a:cs typeface="Calibri"/>
              </a:rPr>
              <a:t>, etiolog. (infekce , perinatální trauma), LMD</a:t>
            </a:r>
          </a:p>
          <a:p>
            <a:r>
              <a:rPr lang="cs-CZ" dirty="0">
                <a:cs typeface="Calibri"/>
              </a:rPr>
              <a:t>Dobře slyší , špatně / nedostatečně rozumí - špatná tvorba vlastní řeči, snaží se reprodukovat tak,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jak rozumí</a:t>
            </a:r>
          </a:p>
          <a:p>
            <a:r>
              <a:rPr lang="cs-CZ" dirty="0">
                <a:solidFill>
                  <a:srgbClr val="FF0000"/>
                </a:solidFill>
                <a:cs typeface="Calibri"/>
              </a:rPr>
              <a:t>KM: </a:t>
            </a:r>
            <a:r>
              <a:rPr lang="cs-CZ" dirty="0">
                <a:cs typeface="Calibri"/>
              </a:rPr>
              <a:t>Porucha </a:t>
            </a:r>
            <a:r>
              <a:rPr lang="cs-CZ" dirty="0" err="1">
                <a:cs typeface="Calibri"/>
              </a:rPr>
              <a:t>fonet</a:t>
            </a:r>
            <a:r>
              <a:rPr lang="cs-CZ" dirty="0">
                <a:cs typeface="Calibri"/>
              </a:rPr>
              <a:t>. i fonolog. stránky, porucha řazení hlásek, agramatická, často nesrozumitelná,. Vázne percepce distinktivních rysů, neudrží dějovou linii, neumí využít redundance k doplnění, porušena jemná motorika, lateralizace, porucha kresby, často dyslexie a koktavost</a:t>
            </a:r>
          </a:p>
          <a:p>
            <a:r>
              <a:rPr lang="cs-CZ" dirty="0" err="1">
                <a:solidFill>
                  <a:srgbClr val="00B050"/>
                </a:solidFill>
                <a:cs typeface="Calibri"/>
              </a:rPr>
              <a:t>Dif</a:t>
            </a:r>
            <a:r>
              <a:rPr lang="cs-CZ" dirty="0">
                <a:solidFill>
                  <a:srgbClr val="00B050"/>
                </a:solidFill>
                <a:cs typeface="Calibri"/>
              </a:rPr>
              <a:t> dg</a:t>
            </a:r>
            <a:r>
              <a:rPr lang="cs-CZ" dirty="0">
                <a:cs typeface="Calibri"/>
              </a:rPr>
              <a:t> prostý OVŘ a VD ( OVŘ - dítě s těžkou </a:t>
            </a:r>
            <a:r>
              <a:rPr lang="cs-CZ" dirty="0" err="1">
                <a:cs typeface="Calibri"/>
              </a:rPr>
              <a:t>artik</a:t>
            </a:r>
            <a:r>
              <a:rPr lang="cs-CZ" dirty="0">
                <a:cs typeface="Calibri"/>
              </a:rPr>
              <a:t>. poruchou </a:t>
            </a:r>
            <a:r>
              <a:rPr lang="cs-CZ" u="sng" dirty="0">
                <a:cs typeface="Calibri"/>
              </a:rPr>
              <a:t>vyslovuje nesrozumitelně, ale segmentálně správně</a:t>
            </a:r>
            <a:r>
              <a:rPr lang="cs-CZ" dirty="0">
                <a:cs typeface="Calibri"/>
              </a:rPr>
              <a:t> - struktura slov, vět x VD  nedodržuj , netvoří </a:t>
            </a:r>
            <a:r>
              <a:rPr lang="cs-CZ" dirty="0" err="1">
                <a:cs typeface="Calibri"/>
              </a:rPr>
              <a:t>řeč.segmenty</a:t>
            </a:r>
            <a:r>
              <a:rPr lang="cs-CZ" dirty="0">
                <a:cs typeface="Calibri"/>
              </a:rPr>
              <a:t> , přehazuje hlásky, zaměňuje , splývají =) nepoměr mezi slyšením a rozuměním, sluch normální).</a:t>
            </a:r>
          </a:p>
          <a:p>
            <a:r>
              <a:rPr lang="cs-CZ" dirty="0">
                <a:cs typeface="Calibri"/>
              </a:rPr>
              <a:t>Vyš: fonematický sluch dle Škodové, jemná motorika, slovní zásoba, sluchu - audio , percepční test, neurolog., psycholog., event BERA a OAE, EEG – vlny blízké epilepsii</a:t>
            </a:r>
            <a:endParaRPr lang="cs-CZ" dirty="0"/>
          </a:p>
          <a:p>
            <a:r>
              <a:rPr lang="cs-CZ" dirty="0">
                <a:cs typeface="Calibri"/>
              </a:rPr>
              <a:t>Patologie primárně není v oblasti komunikace, poruchy řeči je projevem poruchy zrání mozkových </a:t>
            </a:r>
            <a:r>
              <a:rPr lang="cs-CZ" dirty="0" err="1">
                <a:cs typeface="Calibri"/>
              </a:rPr>
              <a:t>fcí</a:t>
            </a:r>
            <a:endParaRPr lang="cs-CZ" dirty="0">
              <a:cs typeface="Calibri"/>
            </a:endParaRPr>
          </a:p>
          <a:p>
            <a:r>
              <a:rPr lang="cs-CZ" err="1">
                <a:solidFill>
                  <a:srgbClr val="FFFF00"/>
                </a:solidFill>
                <a:cs typeface="Calibri"/>
              </a:rPr>
              <a:t>Ter</a:t>
            </a:r>
            <a:r>
              <a:rPr lang="cs-CZ" dirty="0">
                <a:solidFill>
                  <a:srgbClr val="FFFF00"/>
                </a:solidFill>
                <a:cs typeface="Calibri"/>
              </a:rPr>
              <a:t>.</a:t>
            </a:r>
            <a:r>
              <a:rPr lang="cs-CZ" dirty="0">
                <a:cs typeface="Calibri"/>
              </a:rPr>
              <a:t> RHB řeči samostatně !špatně! + dostatek sluch a zrak podnětů , jemná motorika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Dostatek podnětů pomůže vyzrát CNS jako celku</a:t>
            </a: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5882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BADFD-1730-4514-A9FF-AD5B4EADE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  <a:cs typeface="Calibri Light"/>
              </a:rPr>
              <a:t>Poruchy povrchové </a:t>
            </a:r>
            <a:r>
              <a:rPr lang="cs-CZ" dirty="0" err="1">
                <a:solidFill>
                  <a:srgbClr val="7030A0"/>
                </a:solidFill>
                <a:cs typeface="Calibri Light"/>
              </a:rPr>
              <a:t>stuktury</a:t>
            </a:r>
            <a:r>
              <a:rPr lang="cs-CZ" dirty="0">
                <a:solidFill>
                  <a:srgbClr val="7030A0"/>
                </a:solidFill>
                <a:cs typeface="Calibri Light"/>
              </a:rPr>
              <a:t> řeči (zvuků řeči)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EFF538-6A06-4AE5-8A5F-A73A43E602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Dobrá srozumitelnost,</a:t>
            </a:r>
            <a:r>
              <a:rPr lang="cs-CZ" sz="2000" dirty="0">
                <a:cs typeface="Calibri"/>
              </a:rPr>
              <a:t> spíše rušivý element řeči - nejčastěji porucha artikulace hlásek, rušivý podtón, nadbytečná x chybějící nosová rezonance</a:t>
            </a:r>
          </a:p>
          <a:p>
            <a:r>
              <a:rPr lang="cs-CZ" sz="2000" dirty="0">
                <a:solidFill>
                  <a:schemeClr val="accent1"/>
                </a:solidFill>
                <a:cs typeface="Calibri"/>
              </a:rPr>
              <a:t>Dyslalie - patlavost</a:t>
            </a:r>
          </a:p>
          <a:p>
            <a:r>
              <a:rPr lang="cs-CZ" sz="2000" dirty="0" err="1">
                <a:solidFill>
                  <a:schemeClr val="accent1"/>
                </a:solidFill>
                <a:cs typeface="Calibri"/>
              </a:rPr>
              <a:t>Rinolalie</a:t>
            </a:r>
            <a:r>
              <a:rPr lang="cs-CZ" sz="2000" dirty="0">
                <a:solidFill>
                  <a:schemeClr val="accent1"/>
                </a:solidFill>
                <a:cs typeface="Calibri"/>
              </a:rPr>
              <a:t> 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035955-EE29-4ED4-8026-EB25F787EB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668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D95D0-F4B4-4746-AEAF-D661BD762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  <a:cs typeface="Calibri Light"/>
              </a:rPr>
              <a:t>Poruchy povrchové vrstvy řeči</a:t>
            </a:r>
            <a:endParaRPr lang="cs-CZ">
              <a:solidFill>
                <a:srgbClr val="7030A0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619505-F5C7-44CF-8AC9-D6B80AAA84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cs-CZ" u="sng" dirty="0">
                <a:solidFill>
                  <a:srgbClr val="FF0000"/>
                </a:solidFill>
                <a:cs typeface="Calibri"/>
              </a:rPr>
              <a:t>Dyslalie – patlavost</a:t>
            </a:r>
          </a:p>
          <a:p>
            <a:r>
              <a:rPr lang="cs-CZ" dirty="0">
                <a:solidFill>
                  <a:srgbClr val="FF0000"/>
                </a:solidFill>
                <a:cs typeface="Calibri"/>
              </a:rPr>
              <a:t>KM: </a:t>
            </a:r>
            <a:r>
              <a:rPr lang="cs-CZ" dirty="0">
                <a:cs typeface="Calibri"/>
              </a:rPr>
              <a:t>Postižení v motorické a zvukové realizaci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        hlásek,  event. vynechání hlásky, nahrazení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        jinou</a:t>
            </a:r>
            <a:endParaRPr lang="cs-CZ" dirty="0"/>
          </a:p>
          <a:p>
            <a:r>
              <a:rPr lang="cs-CZ" dirty="0">
                <a:cs typeface="Calibri"/>
              </a:rPr>
              <a:t>Segmentace řeči a hluboká struktura nenarušena</a:t>
            </a:r>
          </a:p>
          <a:p>
            <a:r>
              <a:rPr lang="cs-CZ" dirty="0" err="1">
                <a:solidFill>
                  <a:srgbClr val="FFFF00"/>
                </a:solidFill>
                <a:cs typeface="Calibri"/>
              </a:rPr>
              <a:t>Ter</a:t>
            </a:r>
            <a:r>
              <a:rPr lang="cs-CZ" dirty="0">
                <a:solidFill>
                  <a:srgbClr val="FFFF00"/>
                </a:solidFill>
                <a:cs typeface="Calibri"/>
              </a:rPr>
              <a:t>.:</a:t>
            </a:r>
            <a:r>
              <a:rPr lang="cs-CZ" dirty="0">
                <a:cs typeface="Calibri"/>
              </a:rPr>
              <a:t> logopedie , speciální pedagogové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solidFill>
                  <a:srgbClr val="000000"/>
                </a:solidFill>
                <a:cs typeface="Calibri"/>
              </a:rPr>
              <a:t>Dělení: </a:t>
            </a:r>
          </a:p>
          <a:p>
            <a:r>
              <a:rPr lang="cs-CZ" dirty="0">
                <a:solidFill>
                  <a:srgbClr val="0070C0"/>
                </a:solidFill>
                <a:cs typeface="Calibri"/>
              </a:rPr>
              <a:t>1. vývojová</a:t>
            </a:r>
            <a:r>
              <a:rPr lang="cs-CZ" dirty="0">
                <a:solidFill>
                  <a:srgbClr val="000000"/>
                </a:solidFill>
                <a:cs typeface="Calibri"/>
              </a:rPr>
              <a:t> - nedokáže přesně </a:t>
            </a:r>
            <a:r>
              <a:rPr lang="cs-CZ" dirty="0">
                <a:solidFill>
                  <a:srgbClr val="000000"/>
                </a:solidFill>
                <a:ea typeface="+mn-lt"/>
                <a:cs typeface="+mn-lt"/>
              </a:rPr>
              <a:t>ovládat</a:t>
            </a:r>
            <a:r>
              <a:rPr lang="cs-CZ" dirty="0">
                <a:solidFill>
                  <a:srgbClr val="000000"/>
                </a:solidFill>
                <a:cs typeface="Calibri"/>
              </a:rPr>
              <a:t> mluvidla ,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cs typeface="Calibri"/>
              </a:rPr>
              <a:t>        nahrazuje nejjednodušší a nejpodobnější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cs typeface="Calibri"/>
              </a:rPr>
              <a:t>        zvukovodu a motorickou variantou, přiměřeně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cs typeface="Calibri"/>
              </a:rPr>
              <a:t>        věku </a:t>
            </a:r>
            <a:endParaRPr lang="cs-CZ" dirty="0">
              <a:cs typeface="Calibri"/>
            </a:endParaRP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cs typeface="Calibri"/>
              </a:rPr>
              <a:t>        - v předškolním věku 30%, </a:t>
            </a:r>
            <a:r>
              <a:rPr lang="cs-CZ" dirty="0" err="1">
                <a:solidFill>
                  <a:srgbClr val="000000"/>
                </a:solidFill>
                <a:cs typeface="Calibri"/>
              </a:rPr>
              <a:t>spont</a:t>
            </a:r>
            <a:r>
              <a:rPr lang="cs-CZ" dirty="0">
                <a:solidFill>
                  <a:srgbClr val="000000"/>
                </a:solidFill>
                <a:cs typeface="Calibri"/>
              </a:rPr>
              <a:t>. vymizí 5-6 rok</a:t>
            </a:r>
            <a:endParaRPr lang="cs-CZ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482553F-1D6B-473D-84F7-0FDF5F1668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1800" dirty="0">
                <a:solidFill>
                  <a:srgbClr val="0070C0"/>
                </a:solidFill>
                <a:ea typeface="+mn-lt"/>
                <a:cs typeface="+mn-lt"/>
              </a:rPr>
              <a:t>2. funkční</a:t>
            </a:r>
            <a:r>
              <a:rPr lang="cs-CZ" sz="1800" dirty="0">
                <a:solidFill>
                  <a:srgbClr val="000000"/>
                </a:solidFill>
                <a:ea typeface="+mn-lt"/>
                <a:cs typeface="+mn-lt"/>
              </a:rPr>
              <a:t> - školní věk , bez </a:t>
            </a:r>
            <a:r>
              <a:rPr lang="cs-CZ" sz="1800" dirty="0" err="1">
                <a:solidFill>
                  <a:srgbClr val="000000"/>
                </a:solidFill>
                <a:ea typeface="+mn-lt"/>
                <a:cs typeface="+mn-lt"/>
              </a:rPr>
              <a:t>organicity</a:t>
            </a:r>
            <a:r>
              <a:rPr lang="cs-CZ" sz="1800" dirty="0">
                <a:solidFill>
                  <a:srgbClr val="000000"/>
                </a:solidFill>
                <a:ea typeface="+mn-lt"/>
                <a:cs typeface="+mn-lt"/>
              </a:rPr>
              <a:t>, nepřesný</a:t>
            </a:r>
            <a:endParaRPr lang="cs-CZ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ea typeface="+mn-lt"/>
                <a:cs typeface="+mn-lt"/>
              </a:rPr>
              <a:t>         motorický stereotyp, někdy do dospělosti </a:t>
            </a:r>
            <a:endParaRPr lang="en-US" sz="18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ea typeface="+mn-lt"/>
                <a:cs typeface="+mn-lt"/>
              </a:rPr>
              <a:t>        </a:t>
            </a:r>
            <a:r>
              <a:rPr lang="cs-CZ" sz="1800" dirty="0">
                <a:solidFill>
                  <a:srgbClr val="FFFF00"/>
                </a:solidFill>
                <a:ea typeface="+mn-lt"/>
                <a:cs typeface="+mn-lt"/>
              </a:rPr>
              <a:t>Ter.</a:t>
            </a:r>
            <a:r>
              <a:rPr lang="cs-CZ" sz="1800" dirty="0">
                <a:solidFill>
                  <a:srgbClr val="000000"/>
                </a:solidFill>
                <a:ea typeface="+mn-lt"/>
                <a:cs typeface="+mn-lt"/>
              </a:rPr>
              <a:t> - změna na motorický, obecně 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ea typeface="+mn-lt"/>
                <a:cs typeface="+mn-lt"/>
              </a:rPr>
              <a:t>                 akceptovatelný stereotyp</a:t>
            </a:r>
            <a:endParaRPr lang="cs-CZ" sz="1800" dirty="0" err="1">
              <a:ea typeface="+mn-lt"/>
              <a:cs typeface="+mn-lt"/>
            </a:endParaRPr>
          </a:p>
          <a:p>
            <a:r>
              <a:rPr lang="cs-CZ" sz="1800" dirty="0">
                <a:solidFill>
                  <a:srgbClr val="0070C0"/>
                </a:solidFill>
                <a:ea typeface="+mn-lt"/>
                <a:cs typeface="+mn-lt"/>
              </a:rPr>
              <a:t>3. organická -</a:t>
            </a:r>
            <a:r>
              <a:rPr lang="cs-CZ" sz="1800" dirty="0">
                <a:ea typeface="+mn-lt"/>
                <a:cs typeface="+mn-lt"/>
              </a:rPr>
              <a:t> příčinou anatomická varieta</a:t>
            </a:r>
            <a:endParaRPr lang="cs-CZ" sz="1800">
              <a:cs typeface="Calibri" panose="020F0502020204030204"/>
            </a:endParaRPr>
          </a:p>
          <a:p>
            <a:pPr marL="0" indent="0">
              <a:buNone/>
            </a:pPr>
            <a:r>
              <a:rPr lang="cs-CZ" sz="1800" dirty="0">
                <a:ea typeface="+mn-lt"/>
                <a:cs typeface="+mn-lt"/>
              </a:rPr>
              <a:t>     Trvalá - postižení mozku, sluchu </a:t>
            </a:r>
          </a:p>
          <a:p>
            <a:pPr marL="0" indent="0">
              <a:buNone/>
            </a:pPr>
            <a:r>
              <a:rPr lang="cs-CZ" sz="1800" dirty="0">
                <a:ea typeface="+mn-lt"/>
                <a:cs typeface="+mn-lt"/>
              </a:rPr>
              <a:t>     Dočasná - změna anatomických poměrů v dut.</a:t>
            </a:r>
          </a:p>
          <a:p>
            <a:pPr marL="0" indent="0">
              <a:buNone/>
            </a:pPr>
            <a:r>
              <a:rPr lang="cs-CZ" sz="1800" dirty="0">
                <a:ea typeface="+mn-lt"/>
                <a:cs typeface="+mn-lt"/>
              </a:rPr>
              <a:t>                       ústní dentice, kolem 6.roku věku, skusu</a:t>
            </a: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ea typeface="+mn-lt"/>
                <a:cs typeface="+mn-lt"/>
              </a:rPr>
              <a:t>     </a:t>
            </a:r>
            <a:r>
              <a:rPr lang="cs-CZ" sz="1800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cs-CZ" sz="1800" dirty="0" err="1">
                <a:solidFill>
                  <a:srgbClr val="FFFF00"/>
                </a:solidFill>
                <a:ea typeface="+mn-lt"/>
                <a:cs typeface="+mn-lt"/>
              </a:rPr>
              <a:t>Ter</a:t>
            </a:r>
            <a:r>
              <a:rPr lang="cs-CZ" sz="1800" dirty="0">
                <a:solidFill>
                  <a:srgbClr val="FFFF00"/>
                </a:solidFill>
                <a:ea typeface="+mn-lt"/>
                <a:cs typeface="+mn-lt"/>
              </a:rPr>
              <a:t>.</a:t>
            </a:r>
            <a:r>
              <a:rPr lang="cs-CZ" sz="1800" dirty="0">
                <a:solidFill>
                  <a:srgbClr val="000000"/>
                </a:solidFill>
                <a:ea typeface="+mn-lt"/>
                <a:cs typeface="+mn-lt"/>
              </a:rPr>
              <a:t>. Stomatolog. Plastický chirurg, foniatr</a:t>
            </a:r>
          </a:p>
          <a:p>
            <a:endParaRPr lang="cs-CZ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191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52339B-9DF0-42DE-B82C-EC781101D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  <a:ea typeface="+mj-lt"/>
                <a:cs typeface="+mj-lt"/>
              </a:rPr>
              <a:t>Poruchy povrchové vrstvy řeči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70A57D-540E-4C7A-9452-7969971A9E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u="sng" dirty="0" err="1">
                <a:solidFill>
                  <a:srgbClr val="FF0000"/>
                </a:solidFill>
                <a:cs typeface="Calibri"/>
              </a:rPr>
              <a:t>Rinolalie</a:t>
            </a:r>
            <a:endParaRPr lang="cs-CZ" sz="2000" u="sng" dirty="0">
              <a:solidFill>
                <a:srgbClr val="FF0000"/>
              </a:solidFill>
              <a:cs typeface="Calibri"/>
            </a:endParaRPr>
          </a:p>
          <a:p>
            <a:r>
              <a:rPr lang="cs-CZ" sz="2000" dirty="0">
                <a:cs typeface="Calibri"/>
              </a:rPr>
              <a:t>Nadbytek/nedostatek nosové rezonance</a:t>
            </a:r>
          </a:p>
          <a:p>
            <a:r>
              <a:rPr lang="cs-CZ" sz="2000" dirty="0">
                <a:solidFill>
                  <a:srgbClr val="0070C0"/>
                </a:solidFill>
                <a:cs typeface="Calibri"/>
              </a:rPr>
              <a:t>Otevřená - </a:t>
            </a:r>
            <a:r>
              <a:rPr lang="cs-CZ" sz="2000" err="1">
                <a:solidFill>
                  <a:srgbClr val="0070C0"/>
                </a:solidFill>
                <a:cs typeface="Calibri"/>
              </a:rPr>
              <a:t>hypernazalita</a:t>
            </a:r>
            <a:endParaRPr lang="cs-CZ" sz="2000">
              <a:solidFill>
                <a:srgbClr val="0070C0"/>
              </a:solidFill>
              <a:cs typeface="Calibri"/>
            </a:endParaRPr>
          </a:p>
          <a:p>
            <a:r>
              <a:rPr lang="cs-CZ" sz="2000" dirty="0">
                <a:solidFill>
                  <a:srgbClr val="0070C0"/>
                </a:solidFill>
                <a:cs typeface="Calibri"/>
              </a:rPr>
              <a:t>Zavřená - </a:t>
            </a:r>
            <a:r>
              <a:rPr lang="cs-CZ" sz="2000" err="1">
                <a:solidFill>
                  <a:srgbClr val="0070C0"/>
                </a:solidFill>
                <a:cs typeface="Calibri"/>
              </a:rPr>
              <a:t>hyponazalita</a:t>
            </a:r>
            <a:endParaRPr lang="cs-CZ" sz="2000">
              <a:solidFill>
                <a:srgbClr val="0070C0"/>
              </a:solidFill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2491B2E-CF81-42C9-9ADD-06731DB26C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u="sng" dirty="0">
                <a:cs typeface="Calibri"/>
              </a:rPr>
              <a:t>Otevřená </a:t>
            </a:r>
            <a:r>
              <a:rPr lang="cs-CZ" sz="2000" dirty="0">
                <a:cs typeface="Calibri"/>
              </a:rPr>
              <a:t>- vzduch do dut. nosní </a:t>
            </a:r>
          </a:p>
          <a:p>
            <a:r>
              <a:rPr lang="cs-CZ" sz="2000" dirty="0">
                <a:cs typeface="Calibri"/>
              </a:rPr>
              <a:t>Organická - rozštěp. vady, krátké patro, úrazy, poruchy inervace</a:t>
            </a:r>
          </a:p>
          <a:p>
            <a:r>
              <a:rPr lang="cs-CZ" sz="2000" dirty="0">
                <a:cs typeface="Calibri"/>
              </a:rPr>
              <a:t>Funkční - typ osobnosti , krajové zvyky, způsob obvyklé mluvy</a:t>
            </a:r>
          </a:p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KM:</a:t>
            </a:r>
            <a:r>
              <a:rPr lang="cs-CZ" sz="2000" dirty="0">
                <a:cs typeface="Calibri"/>
              </a:rPr>
              <a:t> Maskovat , grimasy v obličeji , souhyby nosních křídel</a:t>
            </a:r>
          </a:p>
          <a:p>
            <a:r>
              <a:rPr lang="cs-CZ" sz="2000" dirty="0" err="1">
                <a:solidFill>
                  <a:srgbClr val="FFFF00"/>
                </a:solidFill>
                <a:cs typeface="Calibri"/>
              </a:rPr>
              <a:t>Ter</a:t>
            </a:r>
            <a:r>
              <a:rPr lang="cs-CZ" sz="2000" dirty="0">
                <a:solidFill>
                  <a:srgbClr val="FFFF00"/>
                </a:solidFill>
                <a:cs typeface="Calibri"/>
              </a:rPr>
              <a:t>.: </a:t>
            </a:r>
            <a:r>
              <a:rPr lang="cs-CZ" sz="2000" dirty="0">
                <a:cs typeface="Calibri"/>
              </a:rPr>
              <a:t>chirurgická</a:t>
            </a:r>
          </a:p>
        </p:txBody>
      </p:sp>
    </p:spTree>
    <p:extLst>
      <p:ext uri="{BB962C8B-B14F-4D97-AF65-F5344CB8AC3E}">
        <p14:creationId xmlns:p14="http://schemas.microsoft.com/office/powerpoint/2010/main" val="2116528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52339B-9DF0-42DE-B82C-EC781101D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rgbClr val="7030A0"/>
                </a:solidFill>
                <a:ea typeface="+mj-lt"/>
                <a:cs typeface="+mj-lt"/>
              </a:rPr>
              <a:t>Poruchy povrchové vrstvy řeči</a:t>
            </a:r>
          </a:p>
          <a:p>
            <a:endParaRPr lang="cs-CZ" dirty="0">
              <a:solidFill>
                <a:srgbClr val="7030A0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70A57D-540E-4C7A-9452-7969971A9E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u="sng" dirty="0" err="1">
                <a:solidFill>
                  <a:srgbClr val="FF0000"/>
                </a:solidFill>
                <a:cs typeface="Calibri"/>
              </a:rPr>
              <a:t>Rinolalie</a:t>
            </a:r>
            <a:endParaRPr lang="cs-CZ" sz="2000" u="sng">
              <a:solidFill>
                <a:srgbClr val="FF0000"/>
              </a:solidFill>
              <a:cs typeface="Calibri"/>
            </a:endParaRPr>
          </a:p>
          <a:p>
            <a:r>
              <a:rPr lang="cs-CZ" sz="2000" dirty="0">
                <a:cs typeface="Calibri"/>
              </a:rPr>
              <a:t>Nadbytek/nedostatek nosové rezonance</a:t>
            </a:r>
          </a:p>
          <a:p>
            <a:r>
              <a:rPr lang="cs-CZ" sz="2000" dirty="0">
                <a:solidFill>
                  <a:srgbClr val="0070C0"/>
                </a:solidFill>
                <a:cs typeface="Calibri"/>
              </a:rPr>
              <a:t>Otevřená - </a:t>
            </a:r>
            <a:r>
              <a:rPr lang="cs-CZ" sz="2000" dirty="0" err="1">
                <a:solidFill>
                  <a:srgbClr val="0070C0"/>
                </a:solidFill>
                <a:cs typeface="Calibri"/>
              </a:rPr>
              <a:t>hypernazalita</a:t>
            </a:r>
            <a:endParaRPr lang="cs-CZ" sz="2000" dirty="0">
              <a:solidFill>
                <a:srgbClr val="0070C0"/>
              </a:solidFill>
              <a:cs typeface="Calibri"/>
            </a:endParaRPr>
          </a:p>
          <a:p>
            <a:r>
              <a:rPr lang="cs-CZ" sz="2000" dirty="0">
                <a:solidFill>
                  <a:srgbClr val="0070C0"/>
                </a:solidFill>
                <a:cs typeface="Calibri"/>
              </a:rPr>
              <a:t>Zavřená - </a:t>
            </a:r>
            <a:r>
              <a:rPr lang="cs-CZ" sz="2000" dirty="0" err="1">
                <a:solidFill>
                  <a:srgbClr val="0070C0"/>
                </a:solidFill>
                <a:cs typeface="Calibri"/>
              </a:rPr>
              <a:t>hyponazalita</a:t>
            </a:r>
            <a:endParaRPr lang="cs-CZ" sz="2000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2491B2E-CF81-42C9-9ADD-06731DB26C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u="sng" dirty="0">
                <a:cs typeface="Calibri"/>
              </a:rPr>
              <a:t>Uzavřená</a:t>
            </a:r>
            <a:r>
              <a:rPr lang="cs-CZ" sz="2000" dirty="0">
                <a:cs typeface="Calibri"/>
              </a:rPr>
              <a:t> - vzduch do dut. nosní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nemůže proniknout</a:t>
            </a:r>
          </a:p>
          <a:p>
            <a:r>
              <a:rPr lang="cs-CZ" sz="2000" dirty="0">
                <a:cs typeface="Calibri"/>
              </a:rPr>
              <a:t>Organická - AV, TU nosohltanu, polypy</a:t>
            </a:r>
          </a:p>
          <a:p>
            <a:r>
              <a:rPr lang="cs-CZ" sz="2000" dirty="0">
                <a:cs typeface="Calibri"/>
              </a:rPr>
              <a:t>Funkční - typ osobnosti , krajové zvyky</a:t>
            </a:r>
          </a:p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KM: </a:t>
            </a:r>
            <a:r>
              <a:rPr lang="cs-CZ" sz="2000" dirty="0">
                <a:cs typeface="Calibri"/>
              </a:rPr>
              <a:t>jako nachlazení, ucpaný nos</a:t>
            </a:r>
          </a:p>
          <a:p>
            <a:r>
              <a:rPr lang="cs-CZ" sz="2000" dirty="0" err="1">
                <a:solidFill>
                  <a:srgbClr val="FFFF00"/>
                </a:solidFill>
                <a:cs typeface="Calibri"/>
              </a:rPr>
              <a:t>Ter</a:t>
            </a:r>
            <a:r>
              <a:rPr lang="cs-CZ" sz="2000" dirty="0">
                <a:solidFill>
                  <a:srgbClr val="FFFF00"/>
                </a:solidFill>
                <a:cs typeface="Calibri"/>
              </a:rPr>
              <a:t>:</a:t>
            </a:r>
            <a:r>
              <a:rPr lang="cs-CZ" sz="2000" dirty="0">
                <a:cs typeface="Calibri"/>
              </a:rPr>
              <a:t> dle příčiny, vyšetření, chirurgie</a:t>
            </a:r>
          </a:p>
        </p:txBody>
      </p:sp>
    </p:spTree>
    <p:extLst>
      <p:ext uri="{BB962C8B-B14F-4D97-AF65-F5344CB8AC3E}">
        <p14:creationId xmlns:p14="http://schemas.microsoft.com/office/powerpoint/2010/main" val="3289911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6292E3-8C97-4570-8A7A-E2FE018D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Poruchy plynulosti řeči</a:t>
            </a:r>
            <a:endParaRPr lang="en-US" sz="5400" kern="1200">
              <a:solidFill>
                <a:schemeClr val="accent2"/>
              </a:solidFill>
              <a:latin typeface="+mj-lt"/>
              <a:cs typeface="Calibri Light"/>
            </a:endParaRPr>
          </a:p>
          <a:p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5D3B370F-A9E2-49FD-BA4D-EDE3461E21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296" y="657271"/>
            <a:ext cx="6894576" cy="386096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E2D8A9-1CB8-4181-AB74-2FFF28CEA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6" y="4798577"/>
            <a:ext cx="6894576" cy="1428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dirty="0" err="1"/>
              <a:t>Plynulá</a:t>
            </a:r>
            <a:r>
              <a:rPr lang="en-US" sz="1900" dirty="0"/>
              <a:t> </a:t>
            </a:r>
            <a:r>
              <a:rPr lang="en-US" sz="1900" dirty="0" err="1"/>
              <a:t>řeč</a:t>
            </a:r>
            <a:r>
              <a:rPr lang="en-US" sz="1900" dirty="0"/>
              <a:t> </a:t>
            </a:r>
            <a:r>
              <a:rPr lang="en-US" sz="1900" dirty="0" err="1"/>
              <a:t>základní</a:t>
            </a:r>
            <a:r>
              <a:rPr lang="en-US" sz="1900" dirty="0"/>
              <a:t> </a:t>
            </a:r>
            <a:r>
              <a:rPr lang="en-US" sz="1900" dirty="0" err="1"/>
              <a:t>podmínkou</a:t>
            </a:r>
            <a:r>
              <a:rPr lang="en-US" sz="1900" dirty="0"/>
              <a:t> </a:t>
            </a:r>
            <a:r>
              <a:rPr lang="en-US" sz="1900" dirty="0" err="1"/>
              <a:t>normálního</a:t>
            </a:r>
            <a:r>
              <a:rPr lang="en-US" sz="1900" dirty="0"/>
              <a:t> </a:t>
            </a:r>
            <a:r>
              <a:rPr lang="en-US" sz="1900" dirty="0" err="1"/>
              <a:t>přenosu</a:t>
            </a:r>
            <a:r>
              <a:rPr lang="en-US" sz="1900" dirty="0"/>
              <a:t> </a:t>
            </a:r>
            <a:r>
              <a:rPr lang="en-US" sz="1900" dirty="0" err="1"/>
              <a:t>verbálních</a:t>
            </a:r>
            <a:r>
              <a:rPr lang="en-US" sz="1900" dirty="0"/>
              <a:t> </a:t>
            </a:r>
            <a:r>
              <a:rPr lang="en-US" sz="1900" dirty="0" err="1"/>
              <a:t>informací</a:t>
            </a:r>
            <a:r>
              <a:rPr lang="en-US" sz="1900" dirty="0"/>
              <a:t> </a:t>
            </a:r>
          </a:p>
          <a:p>
            <a:r>
              <a:rPr lang="en-US" sz="1900" dirty="0" err="1"/>
              <a:t>Koktavost</a:t>
            </a:r>
            <a:r>
              <a:rPr lang="en-US" sz="1900" dirty="0"/>
              <a:t> – </a:t>
            </a:r>
            <a:r>
              <a:rPr lang="en-US" sz="1900" dirty="0" err="1"/>
              <a:t>balbuties</a:t>
            </a:r>
            <a:endParaRPr lang="en-US" sz="1900" dirty="0" err="1">
              <a:cs typeface="Calibri"/>
            </a:endParaRPr>
          </a:p>
          <a:p>
            <a:r>
              <a:rPr lang="en-US" sz="1900" dirty="0" err="1"/>
              <a:t>Breptavost</a:t>
            </a:r>
            <a:r>
              <a:rPr lang="en-US" sz="1900" dirty="0"/>
              <a:t> - </a:t>
            </a:r>
            <a:r>
              <a:rPr lang="en-US" sz="1900" dirty="0" err="1"/>
              <a:t>tumultus</a:t>
            </a:r>
          </a:p>
          <a:p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506626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B5B95-C5E2-4075-A025-AEDC55F1C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  <a:cs typeface="Calibri Light"/>
              </a:rPr>
              <a:t>Poruchy plynulosti řeči</a:t>
            </a:r>
            <a:endParaRPr lang="cs-CZ">
              <a:solidFill>
                <a:schemeClr val="accent2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D3CEFE-BBA0-40B8-9C71-11FC6AD439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2000" dirty="0">
                <a:solidFill>
                  <a:srgbClr val="FF0000"/>
                </a:solidFill>
                <a:ea typeface="+mn-lt"/>
                <a:cs typeface="+mn-lt"/>
              </a:rPr>
              <a:t>Koktavost</a:t>
            </a:r>
            <a:r>
              <a:rPr lang="cs-CZ" sz="2000" dirty="0">
                <a:ea typeface="+mn-lt"/>
                <a:cs typeface="+mn-lt"/>
              </a:rPr>
              <a:t> - krátké často se opakující</a:t>
            </a: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úseky řeči</a:t>
            </a:r>
            <a:endParaRPr lang="en-US" sz="2000">
              <a:ea typeface="+mn-lt"/>
              <a:cs typeface="+mn-lt"/>
            </a:endParaRPr>
          </a:p>
          <a:p>
            <a:r>
              <a:rPr lang="cs-CZ" sz="2000" dirty="0">
                <a:ea typeface="+mn-lt"/>
                <a:cs typeface="+mn-lt"/>
              </a:rPr>
              <a:t>0,5-1% populace , děti 4 - 5%, </a:t>
            </a: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Chlapci : dívky  6-8 : 1</a:t>
            </a:r>
            <a:endParaRPr lang="en-US" sz="2000" dirty="0">
              <a:ea typeface="+mn-lt"/>
              <a:cs typeface="+mn-lt"/>
            </a:endParaRPr>
          </a:p>
          <a:p>
            <a:r>
              <a:rPr lang="cs-CZ" sz="2000" dirty="0">
                <a:ea typeface="+mn-lt"/>
                <a:cs typeface="+mn-lt"/>
              </a:rPr>
              <a:t>Syndrom komplexního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poškození koordinace orgánů </a:t>
            </a:r>
            <a:endParaRPr lang="cs-CZ" sz="2000" dirty="0">
              <a:cs typeface="Calibri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participujících na procesu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řeči, ve všech oblastech řeči,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zpětně ovlivňuje nositele</a:t>
            </a:r>
            <a:endParaRPr lang="cs-CZ" sz="2000" dirty="0">
              <a:cs typeface="Calibri"/>
            </a:endParaRPr>
          </a:p>
          <a:p>
            <a:endParaRPr lang="cs-CZ" sz="2000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964BFAD-A2B8-4CFB-AFBB-C555B5C93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8694" y="1825625"/>
            <a:ext cx="5265106" cy="47479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000" dirty="0">
                <a:solidFill>
                  <a:srgbClr val="00B050"/>
                </a:solidFill>
                <a:cs typeface="Calibri"/>
              </a:rPr>
              <a:t>Teorie</a:t>
            </a:r>
            <a:r>
              <a:rPr lang="cs-CZ" sz="2000" dirty="0">
                <a:cs typeface="Calibri"/>
              </a:rPr>
              <a:t> -psychické a psychogenní poruchy x organická příčina</a:t>
            </a:r>
          </a:p>
          <a:p>
            <a:r>
              <a:rPr lang="cs-CZ" sz="2000" dirty="0">
                <a:cs typeface="Calibri"/>
              </a:rPr>
              <a:t>Prof. </a:t>
            </a:r>
            <a:r>
              <a:rPr lang="cs-CZ" sz="2000" dirty="0" err="1">
                <a:cs typeface="Calibri"/>
              </a:rPr>
              <a:t>Seeman</a:t>
            </a:r>
            <a:r>
              <a:rPr lang="cs-CZ" sz="2000" dirty="0">
                <a:cs typeface="Calibri"/>
              </a:rPr>
              <a:t> - organ. změny v </a:t>
            </a:r>
            <a:r>
              <a:rPr lang="cs-CZ" sz="2000" dirty="0" err="1">
                <a:cs typeface="Calibri"/>
              </a:rPr>
              <a:t>striatum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</a:t>
            </a:r>
            <a:r>
              <a:rPr lang="cs-CZ" sz="2000" dirty="0" err="1">
                <a:cs typeface="Calibri"/>
              </a:rPr>
              <a:t>pallidum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basal</a:t>
            </a:r>
            <a:r>
              <a:rPr lang="cs-CZ" sz="2000" dirty="0">
                <a:cs typeface="Calibri"/>
              </a:rPr>
              <a:t>. ganglií</a:t>
            </a:r>
            <a:endParaRPr lang="cs-CZ"/>
          </a:p>
          <a:p>
            <a:r>
              <a:rPr lang="cs-CZ" sz="2000" dirty="0">
                <a:cs typeface="Calibri"/>
              </a:rPr>
              <a:t>Pro vznik - zděděná dispozice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              - vyvolávající stimul</a:t>
            </a:r>
          </a:p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KM:</a:t>
            </a:r>
            <a:r>
              <a:rPr lang="cs-CZ" sz="2000" dirty="0">
                <a:cs typeface="Calibri"/>
              </a:rPr>
              <a:t> řeč. projev rušen křečí svalů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</a:t>
            </a:r>
            <a:r>
              <a:rPr lang="cs-CZ" sz="2000" dirty="0">
                <a:solidFill>
                  <a:srgbClr val="FFC000"/>
                </a:solidFill>
                <a:cs typeface="Calibri"/>
              </a:rPr>
              <a:t>Klony</a:t>
            </a:r>
            <a:r>
              <a:rPr lang="cs-CZ" sz="2000" dirty="0">
                <a:cs typeface="Calibri"/>
              </a:rPr>
              <a:t> (opakované prudké křeč. stahy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vedoucí k opakování prvních slabik,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hlásek)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</a:t>
            </a:r>
            <a:r>
              <a:rPr lang="cs-CZ" sz="2000" dirty="0">
                <a:solidFill>
                  <a:srgbClr val="FFC000"/>
                </a:solidFill>
                <a:cs typeface="Calibri"/>
              </a:rPr>
              <a:t>Tony</a:t>
            </a:r>
            <a:r>
              <a:rPr lang="cs-CZ" sz="2000" dirty="0">
                <a:cs typeface="Calibri"/>
              </a:rPr>
              <a:t> (náhlé stavy ztuhnutí svalu 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beze změny délky - prodloužení 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vyslovované hlásky)</a:t>
            </a:r>
          </a:p>
        </p:txBody>
      </p:sp>
    </p:spTree>
    <p:extLst>
      <p:ext uri="{BB962C8B-B14F-4D97-AF65-F5344CB8AC3E}">
        <p14:creationId xmlns:p14="http://schemas.microsoft.com/office/powerpoint/2010/main" val="91357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DA02D-DE14-4A5F-88BA-A7C01D1EB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cs typeface="Calibri Light"/>
              </a:rPr>
              <a:t>Řeč - rozvoj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DD4D036-26CB-40CB-AC4D-7BAD4C55F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  <a:cs typeface="Calibri"/>
              </a:rPr>
              <a:t>Organické</a:t>
            </a:r>
            <a:endParaRPr lang="cs-CZ">
              <a:solidFill>
                <a:srgbClr val="00B050"/>
              </a:solidFill>
              <a:cs typeface="Calibr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949DA-7586-44C7-BA22-C60456806C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>
                <a:ea typeface="+mn-lt"/>
                <a:cs typeface="+mn-lt"/>
              </a:rPr>
              <a:t>1.Mozek</a:t>
            </a:r>
            <a:endParaRPr lang="en-US" sz="2400" dirty="0">
              <a:ea typeface="+mn-lt"/>
              <a:cs typeface="+mn-lt"/>
            </a:endParaRPr>
          </a:p>
          <a:p>
            <a:r>
              <a:rPr lang="cs-CZ" sz="1800" dirty="0" err="1">
                <a:ea typeface="+mn-lt"/>
                <a:cs typeface="+mn-lt"/>
              </a:rPr>
              <a:t>Brocovo</a:t>
            </a:r>
            <a:r>
              <a:rPr lang="cs-CZ" sz="1800" dirty="0">
                <a:ea typeface="+mn-lt"/>
                <a:cs typeface="+mn-lt"/>
              </a:rPr>
              <a:t> motor. centrum - schopnost ovládat pohybové stereotypy mluvidel</a:t>
            </a:r>
          </a:p>
          <a:p>
            <a:r>
              <a:rPr lang="cs-CZ" sz="1800" dirty="0" err="1">
                <a:ea typeface="+mn-lt"/>
                <a:cs typeface="+mn-lt"/>
              </a:rPr>
              <a:t>Wernickeovo</a:t>
            </a:r>
            <a:r>
              <a:rPr lang="cs-CZ" sz="1800" dirty="0">
                <a:ea typeface="+mn-lt"/>
                <a:cs typeface="+mn-lt"/>
              </a:rPr>
              <a:t> senzorické centrum - ukládání řečových obrazců</a:t>
            </a:r>
          </a:p>
          <a:p>
            <a:r>
              <a:rPr lang="cs-CZ" sz="1800" dirty="0" err="1">
                <a:ea typeface="+mn-lt"/>
                <a:cs typeface="+mn-lt"/>
              </a:rPr>
              <a:t>Henschenovo</a:t>
            </a:r>
            <a:r>
              <a:rPr lang="cs-CZ" sz="1800" dirty="0">
                <a:ea typeface="+mn-lt"/>
                <a:cs typeface="+mn-lt"/>
              </a:rPr>
              <a:t> sluchové centrum - rozpoznávání akustických signálů řeči</a:t>
            </a:r>
          </a:p>
          <a:p>
            <a:r>
              <a:rPr lang="cs-CZ" sz="1800" dirty="0" err="1">
                <a:ea typeface="+mn-lt"/>
                <a:cs typeface="+mn-lt"/>
              </a:rPr>
              <a:t>Lokalizacionistická</a:t>
            </a:r>
            <a:r>
              <a:rPr lang="cs-CZ" sz="1800" dirty="0">
                <a:ea typeface="+mn-lt"/>
                <a:cs typeface="+mn-lt"/>
              </a:rPr>
              <a:t> x </a:t>
            </a:r>
            <a:r>
              <a:rPr lang="cs-CZ" sz="1800" dirty="0" err="1">
                <a:ea typeface="+mn-lt"/>
                <a:cs typeface="+mn-lt"/>
              </a:rPr>
              <a:t>antilokalizacionistická</a:t>
            </a:r>
            <a:r>
              <a:rPr lang="cs-CZ" sz="1800" dirty="0">
                <a:ea typeface="+mn-lt"/>
                <a:cs typeface="+mn-lt"/>
              </a:rPr>
              <a:t> (spoje)</a:t>
            </a:r>
          </a:p>
          <a:p>
            <a:r>
              <a:rPr lang="cs-CZ" sz="2400" dirty="0">
                <a:ea typeface="+mn-lt"/>
                <a:cs typeface="+mn-lt"/>
              </a:rPr>
              <a:t>2.Sluch </a:t>
            </a:r>
          </a:p>
          <a:p>
            <a:r>
              <a:rPr lang="cs-CZ" sz="2400" dirty="0">
                <a:ea typeface="+mn-lt"/>
                <a:cs typeface="+mn-lt"/>
              </a:rPr>
              <a:t>3.Jemná motorika</a:t>
            </a:r>
            <a:endParaRPr lang="en-US" sz="2400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7C2AB9F-E016-4183-BEC9-98E551B03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cs-CZ" dirty="0">
                <a:solidFill>
                  <a:srgbClr val="00B050"/>
                </a:solidFill>
                <a:cs typeface="Calibri"/>
              </a:rPr>
              <a:t>Funkční</a:t>
            </a:r>
            <a:endParaRPr lang="en-US" b="0">
              <a:solidFill>
                <a:srgbClr val="00B050"/>
              </a:solidFill>
              <a:ea typeface="+mn-lt"/>
              <a:cs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04B79B-72CF-4968-B33F-AE146016FD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0" rtl="0">
              <a:buChar char="•"/>
            </a:pPr>
            <a:r>
              <a:rPr lang="cs-CZ" sz="2400" dirty="0">
                <a:latin typeface="Calibri"/>
                <a:ea typeface="Arial"/>
                <a:cs typeface="Arial"/>
              </a:rPr>
              <a:t>Vyšší nervová činnost</a:t>
            </a:r>
            <a:r>
              <a:rPr lang="en-US" sz="2400" dirty="0">
                <a:latin typeface="Calibri"/>
                <a:ea typeface="Arial"/>
                <a:cs typeface="Arial"/>
              </a:rPr>
              <a:t>​</a:t>
            </a:r>
            <a:endParaRPr lang="cs-CZ" sz="2400">
              <a:cs typeface="Calibri"/>
            </a:endParaRPr>
          </a:p>
          <a:p>
            <a:r>
              <a:rPr lang="cs-CZ" sz="2400" dirty="0">
                <a:latin typeface="Calibri"/>
                <a:ea typeface="Arial"/>
                <a:cs typeface="Arial"/>
              </a:rPr>
              <a:t>Zpětná vazba akustická</a:t>
            </a:r>
            <a:r>
              <a:rPr lang="en-US" sz="2400" dirty="0">
                <a:latin typeface="Calibri"/>
                <a:ea typeface="Arial"/>
                <a:cs typeface="Arial"/>
              </a:rPr>
              <a:t>​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ea typeface="Arial"/>
                <a:cs typeface="Arial"/>
              </a:rPr>
              <a:t>   </a:t>
            </a:r>
            <a:r>
              <a:rPr lang="en-US" sz="1800" dirty="0" err="1">
                <a:latin typeface="Calibri"/>
                <a:ea typeface="Arial"/>
                <a:cs typeface="Arial"/>
              </a:rPr>
              <a:t>Slyší</a:t>
            </a:r>
            <a:r>
              <a:rPr lang="en-US" sz="1800" dirty="0">
                <a:latin typeface="Calibri"/>
                <a:ea typeface="Arial"/>
                <a:cs typeface="Arial"/>
              </a:rPr>
              <a:t>, co </a:t>
            </a:r>
            <a:r>
              <a:rPr lang="en-US" sz="1800" dirty="0" err="1">
                <a:latin typeface="Calibri"/>
                <a:ea typeface="Arial"/>
                <a:cs typeface="Arial"/>
              </a:rPr>
              <a:t>říká</a:t>
            </a:r>
            <a:r>
              <a:rPr lang="en-US" sz="1800" dirty="0">
                <a:latin typeface="Calibri"/>
                <a:ea typeface="Arial"/>
                <a:cs typeface="Arial"/>
              </a:rPr>
              <a:t> , </a:t>
            </a:r>
            <a:r>
              <a:rPr lang="en-US" sz="1800" dirty="0" err="1">
                <a:latin typeface="Calibri"/>
                <a:ea typeface="Arial"/>
                <a:cs typeface="Arial"/>
              </a:rPr>
              <a:t>kontroluje</a:t>
            </a:r>
            <a:r>
              <a:rPr lang="en-US" sz="1800" dirty="0">
                <a:latin typeface="Calibri"/>
                <a:ea typeface="Arial"/>
                <a:cs typeface="Arial"/>
              </a:rPr>
              <a:t>, </a:t>
            </a:r>
            <a:r>
              <a:rPr lang="en-US" sz="1800" dirty="0" err="1">
                <a:latin typeface="Calibri"/>
                <a:ea typeface="Arial"/>
                <a:cs typeface="Arial"/>
              </a:rPr>
              <a:t>poškození</a:t>
            </a:r>
            <a:r>
              <a:rPr lang="en-US" sz="1800" dirty="0">
                <a:latin typeface="Calibri"/>
                <a:ea typeface="Arial"/>
                <a:cs typeface="Arial"/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2400" dirty="0" err="1">
                <a:latin typeface="Calibri"/>
                <a:ea typeface="+mn-lt"/>
                <a:cs typeface="Calibri"/>
              </a:rPr>
              <a:t>Zpětná</a:t>
            </a:r>
            <a:r>
              <a:rPr lang="en-US" sz="2400" dirty="0">
                <a:latin typeface="Calibri"/>
                <a:ea typeface="+mn-lt"/>
                <a:cs typeface="Calibri"/>
              </a:rPr>
              <a:t> </a:t>
            </a:r>
            <a:r>
              <a:rPr lang="en-US" sz="2400" dirty="0" err="1">
                <a:latin typeface="Calibri"/>
                <a:ea typeface="+mn-lt"/>
                <a:cs typeface="Calibri"/>
              </a:rPr>
              <a:t>vazba</a:t>
            </a:r>
            <a:r>
              <a:rPr lang="en-US" sz="2400" dirty="0">
                <a:latin typeface="Calibri"/>
                <a:ea typeface="+mn-lt"/>
                <a:cs typeface="Calibri"/>
              </a:rPr>
              <a:t> </a:t>
            </a:r>
            <a:r>
              <a:rPr lang="en-US" sz="2400" dirty="0" err="1">
                <a:latin typeface="Calibri"/>
                <a:ea typeface="+mn-lt"/>
                <a:cs typeface="Calibri"/>
              </a:rPr>
              <a:t>motorická</a:t>
            </a:r>
            <a:endParaRPr lang="en-US" sz="2400" dirty="0" err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cs typeface="Arial"/>
              </a:rPr>
              <a:t>    </a:t>
            </a:r>
            <a:r>
              <a:rPr lang="en-US" sz="1800" dirty="0" err="1">
                <a:cs typeface="Arial"/>
              </a:rPr>
              <a:t>Kontrola</a:t>
            </a:r>
            <a:r>
              <a:rPr lang="en-US" sz="1800" dirty="0">
                <a:cs typeface="Arial"/>
              </a:rPr>
              <a:t> </a:t>
            </a:r>
            <a:r>
              <a:rPr lang="en-US" sz="1800" dirty="0" err="1">
                <a:cs typeface="Arial"/>
              </a:rPr>
              <a:t>napětí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svalů</a:t>
            </a:r>
            <a:r>
              <a:rPr lang="en-US" sz="1800" dirty="0">
                <a:cs typeface="Arial"/>
              </a:rPr>
              <a:t> , </a:t>
            </a:r>
            <a:r>
              <a:rPr lang="en-US" sz="1800" dirty="0" err="1">
                <a:cs typeface="Arial"/>
              </a:rPr>
              <a:t>postavení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sval</a:t>
            </a:r>
            <a:r>
              <a:rPr lang="en-US" sz="1800" dirty="0">
                <a:cs typeface="Arial"/>
              </a:rPr>
              <a:t>. </a:t>
            </a:r>
            <a:r>
              <a:rPr lang="en-US" sz="1800" dirty="0" err="1">
                <a:cs typeface="Arial"/>
              </a:rPr>
              <a:t>skupin</a:t>
            </a:r>
            <a:r>
              <a:rPr lang="en-US" sz="1800" dirty="0">
                <a:cs typeface="Arial"/>
              </a:rPr>
              <a:t>,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cs typeface="Arial"/>
              </a:rPr>
              <a:t>    </a:t>
            </a:r>
            <a:r>
              <a:rPr lang="en-US" sz="1800" dirty="0" err="1">
                <a:cs typeface="Arial"/>
              </a:rPr>
              <a:t>mluvidel</a:t>
            </a:r>
            <a:r>
              <a:rPr lang="en-US" sz="1800" dirty="0">
                <a:cs typeface="Arial"/>
              </a:rPr>
              <a:t>, </a:t>
            </a:r>
            <a:r>
              <a:rPr lang="en-US" sz="1800" dirty="0" err="1">
                <a:cs typeface="Arial"/>
              </a:rPr>
              <a:t>koordinace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pohybů</a:t>
            </a:r>
            <a:r>
              <a:rPr lang="en-US" sz="1800" dirty="0">
                <a:cs typeface="Arial"/>
              </a:rPr>
              <a:t>, </a:t>
            </a:r>
            <a:r>
              <a:rPr lang="en-US" sz="1800" dirty="0" err="1">
                <a:cs typeface="Arial"/>
              </a:rPr>
              <a:t>postižení</a:t>
            </a:r>
            <a:endParaRPr lang="en-US" sz="1800" dirty="0"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cs typeface="Arial"/>
              </a:rPr>
              <a:t>    </a:t>
            </a:r>
            <a:r>
              <a:rPr lang="en-US" sz="1800" dirty="0" err="1">
                <a:cs typeface="Arial"/>
              </a:rPr>
              <a:t>neschopnost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vyslovovat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určité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komponenty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řeči</a:t>
            </a:r>
            <a:r>
              <a:rPr lang="en-US" sz="1800" dirty="0">
                <a:cs typeface="Arial"/>
              </a:rPr>
              <a:t>,</a:t>
            </a:r>
          </a:p>
          <a:p>
            <a:pPr marL="0" indent="0">
              <a:buNone/>
            </a:pPr>
            <a:r>
              <a:rPr lang="en-US" sz="1800" dirty="0">
                <a:cs typeface="Arial"/>
              </a:rPr>
              <a:t>    </a:t>
            </a:r>
            <a:r>
              <a:rPr lang="en-US" sz="1800" dirty="0" err="1">
                <a:cs typeface="Arial"/>
              </a:rPr>
              <a:t>nebo</a:t>
            </a:r>
            <a:r>
              <a:rPr lang="en-US" sz="1800" dirty="0">
                <a:cs typeface="Arial"/>
              </a:rPr>
              <a:t> </a:t>
            </a:r>
            <a:r>
              <a:rPr lang="en-US" sz="1800" dirty="0" err="1">
                <a:cs typeface="Arial"/>
              </a:rPr>
              <a:t>řeči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jako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celku</a:t>
            </a:r>
            <a:endParaRPr lang="en-US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594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81A3E-48E3-455D-A0A1-787405F3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  <a:ea typeface="+mj-lt"/>
                <a:cs typeface="+mj-lt"/>
              </a:rPr>
              <a:t>Poruchy plynulosti řeči</a:t>
            </a:r>
            <a:endParaRPr lang="cs-CZ">
              <a:solidFill>
                <a:schemeClr val="accent2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EEA9E7-30AF-4101-9D41-32DADDBFCC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cs-CZ" dirty="0">
                <a:solidFill>
                  <a:srgbClr val="FF0000"/>
                </a:solidFill>
                <a:cs typeface="Calibri"/>
              </a:rPr>
              <a:t>Koktavost</a:t>
            </a:r>
            <a:r>
              <a:rPr lang="cs-CZ" dirty="0">
                <a:cs typeface="Calibri"/>
              </a:rPr>
              <a:t> - vývoj</a:t>
            </a:r>
          </a:p>
          <a:p>
            <a:r>
              <a:rPr lang="cs-CZ" u="sng" dirty="0">
                <a:cs typeface="Calibri"/>
              </a:rPr>
              <a:t>Období fyziolog. opakování</a:t>
            </a:r>
            <a:r>
              <a:rPr lang="cs-CZ" dirty="0">
                <a:cs typeface="Calibri"/>
              </a:rPr>
              <a:t> 3-4 rokem -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 opakování začátků nebo konců slabik , dítě se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snaží prosadit</a:t>
            </a:r>
            <a:endParaRPr lang="cs-CZ" dirty="0"/>
          </a:p>
          <a:p>
            <a:r>
              <a:rPr lang="cs-CZ" u="sng" dirty="0">
                <a:ea typeface="+mn-lt"/>
                <a:cs typeface="+mn-lt"/>
              </a:rPr>
              <a:t>Období pomalých </a:t>
            </a:r>
            <a:r>
              <a:rPr lang="cs-CZ" u="sng" err="1">
                <a:ea typeface="+mn-lt"/>
                <a:cs typeface="+mn-lt"/>
              </a:rPr>
              <a:t>tonoklonů</a:t>
            </a:r>
            <a:r>
              <a:rPr lang="cs-CZ" dirty="0">
                <a:ea typeface="+mn-lt"/>
                <a:cs typeface="+mn-lt"/>
              </a:rPr>
              <a:t> - </a:t>
            </a: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    zachováno tempo i srozumitelnost</a:t>
            </a:r>
            <a:endParaRPr lang="cs-CZ" dirty="0">
              <a:cs typeface="Calibri"/>
            </a:endParaRPr>
          </a:p>
          <a:p>
            <a:r>
              <a:rPr lang="cs-CZ" u="sng" dirty="0">
                <a:cs typeface="Calibri"/>
              </a:rPr>
              <a:t>Období rychlých </a:t>
            </a:r>
            <a:r>
              <a:rPr lang="cs-CZ" u="sng" err="1">
                <a:cs typeface="Calibri"/>
              </a:rPr>
              <a:t>tonoklonů</a:t>
            </a:r>
            <a:r>
              <a:rPr lang="cs-CZ" dirty="0">
                <a:cs typeface="Calibri"/>
              </a:rPr>
              <a:t> -</a:t>
            </a:r>
            <a:endParaRPr lang="cs-CZ" dirty="0" err="1">
              <a:cs typeface="Calibri"/>
            </a:endParaRPr>
          </a:p>
          <a:p>
            <a:pPr marL="0" indent="0">
              <a:buNone/>
            </a:pPr>
            <a:r>
              <a:rPr lang="cs-CZ" dirty="0">
                <a:cs typeface="Calibri"/>
              </a:rPr>
              <a:t>   zrychlení tempa, prokládání řeči</a:t>
            </a:r>
            <a:endParaRPr lang="cs-CZ" dirty="0" err="1">
              <a:cs typeface="Calibri"/>
            </a:endParaRPr>
          </a:p>
          <a:p>
            <a:pPr marL="0" indent="0">
              <a:buNone/>
            </a:pPr>
            <a:r>
              <a:rPr lang="cs-CZ" dirty="0">
                <a:cs typeface="Calibri"/>
              </a:rPr>
              <a:t>   dlouhými bezvýznamnými zvuky -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</a:t>
            </a:r>
            <a:r>
              <a:rPr lang="cs-CZ" err="1">
                <a:cs typeface="Calibri"/>
              </a:rPr>
              <a:t>embolofrazie</a:t>
            </a:r>
            <a:endParaRPr lang="cs-CZ" err="1">
              <a:ea typeface="+mn-lt"/>
              <a:cs typeface="+mn-lt"/>
            </a:endParaRPr>
          </a:p>
          <a:p>
            <a:r>
              <a:rPr lang="cs-CZ" u="sng" dirty="0">
                <a:cs typeface="Calibri"/>
              </a:rPr>
              <a:t>Období souhybů</a:t>
            </a:r>
            <a:r>
              <a:rPr lang="cs-CZ" dirty="0">
                <a:cs typeface="Calibri"/>
              </a:rPr>
              <a:t> - snaží se překonat,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 pomoc mimických svalů, event. svalů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 rukou , nohou, celého těla</a:t>
            </a:r>
            <a:endParaRPr lang="cs-CZ" dirty="0">
              <a:ea typeface="+mn-lt"/>
              <a:cs typeface="+mn-lt"/>
            </a:endParaRPr>
          </a:p>
          <a:p>
            <a:pPr>
              <a:buNone/>
            </a:pPr>
            <a:r>
              <a:rPr lang="cs-CZ">
                <a:solidFill>
                  <a:srgbClr val="92D050"/>
                </a:solidFill>
                <a:ea typeface="+mn-lt"/>
                <a:cs typeface="+mn-lt"/>
              </a:rPr>
              <a:t>Rozvrat všech součástí řeči</a:t>
            </a: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29883A5-8C68-4830-A80D-285D666913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cs-CZ" dirty="0">
                <a:solidFill>
                  <a:srgbClr val="FF0000"/>
                </a:solidFill>
                <a:cs typeface="Calibri"/>
              </a:rPr>
              <a:t>KM: zevní příznaky - </a:t>
            </a:r>
            <a:r>
              <a:rPr lang="cs-CZ" dirty="0" err="1">
                <a:solidFill>
                  <a:srgbClr val="FF0000"/>
                </a:solidFill>
                <a:cs typeface="Calibri"/>
              </a:rPr>
              <a:t>tony,klony</a:t>
            </a:r>
            <a:r>
              <a:rPr lang="cs-CZ" dirty="0">
                <a:solidFill>
                  <a:srgbClr val="FF0000"/>
                </a:solidFill>
                <a:cs typeface="Calibri"/>
              </a:rPr>
              <a:t>, souhyby</a:t>
            </a: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cs typeface="Calibri"/>
              </a:rPr>
              <a:t> - Dýchací</a:t>
            </a:r>
            <a:r>
              <a:rPr lang="cs-CZ" dirty="0">
                <a:cs typeface="Calibri"/>
              </a:rPr>
              <a:t> pohyby - plýtvání vzduchem, neplynulý proud vzduchu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- Fonační pohyby - poskakování hrtanu, škubavé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otevírání hlas.  štěrbiny, přeskakování hlasu,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zkrácená 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>
                <a:cs typeface="Calibri"/>
              </a:rPr>
              <a:t>fonační  doba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- Pohyby artikulační -</a:t>
            </a:r>
            <a:r>
              <a:rPr lang="cs-CZ" dirty="0">
                <a:ea typeface="+mn-lt"/>
                <a:cs typeface="+mn-lt"/>
              </a:rPr>
              <a:t> opakování hlásek , slov , slabik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 - Zrychlení řeči  -po </a:t>
            </a:r>
            <a:r>
              <a:rPr lang="cs-CZ" dirty="0" err="1">
                <a:cs typeface="Calibri"/>
              </a:rPr>
              <a:t>přelonání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tonoklonů</a:t>
            </a:r>
            <a:r>
              <a:rPr lang="cs-CZ" dirty="0">
                <a:cs typeface="Calibri"/>
              </a:rPr>
              <a:t> řeč až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překotná</a:t>
            </a:r>
            <a:endParaRPr lang="cs-CZ" dirty="0"/>
          </a:p>
          <a:p>
            <a:pPr marL="0" indent="0">
              <a:buNone/>
            </a:pPr>
            <a:r>
              <a:rPr lang="cs-CZ" dirty="0">
                <a:cs typeface="Calibri"/>
              </a:rPr>
              <a:t>   - Souhyby - součást </a:t>
            </a:r>
            <a:r>
              <a:rPr lang="cs-CZ" dirty="0" err="1">
                <a:cs typeface="Calibri"/>
              </a:rPr>
              <a:t>tonoklonů</a:t>
            </a:r>
            <a:r>
              <a:rPr lang="cs-CZ" dirty="0">
                <a:cs typeface="Calibri"/>
              </a:rPr>
              <a:t>, k překonání křeče</a:t>
            </a:r>
            <a:endParaRPr lang="cs-CZ"/>
          </a:p>
          <a:p>
            <a:r>
              <a:rPr lang="cs-CZ" dirty="0">
                <a:solidFill>
                  <a:srgbClr val="FF0000"/>
                </a:solidFill>
                <a:ea typeface="+mn-lt"/>
                <a:cs typeface="+mn-lt"/>
              </a:rPr>
              <a:t>KM: vnitřní příznaky - uvědomění</a:t>
            </a:r>
          </a:p>
          <a:p>
            <a:r>
              <a:rPr lang="cs-CZ" dirty="0">
                <a:cs typeface="Calibri"/>
              </a:rPr>
              <a:t>Logofobie</a:t>
            </a:r>
          </a:p>
          <a:p>
            <a:r>
              <a:rPr lang="cs-CZ" dirty="0">
                <a:cs typeface="Calibri"/>
              </a:rPr>
              <a:t>Strach z veřejnosti, osamocenost,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 agresivita ,změna osobnosti</a:t>
            </a:r>
          </a:p>
        </p:txBody>
      </p:sp>
    </p:spTree>
    <p:extLst>
      <p:ext uri="{BB962C8B-B14F-4D97-AF65-F5344CB8AC3E}">
        <p14:creationId xmlns:p14="http://schemas.microsoft.com/office/powerpoint/2010/main" val="2675082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30A23F-1E3C-4FC9-8CB2-8AEB5226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  <a:cs typeface="Calibri Light"/>
              </a:rPr>
              <a:t>Poruchy plynulosti řeči - koktavost</a:t>
            </a:r>
            <a:endParaRPr lang="cs-CZ" dirty="0">
              <a:solidFill>
                <a:schemeClr val="accent2"/>
              </a:solidFill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579CBB-535C-4472-A637-075110CFA1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2000" dirty="0" err="1">
                <a:solidFill>
                  <a:srgbClr val="FFFF00"/>
                </a:solidFill>
                <a:cs typeface="Calibri"/>
              </a:rPr>
              <a:t>Treapie</a:t>
            </a:r>
            <a:endParaRPr lang="cs-CZ" sz="2000">
              <a:solidFill>
                <a:srgbClr val="FFFF00"/>
              </a:solidFill>
              <a:cs typeface="Calibri"/>
            </a:endParaRPr>
          </a:p>
          <a:p>
            <a:r>
              <a:rPr lang="cs-CZ" sz="2000" dirty="0">
                <a:solidFill>
                  <a:srgbClr val="FFC000"/>
                </a:solidFill>
                <a:cs typeface="Calibri"/>
              </a:rPr>
              <a:t>1.Cvičení </a:t>
            </a:r>
            <a:r>
              <a:rPr lang="cs-CZ" sz="2000" dirty="0">
                <a:cs typeface="Calibri"/>
              </a:rPr>
              <a:t>- dechové</a:t>
            </a:r>
          </a:p>
          <a:p>
            <a:r>
              <a:rPr lang="cs-CZ" sz="2000" dirty="0">
                <a:cs typeface="Calibri"/>
              </a:rPr>
              <a:t>                   uvolňovací</a:t>
            </a:r>
          </a:p>
          <a:p>
            <a:r>
              <a:rPr lang="cs-CZ" sz="2000" dirty="0">
                <a:cs typeface="Calibri"/>
              </a:rPr>
              <a:t>                   asociační (vázání řeči</a:t>
            </a:r>
          </a:p>
          <a:p>
            <a:r>
              <a:rPr lang="cs-CZ" sz="2000" dirty="0">
                <a:cs typeface="Calibri"/>
              </a:rPr>
              <a:t>                   do logických  řad)</a:t>
            </a:r>
          </a:p>
          <a:p>
            <a:r>
              <a:rPr lang="cs-CZ" sz="2000" dirty="0">
                <a:cs typeface="Calibri"/>
              </a:rPr>
              <a:t>                   čtení, zpěv</a:t>
            </a:r>
          </a:p>
          <a:p>
            <a:r>
              <a:rPr lang="cs-CZ" sz="2000" dirty="0">
                <a:cs typeface="Calibri"/>
              </a:rPr>
              <a:t>                   vyprávění o denních</a:t>
            </a:r>
          </a:p>
          <a:p>
            <a:r>
              <a:rPr lang="cs-CZ" sz="2000" dirty="0">
                <a:cs typeface="Calibri"/>
              </a:rPr>
              <a:t>                   situacích</a:t>
            </a:r>
          </a:p>
          <a:p>
            <a:r>
              <a:rPr lang="cs-CZ" sz="2000" dirty="0">
                <a:solidFill>
                  <a:srgbClr val="FFC000"/>
                </a:solidFill>
                <a:cs typeface="Calibri"/>
              </a:rPr>
              <a:t>2.Psychoterapie</a:t>
            </a:r>
          </a:p>
          <a:p>
            <a:r>
              <a:rPr lang="cs-CZ" sz="2000" dirty="0">
                <a:solidFill>
                  <a:srgbClr val="FFC000"/>
                </a:solidFill>
                <a:cs typeface="Calibri"/>
              </a:rPr>
              <a:t>3.Farmakologická</a:t>
            </a:r>
            <a:r>
              <a:rPr lang="cs-CZ" sz="2000" dirty="0">
                <a:cs typeface="Calibri"/>
              </a:rPr>
              <a:t> - zbavení se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                              vnitřního napětí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1/3-1/3-1/3</a:t>
            </a:r>
          </a:p>
        </p:txBody>
      </p:sp>
      <p:pic>
        <p:nvPicPr>
          <p:cNvPr id="5" name="Obrázek 5" descr="Obsah obrázku muž, interiér, osoba&#10;&#10;Popis se vygeneroval automaticky.">
            <a:extLst>
              <a:ext uri="{FF2B5EF4-FFF2-40B4-BE49-F238E27FC236}">
                <a16:creationId xmlns:a16="http://schemas.microsoft.com/office/drawing/2014/main" id="{A5BB5089-733B-4776-8785-AB2028A3C6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23780" y="2105167"/>
            <a:ext cx="5603700" cy="3113761"/>
          </a:xfrm>
        </p:spPr>
      </p:pic>
    </p:spTree>
    <p:extLst>
      <p:ext uri="{BB962C8B-B14F-4D97-AF65-F5344CB8AC3E}">
        <p14:creationId xmlns:p14="http://schemas.microsoft.com/office/powerpoint/2010/main" val="3249060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D865BE-21BE-489F-89BB-72C69FF0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  <a:cs typeface="Calibri Light"/>
              </a:rPr>
              <a:t>Poruchy plynulosti řeči</a:t>
            </a:r>
            <a:endParaRPr lang="cs-CZ" dirty="0">
              <a:solidFill>
                <a:schemeClr val="accent2"/>
              </a:solidFill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E8F6F4-4144-4607-A61F-EDA010B38A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Breptavost – </a:t>
            </a:r>
            <a:r>
              <a:rPr lang="cs-CZ" sz="2000" dirty="0" err="1">
                <a:solidFill>
                  <a:srgbClr val="FF0000"/>
                </a:solidFill>
                <a:cs typeface="Calibri"/>
              </a:rPr>
              <a:t>tumultus</a:t>
            </a:r>
            <a:r>
              <a:rPr lang="cs-CZ" sz="2000" dirty="0">
                <a:solidFill>
                  <a:srgbClr val="FF0000"/>
                </a:solidFill>
                <a:cs typeface="Calibri"/>
              </a:rPr>
              <a:t> </a:t>
            </a:r>
            <a:r>
              <a:rPr lang="cs-CZ" sz="2000" dirty="0" err="1">
                <a:solidFill>
                  <a:srgbClr val="FF0000"/>
                </a:solidFill>
                <a:cs typeface="Calibri"/>
              </a:rPr>
              <a:t>sermonis</a:t>
            </a:r>
            <a:endParaRPr lang="cs-CZ" sz="2000" dirty="0">
              <a:solidFill>
                <a:srgbClr val="FF0000"/>
              </a:solidFill>
              <a:cs typeface="Calibri"/>
            </a:endParaRPr>
          </a:p>
          <a:p>
            <a:r>
              <a:rPr lang="cs-CZ" sz="2000" dirty="0">
                <a:solidFill>
                  <a:srgbClr val="000000"/>
                </a:solidFill>
                <a:cs typeface="Calibri"/>
              </a:rPr>
              <a:t>Tempo řeči 114/150 slov/min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cs typeface="Calibri"/>
              </a:rPr>
              <a:t>   (x220)</a:t>
            </a:r>
            <a:endParaRPr lang="cs-CZ" sz="2000">
              <a:cs typeface="Calibri" panose="020F0502020204030204"/>
            </a:endParaRPr>
          </a:p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KM: </a:t>
            </a:r>
            <a:r>
              <a:rPr lang="cs-CZ" sz="2000" dirty="0">
                <a:solidFill>
                  <a:srgbClr val="000000"/>
                </a:solidFill>
                <a:cs typeface="Calibri"/>
              </a:rPr>
              <a:t>zrychlené</a:t>
            </a:r>
            <a:r>
              <a:rPr lang="cs-CZ" sz="2000" dirty="0">
                <a:cs typeface="Calibri"/>
              </a:rPr>
              <a:t> tempo řeči,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motorický aparát nestačí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realizovat, redukce počtu hlásek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vypouštění koncovek, splývání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hlásek, nesrozumitelné tzv.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bláboly  (</a:t>
            </a:r>
            <a:r>
              <a:rPr lang="cs-CZ" sz="2000" dirty="0" err="1">
                <a:cs typeface="Calibri"/>
              </a:rPr>
              <a:t>tachyfemie</a:t>
            </a:r>
            <a:r>
              <a:rPr lang="cs-CZ" sz="2000" dirty="0">
                <a:cs typeface="Calibri"/>
              </a:rPr>
              <a:t>)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Pacient si neuvědomuje</a:t>
            </a:r>
            <a:endParaRPr lang="cs-CZ" sz="2000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767DFC-CB62-4441-96D5-9336530BD7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cs typeface="Calibri"/>
              </a:rPr>
              <a:t>Čas artikulační - čas potřebný ke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správné fonetické artikulaci</a:t>
            </a:r>
          </a:p>
          <a:p>
            <a:r>
              <a:rPr lang="cs-CZ" sz="2000" dirty="0">
                <a:cs typeface="Calibri"/>
              </a:rPr>
              <a:t>Čas </a:t>
            </a:r>
            <a:r>
              <a:rPr lang="cs-CZ" sz="2000" dirty="0" err="1">
                <a:cs typeface="Calibri"/>
              </a:rPr>
              <a:t>koartikulační</a:t>
            </a:r>
            <a:r>
              <a:rPr lang="cs-CZ" sz="2000" dirty="0">
                <a:cs typeface="Calibri"/>
              </a:rPr>
              <a:t> - čas změny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(nastavení mluvidel, změna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znělá x neznělá hl.)</a:t>
            </a:r>
          </a:p>
          <a:p>
            <a:pPr marL="0" indent="0">
              <a:buNone/>
            </a:pPr>
            <a:endParaRPr lang="cs-CZ" sz="2000" dirty="0">
              <a:cs typeface="Calibri"/>
            </a:endParaRPr>
          </a:p>
          <a:p>
            <a:pPr marL="0" indent="0">
              <a:buNone/>
            </a:pPr>
            <a:r>
              <a:rPr lang="cs-CZ" sz="2000" u="sng" dirty="0">
                <a:cs typeface="Calibri"/>
              </a:rPr>
              <a:t>Zrychlené tempo řeči</a:t>
            </a:r>
            <a:r>
              <a:rPr lang="cs-CZ" sz="2000" dirty="0">
                <a:cs typeface="Calibri"/>
              </a:rPr>
              <a:t> - zkracuje se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artikulační čas</a:t>
            </a:r>
          </a:p>
          <a:p>
            <a:pPr marL="0" indent="0">
              <a:buNone/>
            </a:pPr>
            <a:r>
              <a:rPr lang="cs-CZ" sz="2000" u="sng" dirty="0">
                <a:cs typeface="Calibri"/>
              </a:rPr>
              <a:t>Breptavost</a:t>
            </a:r>
            <a:r>
              <a:rPr lang="cs-CZ" sz="2000" dirty="0">
                <a:cs typeface="Calibri"/>
              </a:rPr>
              <a:t> - zkracuje se </a:t>
            </a:r>
            <a:r>
              <a:rPr lang="cs-CZ" sz="2000" dirty="0" err="1">
                <a:cs typeface="Calibri"/>
              </a:rPr>
              <a:t>koartikulační</a:t>
            </a:r>
            <a:endParaRPr lang="cs-CZ" sz="2000" dirty="0">
              <a:cs typeface="Calibri"/>
            </a:endParaRP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čas, zhoršení srozumitelnosti</a:t>
            </a:r>
          </a:p>
        </p:txBody>
      </p:sp>
    </p:spTree>
    <p:extLst>
      <p:ext uri="{BB962C8B-B14F-4D97-AF65-F5344CB8AC3E}">
        <p14:creationId xmlns:p14="http://schemas.microsoft.com/office/powerpoint/2010/main" val="3105244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1FDAE-0686-4EE5-B5A9-4B07AAAF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>
              <a:ea typeface="+mj-lt"/>
              <a:cs typeface="+mj-lt"/>
            </a:endParaRPr>
          </a:p>
          <a:p>
            <a:endParaRPr lang="cs-CZ" dirty="0">
              <a:ea typeface="+mj-lt"/>
              <a:cs typeface="+mj-lt"/>
            </a:endParaRPr>
          </a:p>
          <a:p>
            <a:r>
              <a:rPr lang="cs-CZ" dirty="0">
                <a:solidFill>
                  <a:schemeClr val="accent2"/>
                </a:solidFill>
                <a:ea typeface="+mj-lt"/>
                <a:cs typeface="+mj-lt"/>
              </a:rPr>
              <a:t>Poruchy plynulosti řeči</a:t>
            </a:r>
          </a:p>
          <a:p>
            <a:endParaRPr lang="cs-CZ" dirty="0">
              <a:ea typeface="+mj-lt"/>
              <a:cs typeface="+mj-lt"/>
            </a:endParaRPr>
          </a:p>
          <a:p>
            <a:endParaRPr lang="cs-CZ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2D75F2-763D-4398-A037-F949F4CCA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Breptavost – </a:t>
            </a:r>
            <a:r>
              <a:rPr lang="cs-CZ" sz="2000" dirty="0" err="1">
                <a:solidFill>
                  <a:srgbClr val="FF0000"/>
                </a:solidFill>
                <a:cs typeface="Calibri"/>
              </a:rPr>
              <a:t>tumultus</a:t>
            </a:r>
            <a:r>
              <a:rPr lang="cs-CZ" sz="2000" dirty="0">
                <a:solidFill>
                  <a:srgbClr val="FF0000"/>
                </a:solidFill>
                <a:cs typeface="Calibri"/>
              </a:rPr>
              <a:t> </a:t>
            </a:r>
            <a:r>
              <a:rPr lang="cs-CZ" sz="2000" dirty="0" err="1">
                <a:solidFill>
                  <a:srgbClr val="FF0000"/>
                </a:solidFill>
                <a:cs typeface="Calibri"/>
              </a:rPr>
              <a:t>sermonis</a:t>
            </a:r>
            <a:endParaRPr lang="cs-CZ" sz="2000" dirty="0">
              <a:solidFill>
                <a:srgbClr val="FF0000"/>
              </a:solidFill>
              <a:cs typeface="Calibri"/>
            </a:endParaRPr>
          </a:p>
          <a:p>
            <a:endParaRPr lang="cs-CZ" sz="2000" dirty="0">
              <a:solidFill>
                <a:srgbClr val="FF0000"/>
              </a:solidFill>
              <a:cs typeface="Calibri"/>
            </a:endParaRPr>
          </a:p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KM :</a:t>
            </a:r>
            <a:r>
              <a:rPr lang="cs-CZ" sz="2000" dirty="0">
                <a:cs typeface="Calibri"/>
              </a:rPr>
              <a:t> rychlé nepravidelné tempo řeči , dezorientace myšlení (něco jiného myslí a říká), neudrží linii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      vyprávění, opakování hlásek a slov</a:t>
            </a:r>
            <a:endParaRPr lang="cs-CZ">
              <a:cs typeface="Calibri" panose="020F0502020204030204"/>
            </a:endParaRPr>
          </a:p>
          <a:p>
            <a:endParaRPr lang="cs-CZ" sz="2000" dirty="0">
              <a:cs typeface="Calibri"/>
            </a:endParaRPr>
          </a:p>
          <a:p>
            <a:r>
              <a:rPr lang="cs-CZ" sz="2000" dirty="0">
                <a:solidFill>
                  <a:srgbClr val="00B0F0"/>
                </a:solidFill>
                <a:cs typeface="Calibri"/>
              </a:rPr>
              <a:t>Breptavost x koktavost </a:t>
            </a:r>
          </a:p>
          <a:p>
            <a:r>
              <a:rPr lang="cs-CZ" sz="2000" dirty="0">
                <a:cs typeface="Calibri"/>
              </a:rPr>
              <a:t>Logofobie: ne x ano</a:t>
            </a:r>
          </a:p>
          <a:p>
            <a:r>
              <a:rPr lang="cs-CZ" sz="2000" dirty="0">
                <a:cs typeface="Calibri"/>
              </a:rPr>
              <a:t>Soustředění na řeč : normálně x hůře</a:t>
            </a:r>
          </a:p>
          <a:p>
            <a:endParaRPr lang="cs-CZ" sz="2000" dirty="0">
              <a:solidFill>
                <a:srgbClr val="FFFF00"/>
              </a:solidFill>
              <a:cs typeface="Calibri"/>
            </a:endParaRPr>
          </a:p>
          <a:p>
            <a:r>
              <a:rPr lang="cs-CZ" sz="2000" dirty="0">
                <a:solidFill>
                  <a:srgbClr val="FFFF00"/>
                </a:solidFill>
                <a:cs typeface="Calibri"/>
              </a:rPr>
              <a:t>Terapie: </a:t>
            </a:r>
            <a:r>
              <a:rPr lang="cs-CZ" sz="2000" dirty="0">
                <a:cs typeface="Calibri"/>
              </a:rPr>
              <a:t>obnovit </a:t>
            </a:r>
            <a:r>
              <a:rPr lang="cs-CZ" sz="2000" dirty="0" err="1">
                <a:cs typeface="Calibri"/>
              </a:rPr>
              <a:t>akusticko</a:t>
            </a:r>
            <a:r>
              <a:rPr lang="cs-CZ" sz="2000" dirty="0">
                <a:cs typeface="Calibri"/>
              </a:rPr>
              <a:t> - motorické zpětné vazby</a:t>
            </a:r>
          </a:p>
        </p:txBody>
      </p:sp>
    </p:spTree>
    <p:extLst>
      <p:ext uri="{BB962C8B-B14F-4D97-AF65-F5344CB8AC3E}">
        <p14:creationId xmlns:p14="http://schemas.microsoft.com/office/powerpoint/2010/main" val="318290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3376B-9EF4-4429-8F86-836F86875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  <a:cs typeface="Calibri Light"/>
              </a:rPr>
              <a:t>Poruchy hluboké struktury řeči vzniklé až po  fixaci řeči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E3A957-10B5-4C72-9EED-763E0B83B9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cs typeface="Calibri"/>
              </a:rPr>
              <a:t>Hrubým způsobem narušují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  strukturu řeči, poškození řečových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center v mozku</a:t>
            </a:r>
          </a:p>
          <a:p>
            <a:r>
              <a:rPr lang="cs-CZ" sz="2000" dirty="0">
                <a:solidFill>
                  <a:srgbClr val="00B050"/>
                </a:solidFill>
                <a:cs typeface="Calibri"/>
              </a:rPr>
              <a:t>Etiologicky</a:t>
            </a:r>
          </a:p>
          <a:p>
            <a:r>
              <a:rPr lang="cs-CZ" sz="2000" dirty="0">
                <a:cs typeface="Calibri"/>
              </a:rPr>
              <a:t>1. organické změny - krvácení ,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TU , </a:t>
            </a:r>
            <a:r>
              <a:rPr lang="cs-CZ" sz="2000" dirty="0" err="1">
                <a:cs typeface="Calibri"/>
              </a:rPr>
              <a:t>pooper</a:t>
            </a:r>
            <a:r>
              <a:rPr lang="cs-CZ" sz="2000" dirty="0">
                <a:cs typeface="Calibri"/>
              </a:rPr>
              <a:t>. stavy</a:t>
            </a:r>
          </a:p>
          <a:p>
            <a:r>
              <a:rPr lang="cs-CZ" sz="2000" dirty="0">
                <a:cs typeface="Calibri"/>
              </a:rPr>
              <a:t>2. pomalé zhoršování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degenerativní změny ,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psychiatrická </a:t>
            </a:r>
            <a:r>
              <a:rPr lang="cs-CZ" sz="2000" dirty="0" err="1">
                <a:cs typeface="Calibri"/>
              </a:rPr>
              <a:t>onem</a:t>
            </a:r>
            <a:r>
              <a:rPr lang="cs-CZ" sz="2000" dirty="0">
                <a:cs typeface="Calibri"/>
              </a:rPr>
              <a:t>. 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(m. Parkinson, schizofrenie....)</a:t>
            </a:r>
          </a:p>
          <a:p>
            <a:pPr marL="0" indent="0">
              <a:buNone/>
            </a:pPr>
            <a:endParaRPr lang="cs-CZ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1CF711-6803-433A-9B66-1C2A804A9E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0070C0"/>
                </a:solidFill>
                <a:cs typeface="Calibri"/>
              </a:rPr>
              <a:t>Afázie - </a:t>
            </a:r>
            <a:r>
              <a:rPr lang="cs-CZ" sz="2000" dirty="0">
                <a:cs typeface="Calibri"/>
              </a:rPr>
              <a:t>neschopnost přijímat nebo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vysílat symbolické kódy mluvené,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nebo psané řeči na podkladě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poškození mozku</a:t>
            </a:r>
          </a:p>
          <a:p>
            <a:endParaRPr lang="cs-CZ" sz="2000" dirty="0">
              <a:cs typeface="Calibri"/>
            </a:endParaRPr>
          </a:p>
          <a:p>
            <a:r>
              <a:rPr lang="cs-CZ" sz="2000" dirty="0" err="1">
                <a:solidFill>
                  <a:srgbClr val="00B0F0"/>
                </a:solidFill>
                <a:cs typeface="Calibri"/>
              </a:rPr>
              <a:t>Kimova</a:t>
            </a:r>
            <a:r>
              <a:rPr lang="cs-CZ" sz="2000" dirty="0">
                <a:solidFill>
                  <a:srgbClr val="00B0F0"/>
                </a:solidFill>
                <a:cs typeface="Calibri"/>
              </a:rPr>
              <a:t> klasifikace</a:t>
            </a:r>
          </a:p>
          <a:p>
            <a:r>
              <a:rPr lang="cs-CZ" sz="2000" dirty="0">
                <a:cs typeface="Calibri"/>
              </a:rPr>
              <a:t>Totální</a:t>
            </a:r>
          </a:p>
          <a:p>
            <a:r>
              <a:rPr lang="cs-CZ" sz="2000" dirty="0">
                <a:cs typeface="Calibri"/>
              </a:rPr>
              <a:t>Motorická</a:t>
            </a:r>
          </a:p>
          <a:p>
            <a:r>
              <a:rPr lang="cs-CZ" sz="2000" dirty="0">
                <a:cs typeface="Calibri"/>
              </a:rPr>
              <a:t>Senzorická</a:t>
            </a: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719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F11DD-481B-4B6C-8C91-93F00F844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  <a:ea typeface="+mj-lt"/>
                <a:cs typeface="+mj-lt"/>
              </a:rPr>
              <a:t>Poruchy hluboké struktury řeči vzniklé až po  fixaci řeči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079767-4E13-4833-AEB4-1EDF82498A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u="sng" dirty="0">
                <a:ea typeface="+mn-lt"/>
                <a:cs typeface="+mn-lt"/>
              </a:rPr>
              <a:t>Totální </a:t>
            </a:r>
            <a:r>
              <a:rPr lang="cs-CZ" sz="2000" dirty="0">
                <a:ea typeface="+mn-lt"/>
                <a:cs typeface="+mn-lt"/>
              </a:rPr>
              <a:t>- kompletní narušení všech</a:t>
            </a:r>
            <a:endParaRPr lang="cs-CZ" sz="2000" dirty="0">
              <a:cs typeface="Calibri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součástí řeči (vypadá jako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</a:t>
            </a:r>
            <a:r>
              <a:rPr lang="cs-CZ" sz="2000" dirty="0">
                <a:solidFill>
                  <a:srgbClr val="FF0000"/>
                </a:solidFill>
                <a:ea typeface="+mn-lt"/>
                <a:cs typeface="+mn-lt"/>
              </a:rPr>
              <a:t>"dementní"</a:t>
            </a:r>
            <a:r>
              <a:rPr lang="cs-CZ" sz="2000" dirty="0">
                <a:ea typeface="+mn-lt"/>
                <a:cs typeface="+mn-lt"/>
              </a:rPr>
              <a:t>)</a:t>
            </a:r>
            <a:endParaRPr lang="cs-CZ" sz="2000">
              <a:cs typeface="Calibri" panose="020F0502020204030204"/>
            </a:endParaRPr>
          </a:p>
          <a:p>
            <a:r>
              <a:rPr lang="cs-CZ" sz="2000" u="sng" dirty="0">
                <a:ea typeface="+mn-lt"/>
                <a:cs typeface="+mn-lt"/>
              </a:rPr>
              <a:t>Motorická </a:t>
            </a:r>
            <a:r>
              <a:rPr lang="cs-CZ" sz="2000" dirty="0">
                <a:ea typeface="+mn-lt"/>
                <a:cs typeface="+mn-lt"/>
              </a:rPr>
              <a:t>- rozumí, nedokáže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vyslovit, logofobie</a:t>
            </a:r>
            <a:endParaRPr lang="cs-CZ" sz="2000">
              <a:cs typeface="Calibri" panose="020F0502020204030204"/>
            </a:endParaRPr>
          </a:p>
          <a:p>
            <a:r>
              <a:rPr lang="cs-CZ" sz="2000" u="sng" dirty="0">
                <a:ea typeface="+mn-lt"/>
                <a:cs typeface="+mn-lt"/>
              </a:rPr>
              <a:t>Senzorická</a:t>
            </a:r>
            <a:r>
              <a:rPr lang="cs-CZ" sz="2000" dirty="0">
                <a:ea typeface="+mn-lt"/>
                <a:cs typeface="+mn-lt"/>
              </a:rPr>
              <a:t> -</a:t>
            </a:r>
            <a:r>
              <a:rPr lang="cs-CZ" sz="2000" dirty="0">
                <a:solidFill>
                  <a:srgbClr val="FF0000"/>
                </a:solidFill>
                <a:ea typeface="+mn-lt"/>
                <a:cs typeface="+mn-lt"/>
              </a:rPr>
              <a:t> "cizinec ve vlastní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  <a:ea typeface="+mn-lt"/>
                <a:cs typeface="+mn-lt"/>
              </a:rPr>
              <a:t>   zemi, jejíž řeč neovládá"</a:t>
            </a:r>
            <a:r>
              <a:rPr lang="cs-CZ" sz="2000" dirty="0">
                <a:ea typeface="+mn-lt"/>
                <a:cs typeface="+mn-lt"/>
              </a:rPr>
              <a:t> Sám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mluví lehce , nekontroluje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projev, sdělení se mění v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"blábol", </a:t>
            </a:r>
            <a:r>
              <a:rPr lang="cs-CZ" sz="2000" dirty="0" err="1">
                <a:ea typeface="+mn-lt"/>
                <a:cs typeface="+mn-lt"/>
              </a:rPr>
              <a:t>logorhea</a:t>
            </a:r>
            <a:r>
              <a:rPr lang="cs-CZ" sz="2000" dirty="0">
                <a:ea typeface="+mn-lt"/>
                <a:cs typeface="+mn-lt"/>
              </a:rPr>
              <a:t>.</a:t>
            </a:r>
            <a:endParaRPr lang="cs-CZ" sz="2000" dirty="0">
              <a:cs typeface="Calibri"/>
            </a:endParaRPr>
          </a:p>
          <a:p>
            <a:endParaRPr lang="cs-CZ" sz="2000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1E865FE-C89E-49F9-8055-7E38460216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92D050"/>
                </a:solidFill>
                <a:cs typeface="Calibri"/>
              </a:rPr>
              <a:t>Etiolog.</a:t>
            </a:r>
            <a:r>
              <a:rPr lang="cs-CZ" sz="2000" dirty="0">
                <a:cs typeface="Calibri"/>
              </a:rPr>
              <a:t> - krvácení do mozku , ischemie  (FAST)</a:t>
            </a:r>
            <a:endParaRPr lang="cs-CZ" dirty="0"/>
          </a:p>
        </p:txBody>
      </p:sp>
      <p:pic>
        <p:nvPicPr>
          <p:cNvPr id="5" name="Obrázek 5" descr="Obsah obrázku klipart&#10;&#10;Popis se vygeneroval automaticky.">
            <a:extLst>
              <a:ext uri="{FF2B5EF4-FFF2-40B4-BE49-F238E27FC236}">
                <a16:creationId xmlns:a16="http://schemas.microsoft.com/office/drawing/2014/main" id="{AC740052-4E4C-42E5-8D3B-053F4915F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111" y="3545772"/>
            <a:ext cx="3695700" cy="20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58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AADD0E-44ED-49A0-8BE9-97D68BAC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  <a:cs typeface="Calibri Light"/>
              </a:rPr>
              <a:t>Poruchy hluboké struktury řeči vzniklé až po  fixaci řeči</a:t>
            </a:r>
            <a:endParaRPr lang="cs-CZ">
              <a:solidFill>
                <a:srgbClr val="00B050"/>
              </a:solidFill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500C95-37EA-4FD2-B9F8-7F208EBFB6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cs-CZ" dirty="0">
                <a:solidFill>
                  <a:schemeClr val="accent2"/>
                </a:solidFill>
                <a:cs typeface="Calibri"/>
              </a:rPr>
              <a:t>Vyšetření</a:t>
            </a:r>
            <a:r>
              <a:rPr lang="cs-CZ" dirty="0">
                <a:cs typeface="Calibri"/>
              </a:rPr>
              <a:t> - Token test (rozlišuje</a:t>
            </a:r>
            <a:endParaRPr lang="cs-CZ" dirty="0"/>
          </a:p>
          <a:p>
            <a:pPr marL="0" indent="0">
              <a:buNone/>
            </a:pPr>
            <a:r>
              <a:rPr lang="cs-CZ" dirty="0">
                <a:cs typeface="Calibri"/>
              </a:rPr>
              <a:t>   obrazce , tvary , barvy), </a:t>
            </a:r>
            <a:r>
              <a:rPr lang="cs-CZ" dirty="0" err="1">
                <a:cs typeface="Calibri"/>
              </a:rPr>
              <a:t>Achener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 test, Bostonský test</a:t>
            </a:r>
          </a:p>
          <a:p>
            <a:r>
              <a:rPr lang="cs-CZ" dirty="0">
                <a:solidFill>
                  <a:schemeClr val="accent2"/>
                </a:solidFill>
                <a:cs typeface="Calibri"/>
              </a:rPr>
              <a:t>Vyš. dle </a:t>
            </a:r>
            <a:r>
              <a:rPr lang="cs-CZ" dirty="0" err="1">
                <a:solidFill>
                  <a:schemeClr val="accent2"/>
                </a:solidFill>
                <a:cs typeface="Calibri"/>
              </a:rPr>
              <a:t>Kimla</a:t>
            </a:r>
            <a:endParaRPr lang="cs-CZ" dirty="0">
              <a:solidFill>
                <a:schemeClr val="accent2"/>
              </a:solidFill>
              <a:cs typeface="Calibri"/>
            </a:endParaRPr>
          </a:p>
          <a:p>
            <a:r>
              <a:rPr lang="cs-CZ" dirty="0">
                <a:cs typeface="Calibri"/>
              </a:rPr>
              <a:t>1. Orgány řeči</a:t>
            </a:r>
          </a:p>
          <a:p>
            <a:r>
              <a:rPr lang="cs-CZ" dirty="0">
                <a:cs typeface="Calibri"/>
              </a:rPr>
              <a:t>2. Řeč rozumění (opakování, ukazování,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   pojmenování, samostatné vyprávění)</a:t>
            </a:r>
          </a:p>
          <a:p>
            <a:r>
              <a:rPr lang="cs-CZ" dirty="0">
                <a:cs typeface="Calibri"/>
              </a:rPr>
              <a:t>3. Čtení, psaní</a:t>
            </a:r>
          </a:p>
          <a:p>
            <a:r>
              <a:rPr lang="cs-CZ" dirty="0">
                <a:cs typeface="Calibri"/>
              </a:rPr>
              <a:t>4. Suprasegmentální kvalita řeči (přízvuk,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    dynamika, melodie)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DDE5F8D-36A4-46DE-B54D-2AFA894B22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cs-CZ" dirty="0">
                <a:ea typeface="+mn-lt"/>
                <a:cs typeface="+mn-lt"/>
              </a:rPr>
              <a:t>5. Hluboká rovina řeči (postižení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       tvoření slov, vyjadřování -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       smysl promluvy - neúplné ,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       nevěcné, po nápovědě, slovní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       zásoba, chování, gesta,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       mimoslovní  komunikační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       prostředky)</a:t>
            </a:r>
            <a:endParaRPr lang="en-US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6. Komunikační srozumitelnost řeči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       = sociální kvalita řeči</a:t>
            </a:r>
            <a:endParaRPr lang="en-US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030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FE0CA3-0386-433E-9ED5-26BD0B22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  <a:ea typeface="+mj-lt"/>
                <a:cs typeface="+mj-lt"/>
              </a:rPr>
              <a:t>Poruchy hluboké struktury řeči vzniklé až po  fixaci řeči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D9283E-F010-4E2F-A960-5C4C449A31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Motorická afázie</a:t>
            </a:r>
          </a:p>
          <a:p>
            <a:r>
              <a:rPr lang="cs-CZ" sz="2000" dirty="0">
                <a:ea typeface="+mn-lt"/>
                <a:cs typeface="+mn-lt"/>
              </a:rPr>
              <a:t>1. poškozené orgány řeči</a:t>
            </a:r>
          </a:p>
          <a:p>
            <a:r>
              <a:rPr lang="cs-CZ" sz="2000" dirty="0">
                <a:cs typeface="Calibri"/>
              </a:rPr>
              <a:t>2. řeč opakuje deformovaně,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nepřesně, rozumí, chápe ,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vyhoví</a:t>
            </a:r>
          </a:p>
          <a:p>
            <a:r>
              <a:rPr lang="cs-CZ" sz="2000" dirty="0">
                <a:cs typeface="Calibri"/>
              </a:rPr>
              <a:t>3. dyslexie, dysgrafie středně těžká</a:t>
            </a:r>
          </a:p>
          <a:p>
            <a:r>
              <a:rPr lang="cs-CZ" sz="2000" dirty="0">
                <a:cs typeface="Calibri"/>
              </a:rPr>
              <a:t>5. hledá výraz , neumí se vyjádřit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pomalu, ztěžka, nenápadné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chování bez gest</a:t>
            </a:r>
          </a:p>
          <a:p>
            <a:endParaRPr lang="cs-CZ" sz="2000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7FE20D-2AAE-434A-A78B-D91CD2F0C0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FF0000"/>
                </a:solidFill>
                <a:ea typeface="+mn-lt"/>
                <a:cs typeface="+mn-lt"/>
              </a:rPr>
              <a:t>Senzorická afázie</a:t>
            </a:r>
          </a:p>
          <a:p>
            <a:r>
              <a:rPr lang="cs-CZ" sz="2000" dirty="0">
                <a:cs typeface="Calibri"/>
              </a:rPr>
              <a:t>1. nepoškozené orgány řeči</a:t>
            </a:r>
          </a:p>
          <a:p>
            <a:r>
              <a:rPr lang="cs-CZ" sz="2000" dirty="0">
                <a:cs typeface="Calibri"/>
              </a:rPr>
              <a:t>2. opakuje, komolí , nesmyslné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 shluky hlásek, lépe samohlásky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 než souhlásky, pomáhá si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 otázkou " Co?, Jak?" Někdy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 pojmenuje s latencí, často se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 plete , neukáže , nerozumí,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     nepochopí</a:t>
            </a:r>
          </a:p>
          <a:p>
            <a:r>
              <a:rPr lang="cs-CZ" sz="2000" dirty="0">
                <a:cs typeface="Calibri"/>
              </a:rPr>
              <a:t>3. alexie , agrafie</a:t>
            </a:r>
          </a:p>
        </p:txBody>
      </p:sp>
    </p:spTree>
    <p:extLst>
      <p:ext uri="{BB962C8B-B14F-4D97-AF65-F5344CB8AC3E}">
        <p14:creationId xmlns:p14="http://schemas.microsoft.com/office/powerpoint/2010/main" val="2476258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1F5F3-5568-4AFD-80CD-6252B3C6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  <a:cs typeface="Calibri Light"/>
              </a:rPr>
              <a:t>Řečové </a:t>
            </a:r>
            <a:r>
              <a:rPr lang="cs-CZ" dirty="0" err="1">
                <a:solidFill>
                  <a:schemeClr val="accent2"/>
                </a:solidFill>
                <a:cs typeface="Calibri Light"/>
              </a:rPr>
              <a:t>neurozy</a:t>
            </a:r>
            <a:endParaRPr lang="cs-CZ">
              <a:solidFill>
                <a:schemeClr val="accent2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C0D7DD-2398-4C6D-B8D4-D1C1B658D1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cs typeface="Calibri"/>
              </a:rPr>
              <a:t>Poruchy řečového projevu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vznikající pod psychickým tlakem</a:t>
            </a:r>
          </a:p>
          <a:p>
            <a:pPr>
              <a:buFont typeface="Arial"/>
              <a:buChar char="•"/>
            </a:pPr>
            <a:r>
              <a:rPr lang="cs-CZ" sz="2000" dirty="0">
                <a:solidFill>
                  <a:srgbClr val="0070C0"/>
                </a:solidFill>
                <a:ea typeface="+mn-lt"/>
                <a:cs typeface="+mn-lt"/>
              </a:rPr>
              <a:t>Hysterická afázie , dysartrie, 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70C0"/>
                </a:solidFill>
                <a:ea typeface="+mn-lt"/>
                <a:cs typeface="+mn-lt"/>
              </a:rPr>
              <a:t>   koktavost</a:t>
            </a:r>
          </a:p>
          <a:p>
            <a:pPr>
              <a:buFont typeface="Arial"/>
              <a:buChar char="•"/>
            </a:pPr>
            <a:r>
              <a:rPr lang="cs-CZ" sz="2000" dirty="0">
                <a:solidFill>
                  <a:srgbClr val="0070C0"/>
                </a:solidFill>
                <a:cs typeface="Calibri"/>
              </a:rPr>
              <a:t>Nemluvnost - mutismus</a:t>
            </a:r>
          </a:p>
          <a:p>
            <a:pPr marL="0" indent="0">
              <a:buNone/>
            </a:pPr>
            <a:endParaRPr lang="cs-CZ" sz="2000" dirty="0">
              <a:solidFill>
                <a:srgbClr val="0070C0"/>
              </a:solidFill>
              <a:cs typeface="Calibri"/>
            </a:endParaRPr>
          </a:p>
          <a:p>
            <a:pPr marL="0" indent="0">
              <a:buNone/>
            </a:pPr>
            <a:endParaRPr lang="cs-CZ" sz="2000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E7B82AB-0CFC-46EA-9C0A-A7922A06BA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,Sans-Serif" panose="020B0604020202020204" pitchFamily="34" charset="0"/>
            </a:pPr>
            <a:r>
              <a:rPr lang="cs-CZ" sz="2000" dirty="0">
                <a:solidFill>
                  <a:srgbClr val="FF0000"/>
                </a:solidFill>
                <a:ea typeface="+mn-lt"/>
                <a:cs typeface="+mn-lt"/>
              </a:rPr>
              <a:t>Nemluvnost - mutismus</a:t>
            </a:r>
          </a:p>
          <a:p>
            <a:r>
              <a:rPr lang="cs-CZ" sz="2000" dirty="0">
                <a:cs typeface="Calibri"/>
              </a:rPr>
              <a:t>Predispoziční faktor + vyvolávající faktor</a:t>
            </a:r>
          </a:p>
          <a:p>
            <a:r>
              <a:rPr lang="cs-CZ" sz="2000" dirty="0">
                <a:cs typeface="Calibri"/>
              </a:rPr>
              <a:t>Není </a:t>
            </a:r>
            <a:r>
              <a:rPr lang="cs-CZ" sz="2000" dirty="0" err="1">
                <a:cs typeface="Calibri"/>
              </a:rPr>
              <a:t>fční</a:t>
            </a:r>
            <a:r>
              <a:rPr lang="cs-CZ" sz="2000" dirty="0">
                <a:cs typeface="Calibri"/>
              </a:rPr>
              <a:t> nebo organické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postižení mluvidel, CNS</a:t>
            </a:r>
          </a:p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KM :</a:t>
            </a:r>
            <a:r>
              <a:rPr lang="cs-CZ" sz="2000" dirty="0">
                <a:cs typeface="Calibri"/>
              </a:rPr>
              <a:t> děti, nemluvnost, někdy šepot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neverbální komunikace není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postižena</a:t>
            </a:r>
          </a:p>
          <a:p>
            <a:r>
              <a:rPr lang="cs-CZ" sz="2000" dirty="0">
                <a:cs typeface="Calibri"/>
              </a:rPr>
              <a:t>Totální x elektivní (př. u lékaře...)</a:t>
            </a:r>
          </a:p>
          <a:p>
            <a:r>
              <a:rPr lang="cs-CZ" sz="2000" dirty="0" err="1">
                <a:solidFill>
                  <a:srgbClr val="FFFF00"/>
                </a:solidFill>
                <a:cs typeface="Calibri"/>
              </a:rPr>
              <a:t>Ter</a:t>
            </a:r>
            <a:r>
              <a:rPr lang="cs-CZ" sz="2000" dirty="0">
                <a:solidFill>
                  <a:srgbClr val="FFFF00"/>
                </a:solidFill>
                <a:cs typeface="Calibri"/>
              </a:rPr>
              <a:t>:</a:t>
            </a:r>
            <a:r>
              <a:rPr lang="cs-CZ" sz="2000" dirty="0">
                <a:cs typeface="Calibri"/>
              </a:rPr>
              <a:t> po došetření psychoterapie</a:t>
            </a: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203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skála, exteriér, kámen, kmen&#10;&#10;Popis se vygeneroval automaticky.">
            <a:extLst>
              <a:ext uri="{FF2B5EF4-FFF2-40B4-BE49-F238E27FC236}">
                <a16:creationId xmlns:a16="http://schemas.microsoft.com/office/drawing/2014/main" id="{51AF7A4F-D547-4FA3-8FDC-5BDFAED2F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6" name="Obrázek 6" descr="Obsah obrázku strom, země, exteriér, skála&#10;&#10;Popis se vygeneroval automaticky.">
            <a:extLst>
              <a:ext uri="{FF2B5EF4-FFF2-40B4-BE49-F238E27FC236}">
                <a16:creationId xmlns:a16="http://schemas.microsoft.com/office/drawing/2014/main" id="{61E21C5E-4797-4C11-A78A-42DD0282F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" r="15227"/>
          <a:stretch/>
        </p:blipFill>
        <p:spPr>
          <a:xfrm rot="5400000">
            <a:off x="5715000" y="381001"/>
            <a:ext cx="6858000" cy="609600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3EBA5C-3C54-4265-BC39-33EEBCEB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Děkuji za pozornost</a:t>
            </a:r>
          </a:p>
        </p:txBody>
      </p:sp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473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96C8B-BBB8-4251-9929-1FD462BA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cs typeface="Calibri Light"/>
              </a:rPr>
              <a:t>Řeč  - roviny a složky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ABDC70-4ED3-4896-A472-7FD606C9A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7937" y="1875757"/>
            <a:ext cx="5181600" cy="435133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cs-CZ" dirty="0" err="1">
                <a:ea typeface="+mn-lt"/>
                <a:cs typeface="+mn-lt"/>
              </a:rPr>
              <a:t>Vícerovinný</a:t>
            </a:r>
            <a:r>
              <a:rPr lang="cs-CZ" dirty="0">
                <a:ea typeface="+mn-lt"/>
                <a:cs typeface="+mn-lt"/>
              </a:rPr>
              <a:t> , hierarchicky uspořádaný útvar</a:t>
            </a:r>
            <a:endParaRPr lang="en-US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Formu (výraz) a obsah (význam)</a:t>
            </a:r>
          </a:p>
          <a:p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Řečové roviny - tvoří podsystémy řeči - stavební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     jednotky</a:t>
            </a:r>
            <a:endParaRPr lang="en-US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Fonémy (</a:t>
            </a:r>
            <a:r>
              <a:rPr lang="cs-CZ" dirty="0" err="1">
                <a:ea typeface="+mn-lt"/>
                <a:cs typeface="+mn-lt"/>
              </a:rPr>
              <a:t>l,e,s</a:t>
            </a:r>
            <a:r>
              <a:rPr lang="cs-CZ" dirty="0">
                <a:ea typeface="+mn-lt"/>
                <a:cs typeface="+mn-lt"/>
              </a:rPr>
              <a:t>) - morfémy (les) - slova (lesník) - věta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    - promluva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A49CA9-25BE-40F6-BD7C-BD77A77747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cs-CZ" dirty="0">
                <a:solidFill>
                  <a:srgbClr val="FF0000"/>
                </a:solidFill>
                <a:cs typeface="Calibri"/>
              </a:rPr>
              <a:t>Povrchová rovina</a:t>
            </a:r>
          </a:p>
          <a:p>
            <a:r>
              <a:rPr lang="cs-CZ" u="sng" dirty="0">
                <a:cs typeface="Calibri"/>
              </a:rPr>
              <a:t>1. fonetická realizace</a:t>
            </a:r>
            <a:r>
              <a:rPr lang="cs-CZ" dirty="0">
                <a:cs typeface="Calibri"/>
              </a:rPr>
              <a:t> = jak se tvoří prvky řeči 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- motorická realizace hlásky - popisuje, jak se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  hláska tvoří      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 - zvuková realizace - popisuje, jak zní prvek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  řeči  při určitém nastavení mluvidel</a:t>
            </a:r>
          </a:p>
          <a:p>
            <a:pPr>
              <a:buFont typeface="Arial"/>
              <a:buChar char="•"/>
            </a:pPr>
            <a:r>
              <a:rPr lang="cs-CZ" u="sng" dirty="0">
                <a:solidFill>
                  <a:srgbClr val="000000"/>
                </a:solidFill>
                <a:ea typeface="+mn-lt"/>
                <a:cs typeface="+mn-lt"/>
              </a:rPr>
              <a:t>2</a:t>
            </a:r>
            <a:r>
              <a:rPr lang="cs-CZ" u="sng" dirty="0">
                <a:cs typeface="Calibri"/>
              </a:rPr>
              <a:t>. fonologická realizace</a:t>
            </a:r>
            <a:r>
              <a:rPr lang="cs-CZ" dirty="0">
                <a:cs typeface="Calibri"/>
              </a:rPr>
              <a:t> - pracuje s   oddělenými</a:t>
            </a:r>
            <a:endParaRPr lang="cs-CZ" dirty="0"/>
          </a:p>
          <a:p>
            <a:pPr marL="0" indent="0">
              <a:buNone/>
            </a:pPr>
            <a:r>
              <a:rPr lang="cs-CZ" dirty="0">
                <a:cs typeface="Calibri"/>
              </a:rPr>
              <a:t>     segmenty určitého zvukového znaku</a:t>
            </a:r>
          </a:p>
          <a:p>
            <a:r>
              <a:rPr lang="cs-CZ" dirty="0">
                <a:solidFill>
                  <a:srgbClr val="FF0000"/>
                </a:solidFill>
                <a:cs typeface="Calibri"/>
              </a:rPr>
              <a:t>Hluboká rovina</a:t>
            </a:r>
            <a:r>
              <a:rPr lang="cs-CZ" dirty="0">
                <a:cs typeface="Calibri"/>
              </a:rPr>
              <a:t> </a:t>
            </a:r>
          </a:p>
          <a:p>
            <a:r>
              <a:rPr lang="cs-CZ" dirty="0">
                <a:cs typeface="Calibri"/>
              </a:rPr>
              <a:t>1.syntaxe - schopnost řadit slova do logických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 řetězců</a:t>
            </a:r>
          </a:p>
          <a:p>
            <a:r>
              <a:rPr lang="cs-CZ" dirty="0">
                <a:cs typeface="Calibri"/>
              </a:rPr>
              <a:t>2. sémantický obsah- význam</a:t>
            </a:r>
          </a:p>
          <a:p>
            <a:r>
              <a:rPr lang="cs-CZ" dirty="0">
                <a:cs typeface="Calibri"/>
              </a:rPr>
              <a:t>3.rozumová (emotivní) úroveň</a:t>
            </a:r>
          </a:p>
        </p:txBody>
      </p:sp>
    </p:spTree>
    <p:extLst>
      <p:ext uri="{BB962C8B-B14F-4D97-AF65-F5344CB8AC3E}">
        <p14:creationId xmlns:p14="http://schemas.microsoft.com/office/powerpoint/2010/main" val="1150710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75BFD2-DC04-4F82-A9C3-4AA95BF1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cs typeface="Calibri Light"/>
              </a:rPr>
              <a:t>Řeč - roviny a složky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D1BAD6-37FF-48E7-B348-CC7DD53489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1800" dirty="0">
                <a:solidFill>
                  <a:srgbClr val="FF0000"/>
                </a:solidFill>
                <a:cs typeface="Calibri"/>
              </a:rPr>
              <a:t>Zvuková složka</a:t>
            </a:r>
          </a:p>
          <a:p>
            <a:pPr marL="0" indent="0">
              <a:buNone/>
            </a:pPr>
            <a:r>
              <a:rPr lang="cs-CZ" sz="1800" dirty="0">
                <a:cs typeface="Calibri"/>
              </a:rPr>
              <a:t>   - segmentální komponenta - způsob tvorby</a:t>
            </a:r>
          </a:p>
          <a:p>
            <a:pPr marL="0" indent="0">
              <a:buNone/>
            </a:pPr>
            <a:r>
              <a:rPr lang="cs-CZ" sz="1800" dirty="0">
                <a:cs typeface="Calibri"/>
              </a:rPr>
              <a:t>     vyšších řečových celků řeči (hlásky , slabiky , slova)</a:t>
            </a:r>
          </a:p>
          <a:p>
            <a:pPr marL="0" indent="0">
              <a:buNone/>
            </a:pPr>
            <a:r>
              <a:rPr lang="cs-CZ" sz="1800" dirty="0">
                <a:cs typeface="Calibri"/>
              </a:rPr>
              <a:t>     základní skelet řeči. Porucha není srozumitelnost</a:t>
            </a:r>
          </a:p>
          <a:p>
            <a:pPr marL="0" indent="0">
              <a:buNone/>
            </a:pPr>
            <a:r>
              <a:rPr lang="cs-CZ" sz="1800" dirty="0">
                <a:cs typeface="Calibri"/>
              </a:rPr>
              <a:t>     sdělení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cs typeface="Calibri"/>
              </a:rPr>
              <a:t>  - suprasegmentální - dynamika, přízvuk,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cs typeface="Calibri"/>
              </a:rPr>
              <a:t>    melodie řeči.  Nemění srozumitelnost.</a:t>
            </a:r>
            <a:endParaRPr lang="cs-CZ" sz="1800" dirty="0">
              <a:cs typeface="Calibri"/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cs typeface="Calibri"/>
            </a:endParaRPr>
          </a:p>
          <a:p>
            <a:r>
              <a:rPr lang="cs-CZ" sz="1800" dirty="0">
                <a:solidFill>
                  <a:srgbClr val="FF0000"/>
                </a:solidFill>
                <a:cs typeface="Calibri"/>
              </a:rPr>
              <a:t>Významová složka</a:t>
            </a:r>
          </a:p>
          <a:p>
            <a:pPr marL="0" indent="0">
              <a:buNone/>
            </a:pPr>
            <a:r>
              <a:rPr lang="cs-CZ" sz="1800" dirty="0">
                <a:cs typeface="Calibri"/>
              </a:rPr>
              <a:t>   - sémantický obsah=význam</a:t>
            </a:r>
          </a:p>
          <a:p>
            <a:endParaRPr lang="cs-CZ" sz="18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0FDCFB9-B606-4F19-AFB7-411C8B47B5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Lékař operuje (ANO)</a:t>
            </a:r>
          </a:p>
          <a:p>
            <a:endParaRPr lang="cs-CZ" dirty="0">
              <a:cs typeface="Calibri"/>
            </a:endParaRPr>
          </a:p>
          <a:p>
            <a:r>
              <a:rPr lang="cs-CZ">
                <a:cs typeface="Calibri"/>
              </a:rPr>
              <a:t>Lék ařop eruje (NE)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162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96C8B-BBB8-4251-9929-1FD462BA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cs typeface="Calibri Light"/>
              </a:rPr>
              <a:t>Řeč  - roviny </a:t>
            </a:r>
            <a:endParaRPr lang="cs-CZ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ABDC70-4ED3-4896-A472-7FD606C9A5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2000" dirty="0">
                <a:solidFill>
                  <a:srgbClr val="FF0000"/>
                </a:solidFill>
                <a:ea typeface="+mn-lt"/>
                <a:cs typeface="+mn-lt"/>
              </a:rPr>
              <a:t>Povrchová rovina</a:t>
            </a:r>
            <a:endParaRPr lang="en-US" sz="2000" dirty="0">
              <a:ea typeface="+mn-lt"/>
              <a:cs typeface="+mn-lt"/>
            </a:endParaRPr>
          </a:p>
          <a:p>
            <a:r>
              <a:rPr lang="cs-CZ" sz="2000" i="1" u="sng" dirty="0">
                <a:ea typeface="+mn-lt"/>
                <a:cs typeface="+mn-lt"/>
              </a:rPr>
              <a:t>1. fonetická realizace</a:t>
            </a:r>
            <a:r>
              <a:rPr lang="cs-CZ" sz="2000" u="sng" dirty="0">
                <a:ea typeface="+mn-lt"/>
                <a:cs typeface="+mn-lt"/>
              </a:rPr>
              <a:t> </a:t>
            </a:r>
            <a:r>
              <a:rPr lang="cs-CZ" sz="2000" dirty="0">
                <a:ea typeface="+mn-lt"/>
                <a:cs typeface="+mn-lt"/>
              </a:rPr>
              <a:t> - jak se tvoří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    prvky řeči , provedení hlásek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 - motorická realizace hlásky, jak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  se tvoří, jak nastavit mluvidla,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  odpovídá konkrétnímu jazyku, učí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  se odposlechem a vizuální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  kontrolou (české a něm. R)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- zvuková realizace – mluvidla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 stejně, ale hláska jiná (B, P)</a:t>
            </a:r>
            <a:endParaRPr lang="en-US" sz="2000" dirty="0">
              <a:ea typeface="+mn-lt"/>
              <a:cs typeface="+mn-lt"/>
            </a:endParaRPr>
          </a:p>
          <a:p>
            <a:endParaRPr lang="en-US" sz="2000" dirty="0">
              <a:ea typeface="+mn-lt"/>
              <a:cs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A49CA9-25BE-40F6-BD7C-BD77A7774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990" y="1825625"/>
            <a:ext cx="5261810" cy="496294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Samohlásky = vokály</a:t>
            </a:r>
          </a:p>
          <a:p>
            <a:r>
              <a:rPr lang="cs-CZ">
                <a:cs typeface="Calibri"/>
              </a:rPr>
              <a:t> tvořeny zněle , s použitím hrtanového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 hlasu, formován postavením kořene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 jazyka, rtů</a:t>
            </a:r>
          </a:p>
          <a:p>
            <a:r>
              <a:rPr lang="cs-CZ">
                <a:cs typeface="Calibri"/>
              </a:rPr>
              <a:t>formanty - zesílené frekvenční oblasti,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 obsah vyšší harmonické tony , které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 vznikají v rezonančních dutinách </a:t>
            </a: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r>
              <a:rPr lang="cs-CZ" dirty="0">
                <a:cs typeface="Calibri"/>
              </a:rPr>
              <a:t>   1.formant - hltan  zadní část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dutiny ústní , kořen jazyka. </a:t>
            </a:r>
            <a:endParaRPr lang="cs-CZ" dirty="0"/>
          </a:p>
          <a:p>
            <a:pPr marL="0" indent="0">
              <a:buNone/>
            </a:pPr>
            <a:r>
              <a:rPr lang="cs-CZ" dirty="0">
                <a:cs typeface="Calibri"/>
              </a:rPr>
              <a:t>    2.formant - v dutině ústní před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 kořenem jazyka po řezáky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3.formant - v dutině nosní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 </a:t>
            </a:r>
            <a:r>
              <a:rPr lang="cs-CZ" dirty="0">
                <a:solidFill>
                  <a:srgbClr val="00B050"/>
                </a:solidFill>
                <a:cs typeface="Calibri"/>
              </a:rPr>
              <a:t>IEAOU, </a:t>
            </a:r>
            <a:r>
              <a:rPr lang="cs-CZ" dirty="0" err="1">
                <a:solidFill>
                  <a:srgbClr val="00B050"/>
                </a:solidFill>
                <a:cs typeface="Calibri"/>
              </a:rPr>
              <a:t>Helwagův</a:t>
            </a:r>
            <a:r>
              <a:rPr lang="cs-CZ" dirty="0">
                <a:solidFill>
                  <a:srgbClr val="00B050"/>
                </a:solidFill>
                <a:cs typeface="Calibri"/>
              </a:rPr>
              <a:t> trojúhelník</a:t>
            </a:r>
          </a:p>
        </p:txBody>
      </p:sp>
    </p:spTree>
    <p:extLst>
      <p:ext uri="{BB962C8B-B14F-4D97-AF65-F5344CB8AC3E}">
        <p14:creationId xmlns:p14="http://schemas.microsoft.com/office/powerpoint/2010/main" val="3584930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79074-4CE3-4B1E-85FD-031199BF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cs typeface="Calibri Light"/>
              </a:rPr>
              <a:t>Řeč - roviny </a:t>
            </a:r>
            <a:endParaRPr lang="cs-CZ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0A986A-C611-485C-8BE0-12BC10995B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2000" dirty="0">
                <a:solidFill>
                  <a:srgbClr val="0070C0"/>
                </a:solidFill>
                <a:cs typeface="Calibri"/>
              </a:rPr>
              <a:t>Souhlásky </a:t>
            </a:r>
          </a:p>
          <a:p>
            <a:r>
              <a:rPr lang="cs-CZ" sz="2000" dirty="0">
                <a:cs typeface="Calibri"/>
              </a:rPr>
              <a:t>Akusticky nepravidelné šelesty , šumy a výbuchy,  tvoří se rozličnými artikul- </a:t>
            </a:r>
            <a:r>
              <a:rPr lang="cs-CZ" sz="2000" dirty="0" err="1">
                <a:cs typeface="Calibri"/>
              </a:rPr>
              <a:t>ačními</a:t>
            </a:r>
            <a:r>
              <a:rPr lang="cs-CZ" sz="2000" dirty="0">
                <a:cs typeface="Calibri"/>
              </a:rPr>
              <a:t> ději</a:t>
            </a:r>
          </a:p>
          <a:p>
            <a:r>
              <a:rPr lang="cs-CZ" sz="2000" dirty="0">
                <a:solidFill>
                  <a:srgbClr val="00B050"/>
                </a:solidFill>
                <a:cs typeface="Calibri"/>
              </a:rPr>
              <a:t>Dle místa tvorby</a:t>
            </a:r>
          </a:p>
          <a:p>
            <a:r>
              <a:rPr lang="cs-CZ" sz="2000" dirty="0" err="1">
                <a:cs typeface="Calibri"/>
              </a:rPr>
              <a:t>I.artikulační</a:t>
            </a:r>
            <a:r>
              <a:rPr lang="cs-CZ" sz="2000" dirty="0">
                <a:cs typeface="Calibri"/>
              </a:rPr>
              <a:t> okrsek – rty</a:t>
            </a:r>
          </a:p>
          <a:p>
            <a:r>
              <a:rPr lang="cs-CZ" sz="2000" dirty="0" err="1">
                <a:ea typeface="+mn-lt"/>
                <a:cs typeface="+mn-lt"/>
              </a:rPr>
              <a:t>II.artikulační</a:t>
            </a:r>
            <a:r>
              <a:rPr lang="cs-CZ" sz="2000" dirty="0">
                <a:ea typeface="+mn-lt"/>
                <a:cs typeface="+mn-lt"/>
              </a:rPr>
              <a:t> okrsek - zadní plocha a hrana horních řezáků</a:t>
            </a:r>
          </a:p>
          <a:p>
            <a:r>
              <a:rPr lang="cs-CZ" sz="2000" dirty="0" err="1">
                <a:ea typeface="+mn-lt"/>
                <a:cs typeface="+mn-lt"/>
              </a:rPr>
              <a:t>III.artikulační</a:t>
            </a:r>
            <a:r>
              <a:rPr lang="cs-CZ" sz="2000" dirty="0">
                <a:ea typeface="+mn-lt"/>
                <a:cs typeface="+mn-lt"/>
              </a:rPr>
              <a:t> okrsek – hranice tvrdého a měkkého patra</a:t>
            </a:r>
          </a:p>
          <a:p>
            <a:r>
              <a:rPr lang="cs-CZ" sz="2000" dirty="0" err="1">
                <a:ea typeface="+mn-lt"/>
                <a:cs typeface="+mn-lt"/>
              </a:rPr>
              <a:t>IV.artikulační</a:t>
            </a:r>
            <a:r>
              <a:rPr lang="cs-CZ" sz="2000" dirty="0">
                <a:ea typeface="+mn-lt"/>
                <a:cs typeface="+mn-lt"/>
              </a:rPr>
              <a:t> okrsek  - v češtině ne</a:t>
            </a:r>
          </a:p>
          <a:p>
            <a:r>
              <a:rPr lang="cs-CZ" sz="2000" dirty="0" err="1">
                <a:ea typeface="+mn-lt"/>
                <a:cs typeface="+mn-lt"/>
              </a:rPr>
              <a:t>V.artikulační</a:t>
            </a:r>
            <a:r>
              <a:rPr lang="cs-CZ" sz="2000" dirty="0">
                <a:ea typeface="+mn-lt"/>
                <a:cs typeface="+mn-lt"/>
              </a:rPr>
              <a:t> okrsek - hrtan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2E4443-D5D7-463F-A4A3-BE3C3A4C89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00B050"/>
                </a:solidFill>
                <a:cs typeface="Calibri"/>
              </a:rPr>
              <a:t>Dle způsobu tvorby</a:t>
            </a:r>
          </a:p>
          <a:p>
            <a:r>
              <a:rPr lang="cs-CZ" sz="2000" dirty="0">
                <a:cs typeface="Calibri"/>
              </a:rPr>
              <a:t>výbuchové, explozivy (závěrové - okluzivy) B, T, Ď, K</a:t>
            </a:r>
          </a:p>
          <a:p>
            <a:r>
              <a:rPr lang="cs-CZ" sz="2000" dirty="0">
                <a:cs typeface="Calibri"/>
              </a:rPr>
              <a:t>Třené - frikativy (úžinové, konstriktivy) F, S,CH, H, Ř</a:t>
            </a:r>
          </a:p>
          <a:p>
            <a:r>
              <a:rPr lang="cs-CZ" sz="2000" dirty="0">
                <a:cs typeface="Calibri"/>
              </a:rPr>
              <a:t>Vibranty - kmitné L,R</a:t>
            </a:r>
          </a:p>
          <a:p>
            <a:r>
              <a:rPr lang="cs-CZ" sz="2000" dirty="0" err="1">
                <a:cs typeface="Calibri"/>
              </a:rPr>
              <a:t>Polotřené</a:t>
            </a:r>
            <a:r>
              <a:rPr lang="cs-CZ" sz="2000" dirty="0">
                <a:cs typeface="Calibri"/>
              </a:rPr>
              <a:t> - afrikáty C, Č,J</a:t>
            </a: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431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96C8B-BBB8-4251-9929-1FD462BA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cs typeface="Calibri Light"/>
              </a:rPr>
              <a:t>Řeč  - roviny </a:t>
            </a:r>
            <a:endParaRPr lang="cs-CZ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ABDC70-4ED3-4896-A472-7FD606C9A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008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FF0000"/>
                </a:solidFill>
                <a:ea typeface="+mn-lt"/>
                <a:cs typeface="+mn-lt"/>
              </a:rPr>
              <a:t>Povrchová rovina</a:t>
            </a:r>
            <a:endParaRPr lang="en-US" sz="2000">
              <a:ea typeface="+mn-lt"/>
              <a:cs typeface="+mn-lt"/>
            </a:endParaRPr>
          </a:p>
          <a:p>
            <a:r>
              <a:rPr lang="cs-CZ" sz="2000" i="1" u="sng" dirty="0">
                <a:ea typeface="+mn-lt"/>
                <a:cs typeface="+mn-lt"/>
              </a:rPr>
              <a:t>2. Fonologická realizace</a:t>
            </a:r>
            <a:r>
              <a:rPr lang="cs-CZ" sz="2000" u="sng" dirty="0">
                <a:ea typeface="+mn-lt"/>
                <a:cs typeface="+mn-lt"/>
              </a:rPr>
              <a:t> </a:t>
            </a:r>
            <a:r>
              <a:rPr lang="cs-CZ" sz="2000" dirty="0">
                <a:ea typeface="+mn-lt"/>
                <a:cs typeface="+mn-lt"/>
              </a:rPr>
              <a:t>prvků řeči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 - slova lišící se jedinou hláskou řeči 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  (vata-vana, poleno-koleno, váha </a:t>
            </a: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      -váhá)</a:t>
            </a:r>
            <a:endParaRPr lang="cs-CZ" sz="2000">
              <a:cs typeface="Calibri" panose="020F0502020204030204"/>
            </a:endParaRPr>
          </a:p>
          <a:p>
            <a:r>
              <a:rPr lang="cs-CZ" sz="2000" dirty="0">
                <a:ea typeface="+mn-lt"/>
                <a:cs typeface="+mn-lt"/>
              </a:rPr>
              <a:t>Foném - hláska rozhodující o významu</a:t>
            </a:r>
          </a:p>
          <a:p>
            <a:r>
              <a:rPr lang="cs-CZ" sz="2000" u="sng" dirty="0">
                <a:ea typeface="+mn-lt"/>
                <a:cs typeface="+mn-lt"/>
              </a:rPr>
              <a:t>Distinktivní rys </a:t>
            </a:r>
            <a:r>
              <a:rPr lang="cs-CZ" sz="2000" dirty="0">
                <a:ea typeface="+mn-lt"/>
                <a:cs typeface="+mn-lt"/>
              </a:rPr>
              <a:t>- rozdílný rys dvou slov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A49CA9-25BE-40F6-BD7C-BD77A7774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2621" y="1464678"/>
            <a:ext cx="5181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000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Znělost -</a:t>
            </a:r>
            <a:r>
              <a:rPr lang="cs-CZ" sz="2000" dirty="0">
                <a:cs typeface="Calibri"/>
              </a:rPr>
              <a:t> přítomnost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základního hrtanového tónu 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(bere-pere, koza-kosa)</a:t>
            </a:r>
          </a:p>
          <a:p>
            <a:r>
              <a:rPr lang="cs-CZ" sz="2000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Nosovost - </a:t>
            </a:r>
            <a:r>
              <a:rPr lang="cs-CZ" sz="2000" dirty="0">
                <a:cs typeface="Calibri"/>
              </a:rPr>
              <a:t>přítomnost nosní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 rezonance (nos-kos, mrak-drak)</a:t>
            </a:r>
          </a:p>
          <a:p>
            <a:r>
              <a:rPr lang="cs-CZ" sz="2000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Kontinuálnost x </a:t>
            </a:r>
            <a:r>
              <a:rPr lang="cs-CZ" sz="2000" dirty="0" err="1">
                <a:solidFill>
                  <a:schemeClr val="accent5">
                    <a:lumMod val="75000"/>
                  </a:schemeClr>
                </a:solidFill>
                <a:cs typeface="Calibri"/>
              </a:rPr>
              <a:t>nekontinuálnost</a:t>
            </a:r>
            <a:r>
              <a:rPr lang="cs-CZ" sz="2000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 -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   </a:t>
            </a:r>
            <a:r>
              <a:rPr lang="cs-CZ" sz="2000" dirty="0">
                <a:cs typeface="Calibri"/>
              </a:rPr>
              <a:t>úžinové hlásky  x výbuchové (husa</a:t>
            </a:r>
          </a:p>
          <a:p>
            <a:pPr marL="0" indent="0">
              <a:buNone/>
            </a:pPr>
            <a:r>
              <a:rPr lang="cs-CZ" sz="2000" dirty="0">
                <a:cs typeface="Calibri"/>
              </a:rPr>
              <a:t>  -pusa, solí- bolí)</a:t>
            </a:r>
          </a:p>
          <a:p>
            <a:r>
              <a:rPr lang="cs-CZ" sz="2000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Kompaktnost x difusnost</a:t>
            </a:r>
            <a:r>
              <a:rPr lang="cs-CZ" sz="2000" dirty="0">
                <a:cs typeface="Calibri"/>
              </a:rPr>
              <a:t> – slova, kde většina akustické energie ve střední části spektra nízké samohlásky a patrové souhlásky x akustická energie rozložená v celém poli (kolo-molo)</a:t>
            </a:r>
          </a:p>
        </p:txBody>
      </p:sp>
    </p:spTree>
    <p:extLst>
      <p:ext uri="{BB962C8B-B14F-4D97-AF65-F5344CB8AC3E}">
        <p14:creationId xmlns:p14="http://schemas.microsoft.com/office/powerpoint/2010/main" val="105807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4CC5B-2B5A-4573-A39D-9D5D3C36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cs typeface="Calibri Light"/>
              </a:rPr>
              <a:t>Řeč - </a:t>
            </a:r>
            <a:r>
              <a:rPr lang="cs-CZ" dirty="0">
                <a:solidFill>
                  <a:srgbClr val="FF0000"/>
                </a:solidFill>
                <a:ea typeface="+mj-lt"/>
                <a:cs typeface="+mj-lt"/>
              </a:rPr>
              <a:t>roviny </a:t>
            </a:r>
          </a:p>
          <a:p>
            <a:endParaRPr lang="cs-CZ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95491B-0C03-44CD-885A-3066E74BF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FF0000"/>
                </a:solidFill>
                <a:cs typeface="Calibri"/>
              </a:rPr>
              <a:t>Hluboká rovina –</a:t>
            </a:r>
            <a:r>
              <a:rPr lang="cs-CZ" sz="2000" dirty="0">
                <a:cs typeface="Calibri"/>
              </a:rPr>
              <a:t> vlastnosti řeči, která určují schopnost skládat řečové prvky do logických řad a vyjádřit obsah, myšlenku. Na 3 úrovních.</a:t>
            </a:r>
          </a:p>
          <a:p>
            <a:r>
              <a:rPr lang="cs-CZ" sz="2000" u="sng" dirty="0">
                <a:ea typeface="+mn-lt"/>
                <a:cs typeface="+mn-lt"/>
              </a:rPr>
              <a:t>1.syntaxe</a:t>
            </a:r>
            <a:r>
              <a:rPr lang="cs-CZ" sz="2000" dirty="0">
                <a:ea typeface="+mn-lt"/>
                <a:cs typeface="+mn-lt"/>
              </a:rPr>
              <a:t> - schopnost řadit slova do logických řetězců, dodržovat gramatická pravidla (postižení - komunikační omezení, ale ne destrukce jazyka)</a:t>
            </a:r>
            <a:endParaRPr lang="en-US" sz="2000">
              <a:ea typeface="+mn-lt"/>
              <a:cs typeface="+mn-lt"/>
            </a:endParaRPr>
          </a:p>
          <a:p>
            <a:r>
              <a:rPr lang="cs-CZ" sz="2000" u="sng" dirty="0">
                <a:ea typeface="+mn-lt"/>
                <a:cs typeface="+mn-lt"/>
              </a:rPr>
              <a:t>2. sémantický obsah</a:t>
            </a:r>
            <a:r>
              <a:rPr lang="cs-CZ" sz="2000" dirty="0">
                <a:ea typeface="+mn-lt"/>
                <a:cs typeface="+mn-lt"/>
              </a:rPr>
              <a:t>- schopnost sdělit myšlenku, předat ji ( učíme-li se cizí jazyk  "lépe rozumím, než mluvím")</a:t>
            </a:r>
            <a:endParaRPr lang="en-US" sz="2000">
              <a:ea typeface="+mn-lt"/>
              <a:cs typeface="+mn-lt"/>
            </a:endParaRPr>
          </a:p>
          <a:p>
            <a:r>
              <a:rPr lang="cs-CZ" sz="2000" u="sng" dirty="0">
                <a:ea typeface="+mn-lt"/>
                <a:cs typeface="+mn-lt"/>
              </a:rPr>
              <a:t>3.rozumová (emotivní) úroveň </a:t>
            </a:r>
            <a:r>
              <a:rPr lang="cs-CZ" sz="2000" dirty="0">
                <a:ea typeface="+mn-lt"/>
                <a:cs typeface="+mn-lt"/>
              </a:rPr>
              <a:t>- postižení nevede k destrukci řeči , ale k dezinformaci</a:t>
            </a:r>
            <a:endParaRPr lang="en-US" sz="2000">
              <a:ea typeface="+mn-lt"/>
              <a:cs typeface="+mn-lt"/>
            </a:endParaRPr>
          </a:p>
          <a:p>
            <a:endParaRPr lang="cs-CZ" sz="2000" dirty="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22780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3579</Words>
  <Application>Microsoft Office PowerPoint</Application>
  <PresentationFormat>Širokoúhlá obrazovka</PresentationFormat>
  <Paragraphs>514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Arial</vt:lpstr>
      <vt:lpstr>Arial,Sans-Serif</vt:lpstr>
      <vt:lpstr>Avenir Next LT Pro</vt:lpstr>
      <vt:lpstr>Calibri</vt:lpstr>
      <vt:lpstr>Calibri Light</vt:lpstr>
      <vt:lpstr>Motiv systému Office</vt:lpstr>
      <vt:lpstr>Poruchy řeči u dětí a dospělých </vt:lpstr>
      <vt:lpstr>Řeč</vt:lpstr>
      <vt:lpstr>Řeč - rozvoj</vt:lpstr>
      <vt:lpstr>Řeč  - roviny a složky</vt:lpstr>
      <vt:lpstr>Řeč - roviny a složky</vt:lpstr>
      <vt:lpstr>Řeč  - roviny </vt:lpstr>
      <vt:lpstr>Řeč - roviny </vt:lpstr>
      <vt:lpstr>Řeč  - roviny </vt:lpstr>
      <vt:lpstr>Řeč - roviny  </vt:lpstr>
      <vt:lpstr>Řeč - vyšetření</vt:lpstr>
      <vt:lpstr>Řeč - vyšetření</vt:lpstr>
      <vt:lpstr>Řeč vyšetření</vt:lpstr>
      <vt:lpstr>Řeč - vývoj - období</vt:lpstr>
      <vt:lpstr>Řeč - vývoj - období </vt:lpstr>
      <vt:lpstr>Poruchy řeči</vt:lpstr>
      <vt:lpstr>Poruchy řeči - klinika</vt:lpstr>
      <vt:lpstr>Poruchy řeči - dělení</vt:lpstr>
      <vt:lpstr> OVŘ- def. absence jedné, více  nebo dokonce všech složek  v oblasti vývinu řeči vzhledem k věku dítěte</vt:lpstr>
      <vt:lpstr>OVŘ -  při poruše somatických a stimulačních podmínek vývoje</vt:lpstr>
      <vt:lpstr>OVŘ -  při poruše somatických a stimulačních podmínek vývoje</vt:lpstr>
      <vt:lpstr>OVŘ -  při poruše somatických a stimulačních podmínek vývoje</vt:lpstr>
      <vt:lpstr>OVŘ -  při poruše somatických a stimulačních podmínek vývoje</vt:lpstr>
      <vt:lpstr>OVŘ - vývojová dysfazie</vt:lpstr>
      <vt:lpstr>Poruchy povrchové stuktury řeči (zvuků řeči)</vt:lpstr>
      <vt:lpstr>Poruchy povrchové vrstvy řeči</vt:lpstr>
      <vt:lpstr>Poruchy povrchové vrstvy řeči</vt:lpstr>
      <vt:lpstr>Poruchy povrchové vrstvy řeči </vt:lpstr>
      <vt:lpstr>Poruchy plynulosti řeči </vt:lpstr>
      <vt:lpstr>Poruchy plynulosti řeči</vt:lpstr>
      <vt:lpstr>Poruchy plynulosti řeči</vt:lpstr>
      <vt:lpstr>Poruchy plynulosti řeči - koktavost</vt:lpstr>
      <vt:lpstr>Poruchy plynulosti řeči</vt:lpstr>
      <vt:lpstr>  Poruchy plynulosti řeči  </vt:lpstr>
      <vt:lpstr>Poruchy hluboké struktury řeči vzniklé až po  fixaci řeči</vt:lpstr>
      <vt:lpstr>Poruchy hluboké struktury řeči vzniklé až po  fixaci řeči</vt:lpstr>
      <vt:lpstr>Poruchy hluboké struktury řeči vzniklé až po  fixaci řeči</vt:lpstr>
      <vt:lpstr>Poruchy hluboké struktury řeči vzniklé až po  fixaci řeči</vt:lpstr>
      <vt:lpstr>Řečové neurozy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Šupíková Lucie</cp:lastModifiedBy>
  <cp:revision>2312</cp:revision>
  <dcterms:created xsi:type="dcterms:W3CDTF">2021-11-25T21:50:04Z</dcterms:created>
  <dcterms:modified xsi:type="dcterms:W3CDTF">2022-11-16T21:16:20Z</dcterms:modified>
</cp:coreProperties>
</file>