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1" r:id="rId4"/>
    <p:sldId id="262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9C3F6E-C6D8-4D19-AF9A-D7A5DD239E7E}" v="14" dt="2021-11-30T12:50:49.833"/>
    <p1510:client id="{6BAD4635-2BCC-4AF5-B9F2-7A27B5CC1DFA}" v="996" dt="2021-11-30T12:11:24.637"/>
    <p1510:client id="{7D7C97C3-C1F1-47B4-A669-DF260267518A}" v="1919" dt="2021-11-24T22:56:22.984"/>
    <p1510:client id="{87905850-8AFE-4EB5-812B-AE1D4D4462C3}" v="16" dt="2021-11-09T21:56:25.333"/>
    <p1510:client id="{98569690-8F3F-4CA0-9538-193D48AAE68C}" v="2525" dt="2021-11-25T21:41:01.787"/>
    <p1510:client id="{DF599A09-7F26-490D-96E9-41E0CEAED5BB}" v="538" dt="2021-11-02T20:06:57.163"/>
    <p1510:client id="{F75D2B3A-54D7-4998-BD68-658FC689E53F}" v="260" dt="2021-11-23T21:04:36.1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cs-CZ" sz="6600">
                <a:cs typeface="Calibri Light"/>
              </a:rPr>
              <a:t>Poruchy hlasu u dětí a dospělých</a:t>
            </a:r>
            <a:endParaRPr lang="cs-CZ" sz="660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 algn="l">
              <a:buFont typeface="Arial,Sans-Serif"/>
              <a:buChar char="•"/>
            </a:pPr>
            <a:r>
              <a:rPr lang="en-US" dirty="0">
                <a:cs typeface="Calibri"/>
              </a:rPr>
              <a:t>PPVMP010 ORL a </a:t>
            </a:r>
            <a:r>
              <a:rPr lang="en-US" dirty="0" err="1">
                <a:cs typeface="Calibri"/>
              </a:rPr>
              <a:t>foniatrie</a:t>
            </a:r>
            <a:r>
              <a:rPr lang="en-US" dirty="0">
                <a:cs typeface="Calibri"/>
              </a:rPr>
              <a:t> pro </a:t>
            </a:r>
            <a:r>
              <a:rPr lang="en-US" dirty="0" err="1">
                <a:cs typeface="Calibri"/>
              </a:rPr>
              <a:t>speciální</a:t>
            </a:r>
            <a:r>
              <a:rPr lang="en-US" dirty="0">
                <a:cs typeface="Calibri"/>
              </a:rPr>
              <a:t> pedagogy </a:t>
            </a:r>
            <a:r>
              <a:rPr lang="en-US" dirty="0" err="1">
                <a:cs typeface="Calibri"/>
              </a:rPr>
              <a:t>zimní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semestr</a:t>
            </a:r>
            <a:r>
              <a:rPr lang="en-US" dirty="0">
                <a:cs typeface="Calibri"/>
              </a:rPr>
              <a:t> 202</a:t>
            </a:r>
            <a:r>
              <a:rPr lang="cs-CZ" dirty="0">
                <a:cs typeface="Calibri"/>
              </a:rPr>
              <a:t>2</a:t>
            </a:r>
            <a:endParaRPr lang="en-US" dirty="0">
              <a:ea typeface="+mn-lt"/>
              <a:cs typeface="+mn-lt"/>
            </a:endParaRPr>
          </a:p>
          <a:p>
            <a:pPr marL="285750" indent="-228600" algn="l">
              <a:buFont typeface="Arial,Sans-Serif"/>
              <a:buChar char="•"/>
            </a:pPr>
            <a:r>
              <a:rPr lang="en-US" dirty="0">
                <a:cs typeface="Calibri"/>
              </a:rPr>
              <a:t>Šupíková L., </a:t>
            </a:r>
            <a:r>
              <a:rPr lang="en-US" dirty="0" err="1">
                <a:cs typeface="Calibri"/>
              </a:rPr>
              <a:t>Lenert</a:t>
            </a:r>
            <a:r>
              <a:rPr lang="en-US" dirty="0">
                <a:cs typeface="Calibri"/>
              </a:rPr>
              <a:t> R. ,SN </a:t>
            </a:r>
            <a:r>
              <a:rPr lang="en-US" dirty="0" err="1">
                <a:cs typeface="Calibri"/>
              </a:rPr>
              <a:t>Opava</a:t>
            </a:r>
            <a:endParaRPr lang="en-US" dirty="0">
              <a:ea typeface="+mn-lt"/>
              <a:cs typeface="+mn-lt"/>
            </a:endParaRPr>
          </a:p>
          <a:p>
            <a:pPr algn="l"/>
            <a:endParaRPr lang="cs-CZ" dirty="0">
              <a:cs typeface="Calibri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4C2AC11E-3162-4990-A36E-92B07ECF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D7C0A6-359C-4C79-A7E5-4B81CCC4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408"/>
            <a:ext cx="372160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err="1"/>
              <a:t>Organické</a:t>
            </a:r>
            <a:r>
              <a:rPr lang="en-US" sz="2800"/>
              <a:t> </a:t>
            </a:r>
            <a:r>
              <a:rPr lang="en-US" sz="2800" err="1"/>
              <a:t>léze</a:t>
            </a:r>
            <a:r>
              <a:rPr lang="en-US" sz="2800"/>
              <a:t> - </a:t>
            </a:r>
            <a:r>
              <a:rPr lang="en-US" sz="2800" err="1"/>
              <a:t>prekancerozy</a:t>
            </a:r>
            <a:r>
              <a:rPr lang="en-US" sz="2800"/>
              <a:t>, </a:t>
            </a:r>
            <a:r>
              <a:rPr lang="en-US" sz="2800" err="1"/>
              <a:t>maligní</a:t>
            </a:r>
            <a:endParaRPr lang="en-US" sz="2800" err="1">
              <a:cs typeface="Calibri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597A41-5696-4C86-B92E-AC35AC95B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68296"/>
            <a:ext cx="3721608" cy="35021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solidFill>
                  <a:srgbClr val="FF0000"/>
                </a:solidFill>
              </a:rPr>
              <a:t>KM: </a:t>
            </a:r>
            <a:r>
              <a:rPr lang="en-US" sz="1700" err="1"/>
              <a:t>chrapot</a:t>
            </a:r>
            <a:r>
              <a:rPr lang="en-US" sz="1700"/>
              <a:t> 3 </a:t>
            </a:r>
            <a:r>
              <a:rPr lang="en-US" sz="1700" err="1"/>
              <a:t>týdny</a:t>
            </a:r>
            <a:r>
              <a:rPr lang="en-US" sz="1700"/>
              <a:t> a </a:t>
            </a:r>
            <a:r>
              <a:rPr lang="en-US" sz="1700" err="1"/>
              <a:t>více</a:t>
            </a:r>
            <a:r>
              <a:rPr lang="en-US" sz="1700"/>
              <a:t> -</a:t>
            </a:r>
            <a:r>
              <a:rPr lang="en-US" sz="1700" err="1"/>
              <a:t>laryngoskop</a:t>
            </a:r>
            <a:r>
              <a:rPr lang="en-US" sz="1700"/>
              <a:t>. </a:t>
            </a:r>
            <a:r>
              <a:rPr lang="en-US" sz="1700" err="1"/>
              <a:t>vyšetřen</a:t>
            </a:r>
            <a:endParaRPr lang="en-US" sz="1700" err="1">
              <a:cs typeface="Calibri"/>
            </a:endParaRPr>
          </a:p>
          <a:p>
            <a:r>
              <a:rPr lang="en-US" sz="1700" err="1"/>
              <a:t>Erytroplakie</a:t>
            </a:r>
            <a:r>
              <a:rPr lang="en-US" sz="1700"/>
              <a:t>, </a:t>
            </a:r>
            <a:r>
              <a:rPr lang="en-US" sz="1700" err="1"/>
              <a:t>leukoplakie</a:t>
            </a:r>
            <a:endParaRPr lang="en-US" sz="1700" err="1">
              <a:cs typeface="Calibri"/>
            </a:endParaRPr>
          </a:p>
          <a:p>
            <a:r>
              <a:rPr lang="en-US" sz="1700" err="1"/>
              <a:t>Papilomy</a:t>
            </a:r>
            <a:r>
              <a:rPr lang="en-US" sz="1700"/>
              <a:t> (HPV 6,11 x 16,18), </a:t>
            </a:r>
            <a:r>
              <a:rPr lang="en-US" sz="1700" err="1"/>
              <a:t>děti</a:t>
            </a:r>
            <a:r>
              <a:rPr lang="en-US" sz="1700"/>
              <a:t> x </a:t>
            </a:r>
            <a:r>
              <a:rPr lang="en-US" sz="1700" err="1"/>
              <a:t>dospělí</a:t>
            </a:r>
            <a:endParaRPr lang="en-US" sz="1700" err="1">
              <a:cs typeface="Calibri"/>
            </a:endParaRPr>
          </a:p>
          <a:p>
            <a:r>
              <a:rPr lang="en-US" sz="1700" err="1"/>
              <a:t>Maligní</a:t>
            </a:r>
            <a:r>
              <a:rPr lang="en-US" sz="1700"/>
              <a:t> </a:t>
            </a:r>
            <a:r>
              <a:rPr lang="en-US" sz="1700" err="1"/>
              <a:t>nádory</a:t>
            </a:r>
            <a:r>
              <a:rPr lang="en-US" sz="1700"/>
              <a:t> - </a:t>
            </a:r>
            <a:r>
              <a:rPr lang="en-US" sz="1700" err="1"/>
              <a:t>karcinomy</a:t>
            </a:r>
            <a:endParaRPr lang="en-US" sz="1700" err="1">
              <a:cs typeface="Calibri"/>
            </a:endParaRPr>
          </a:p>
        </p:txBody>
      </p:sp>
      <p:pic>
        <p:nvPicPr>
          <p:cNvPr id="8" name="Obrázek 14" descr="Obsah obrázku plavání, zavřít, chobotnice, oliheň&#10;&#10;Popis se vygeneroval automaticky.">
            <a:extLst>
              <a:ext uri="{FF2B5EF4-FFF2-40B4-BE49-F238E27FC236}">
                <a16:creationId xmlns:a16="http://schemas.microsoft.com/office/drawing/2014/main" id="{8CADC483-649B-4ED3-90DE-18DFFF8F9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267" y="962673"/>
            <a:ext cx="3248351" cy="2030219"/>
          </a:xfrm>
          <a:prstGeom prst="rect">
            <a:avLst/>
          </a:prstGeom>
        </p:spPr>
      </p:pic>
      <p:pic>
        <p:nvPicPr>
          <p:cNvPr id="6" name="Obrázek 6" descr="Obsah obrázku osoba, zavřít, kosmetické&#10;&#10;Popis se vygeneroval automaticky.">
            <a:extLst>
              <a:ext uri="{FF2B5EF4-FFF2-40B4-BE49-F238E27FC236}">
                <a16:creationId xmlns:a16="http://schemas.microsoft.com/office/drawing/2014/main" id="{B2777613-9E26-4E68-A2E8-67AA6CD89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7" r="22724" b="-2"/>
          <a:stretch/>
        </p:blipFill>
        <p:spPr>
          <a:xfrm>
            <a:off x="8890186" y="633617"/>
            <a:ext cx="2647807" cy="2688336"/>
          </a:xfrm>
          <a:prstGeom prst="rect">
            <a:avLst/>
          </a:prstGeom>
        </p:spPr>
      </p:pic>
      <p:pic>
        <p:nvPicPr>
          <p:cNvPr id="5" name="Obrázek 5" descr="Obsah obrázku zavřít&#10;&#10;Popis se vygeneroval automaticky.">
            <a:extLst>
              <a:ext uri="{FF2B5EF4-FFF2-40B4-BE49-F238E27FC236}">
                <a16:creationId xmlns:a16="http://schemas.microsoft.com/office/drawing/2014/main" id="{8274C5B3-500C-48F0-B09B-A171036919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8828" r="19613" b="-2"/>
          <a:stretch/>
        </p:blipFill>
        <p:spPr>
          <a:xfrm>
            <a:off x="5532098" y="3436664"/>
            <a:ext cx="2650691" cy="2691264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25204C57-F861-4BC4-ABD0-CEC0E24062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52" r="21889" b="-2"/>
          <a:stretch/>
        </p:blipFill>
        <p:spPr>
          <a:xfrm>
            <a:off x="8890186" y="3436664"/>
            <a:ext cx="2647807" cy="2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7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34B1BF-FD0F-49DF-AE83-52382E9D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Chirurugická léčba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88CED-DC0A-47E7-B548-C4E85B1D6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0106" y="586822"/>
            <a:ext cx="6106742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Endoskopické operační techniky – mikrolaryngoskopie</a:t>
            </a:r>
          </a:p>
          <a:p>
            <a:r>
              <a:rPr lang="en-US" sz="1800"/>
              <a:t>Zevní výkony - tracheostomie, parcialní a totální laryngektomie</a:t>
            </a:r>
          </a:p>
        </p:txBody>
      </p:sp>
      <p:pic>
        <p:nvPicPr>
          <p:cNvPr id="6" name="Obrázek 6" descr="Obsah obrázku mísa, nápoje, alkohol, rozmazaný&#10;&#10;Popis se vygeneroval automaticky.">
            <a:extLst>
              <a:ext uri="{FF2B5EF4-FFF2-40B4-BE49-F238E27FC236}">
                <a16:creationId xmlns:a16="http://schemas.microsoft.com/office/drawing/2014/main" id="{3FEF056F-1473-48CA-8A63-380BEB3C4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68" y="2729397"/>
            <a:ext cx="4651138" cy="3483864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78D354DF-9AAB-4CE9-B5AE-3648A88616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52625" y="2729397"/>
            <a:ext cx="4815393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51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323D8E-C179-4B04-84CB-D637E595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Rehabilitace hlasu </a:t>
            </a:r>
          </a:p>
        </p:txBody>
      </p:sp>
      <p:sp>
        <p:nvSpPr>
          <p:cNvPr id="14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BE1D43-FD36-4BA9-96DD-711EF51D3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7" y="2359152"/>
            <a:ext cx="3410712" cy="342504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Konzervativní - ze zbytku struktur vytvořit hlas - ventrikulární , hlasivka a ventrikul. lišta</a:t>
            </a:r>
          </a:p>
          <a:p>
            <a:r>
              <a:rPr lang="en-US" sz="1700"/>
              <a:t>Chirurgická - augmentace , tyreoplastika I typu</a:t>
            </a:r>
          </a:p>
          <a:p>
            <a:r>
              <a:rPr lang="en-US" sz="1700"/>
              <a:t>Jícnový hlas</a:t>
            </a:r>
          </a:p>
          <a:p>
            <a:r>
              <a:rPr lang="en-US" sz="1700"/>
              <a:t>Elektrolarynx</a:t>
            </a:r>
          </a:p>
          <a:p>
            <a:r>
              <a:rPr lang="en-US" sz="1700"/>
              <a:t>Hlasová protéza</a:t>
            </a:r>
          </a:p>
        </p:txBody>
      </p:sp>
      <p:pic>
        <p:nvPicPr>
          <p:cNvPr id="5" name="Obrázek 5" descr="Obsah obrázku dvojice, zavřít&#10;&#10;Popis se vygeneroval automaticky.">
            <a:extLst>
              <a:ext uri="{FF2B5EF4-FFF2-40B4-BE49-F238E27FC236}">
                <a16:creationId xmlns:a16="http://schemas.microsoft.com/office/drawing/2014/main" id="{CADFCD69-CE12-4EA7-A239-953C4943CF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567" b="-1"/>
          <a:stretch/>
        </p:blipFill>
        <p:spPr>
          <a:xfrm>
            <a:off x="5228834" y="978848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43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20">
            <a:extLst>
              <a:ext uri="{FF2B5EF4-FFF2-40B4-BE49-F238E27FC236}">
                <a16:creationId xmlns:a16="http://schemas.microsoft.com/office/drawing/2014/main" id="{B23FE733-F95B-4DF6-AFC5-BEEB3577C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22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6852464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323D8E-C179-4B04-84CB-D637E595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6" y="978408"/>
            <a:ext cx="600760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Rehabilitace hlasu </a:t>
            </a:r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4" y="2121408"/>
            <a:ext cx="582472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BE1D43-FD36-4BA9-96DD-711EF51D3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4" y="2359152"/>
            <a:ext cx="6007608" cy="3429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Konzervativní - ze zbytku struktur vytvořit hlas - ventrikulární , hlasivka a ventrikul. lišta</a:t>
            </a:r>
          </a:p>
          <a:p>
            <a:r>
              <a:rPr lang="en-US" sz="2000"/>
              <a:t>Chirurgická - augmentace , tyreoplastika I typu</a:t>
            </a:r>
          </a:p>
          <a:p>
            <a:r>
              <a:rPr lang="en-US" sz="2000"/>
              <a:t>Jícnový hlas</a:t>
            </a:r>
          </a:p>
          <a:p>
            <a:r>
              <a:rPr lang="en-US" sz="2000"/>
              <a:t>Elektrolarynx</a:t>
            </a:r>
          </a:p>
          <a:p>
            <a:r>
              <a:rPr lang="en-US" sz="2000"/>
              <a:t>Hlasová protéza</a:t>
            </a:r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F18C345C-1DC7-48F4-90A3-B8E0A41AFB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51725" y="633619"/>
            <a:ext cx="2692142" cy="2651760"/>
          </a:xfrm>
          <a:prstGeom prst="rect">
            <a:avLst/>
          </a:prstGeom>
        </p:spPr>
      </p:pic>
      <p:pic>
        <p:nvPicPr>
          <p:cNvPr id="9" name="Obrázek 10">
            <a:extLst>
              <a:ext uri="{FF2B5EF4-FFF2-40B4-BE49-F238E27FC236}">
                <a16:creationId xmlns:a16="http://schemas.microsoft.com/office/drawing/2014/main" id="{8F9F3754-B67D-4B7E-B793-6A6D285E8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244" y="3472468"/>
            <a:ext cx="2333548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60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ABBD52-B345-4516-BDE5-EBE3044B1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Funkční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poruchy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hlasu</a:t>
            </a:r>
            <a:endParaRPr lang="cs-CZ" err="1">
              <a:ea typeface="+mj-lt"/>
              <a:cs typeface="+mj-lt"/>
            </a:endParaRPr>
          </a:p>
          <a:p>
            <a:endParaRPr lang="cs-CZ" b="1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EE7E20-4FBC-47CF-8410-C3F099E344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cs-CZ">
                <a:solidFill>
                  <a:schemeClr val="accent1"/>
                </a:solidFill>
                <a:cs typeface="Calibri"/>
              </a:rPr>
              <a:t>Definice:</a:t>
            </a:r>
            <a:r>
              <a:rPr lang="cs-CZ">
                <a:cs typeface="Calibri"/>
              </a:rPr>
              <a:t> </a:t>
            </a:r>
            <a:r>
              <a:rPr lang="cs-CZ">
                <a:solidFill>
                  <a:srgbClr val="0070C0"/>
                </a:solidFill>
                <a:cs typeface="Calibri"/>
              </a:rPr>
              <a:t>Poruchy hlasu při</a:t>
            </a:r>
          </a:p>
          <a:p>
            <a:pPr marL="0" indent="0">
              <a:buNone/>
            </a:pPr>
            <a:r>
              <a:rPr lang="cs-CZ">
                <a:solidFill>
                  <a:srgbClr val="0070C0"/>
                </a:solidFill>
                <a:cs typeface="Calibri"/>
              </a:rPr>
              <a:t>   normální morfologii a inervaci</a:t>
            </a:r>
          </a:p>
          <a:p>
            <a:pPr marL="0" indent="0">
              <a:buNone/>
            </a:pPr>
            <a:r>
              <a:rPr lang="cs-CZ">
                <a:solidFill>
                  <a:srgbClr val="0070C0"/>
                </a:solidFill>
                <a:cs typeface="Calibri"/>
              </a:rPr>
              <a:t>   hlasivek.</a:t>
            </a:r>
          </a:p>
          <a:p>
            <a:r>
              <a:rPr lang="cs-CZ">
                <a:solidFill>
                  <a:srgbClr val="00B050"/>
                </a:solidFill>
                <a:cs typeface="Calibri"/>
              </a:rPr>
              <a:t>Patofyziologicky </a:t>
            </a:r>
            <a:r>
              <a:rPr lang="cs-CZ">
                <a:solidFill>
                  <a:schemeClr val="accent6"/>
                </a:solidFill>
                <a:cs typeface="Calibri"/>
              </a:rPr>
              <a:t>: 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</a:t>
            </a:r>
            <a:r>
              <a:rPr lang="cs-CZ">
                <a:solidFill>
                  <a:srgbClr val="00B050"/>
                </a:solidFill>
                <a:cs typeface="Calibri"/>
              </a:rPr>
              <a:t> - změna hmoty , tvaru , pružnosti</a:t>
            </a:r>
          </a:p>
          <a:p>
            <a:pPr marL="0" indent="0">
              <a:buNone/>
            </a:pPr>
            <a:r>
              <a:rPr lang="cs-CZ">
                <a:solidFill>
                  <a:srgbClr val="00B050"/>
                </a:solidFill>
                <a:cs typeface="Calibri"/>
              </a:rPr>
              <a:t>     hlasivek </a:t>
            </a:r>
          </a:p>
          <a:p>
            <a:pPr marL="0" indent="0">
              <a:buNone/>
            </a:pPr>
            <a:r>
              <a:rPr lang="cs-CZ">
                <a:solidFill>
                  <a:srgbClr val="00B050"/>
                </a:solidFill>
                <a:cs typeface="Calibri"/>
              </a:rPr>
              <a:t>   - porucha napětí hlasivek</a:t>
            </a:r>
          </a:p>
          <a:p>
            <a:pPr marL="0" indent="0">
              <a:buNone/>
            </a:pPr>
            <a:r>
              <a:rPr lang="cs-CZ">
                <a:solidFill>
                  <a:srgbClr val="00B050"/>
                </a:solidFill>
                <a:cs typeface="Calibri"/>
              </a:rPr>
              <a:t>   - poruchy hybnosti hlasivek ve</a:t>
            </a:r>
          </a:p>
          <a:p>
            <a:pPr marL="0" indent="0">
              <a:buNone/>
            </a:pPr>
            <a:r>
              <a:rPr lang="cs-CZ">
                <a:solidFill>
                  <a:srgbClr val="00B050"/>
                </a:solidFill>
                <a:cs typeface="Calibri"/>
              </a:rPr>
              <a:t>    stejné rovině</a:t>
            </a:r>
          </a:p>
          <a:p>
            <a:pPr marL="0" indent="0">
              <a:buNone/>
            </a:pPr>
            <a:r>
              <a:rPr lang="cs-CZ">
                <a:solidFill>
                  <a:srgbClr val="00B050"/>
                </a:solidFill>
                <a:cs typeface="Calibri"/>
              </a:rPr>
              <a:t>   - neadekvátní vzdušný proud</a:t>
            </a:r>
          </a:p>
          <a:p>
            <a:pPr marL="0" indent="0">
              <a:buNone/>
            </a:pPr>
            <a:r>
              <a:rPr lang="cs-CZ">
                <a:solidFill>
                  <a:srgbClr val="00B050"/>
                </a:solidFill>
                <a:cs typeface="Calibri"/>
              </a:rPr>
              <a:t>    (</a:t>
            </a:r>
            <a:r>
              <a:rPr lang="cs-CZ" err="1">
                <a:solidFill>
                  <a:srgbClr val="00B050"/>
                </a:solidFill>
                <a:cs typeface="Calibri"/>
              </a:rPr>
              <a:t>subglott</a:t>
            </a:r>
            <a:r>
              <a:rPr lang="cs-CZ">
                <a:solidFill>
                  <a:srgbClr val="00B050"/>
                </a:solidFill>
                <a:cs typeface="Calibri"/>
              </a:rPr>
              <a:t>. tlak)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C05B29A-7B22-419B-8361-6319F0C277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cs-CZ">
              <a:cs typeface="Calibri"/>
            </a:endParaRPr>
          </a:p>
          <a:p>
            <a:endParaRPr lang="cs-CZ">
              <a:cs typeface="Calibri"/>
            </a:endParaRPr>
          </a:p>
          <a:p>
            <a:r>
              <a:rPr lang="cs-CZ">
                <a:solidFill>
                  <a:srgbClr val="FF0000"/>
                </a:solidFill>
                <a:cs typeface="Calibri"/>
              </a:rPr>
              <a:t>Klinicky :</a:t>
            </a:r>
            <a:endParaRPr lang="cs-CZ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 </a:t>
            </a:r>
            <a:r>
              <a:rPr lang="cs-CZ">
                <a:solidFill>
                  <a:srgbClr val="FF0000"/>
                </a:solidFill>
                <a:cs typeface="Calibri"/>
              </a:rPr>
              <a:t>- Chraplavost – porucha kmitání</a:t>
            </a:r>
          </a:p>
          <a:p>
            <a:pPr marL="0" indent="0">
              <a:buNone/>
            </a:pPr>
            <a:r>
              <a:rPr lang="cs-CZ">
                <a:solidFill>
                  <a:srgbClr val="FF0000"/>
                </a:solidFill>
                <a:cs typeface="Calibri"/>
              </a:rPr>
              <a:t> - </a:t>
            </a:r>
            <a:r>
              <a:rPr lang="cs-CZ" err="1">
                <a:solidFill>
                  <a:srgbClr val="FF0000"/>
                </a:solidFill>
                <a:cs typeface="Calibri"/>
              </a:rPr>
              <a:t>Dyšnost</a:t>
            </a:r>
            <a:r>
              <a:rPr lang="cs-CZ">
                <a:solidFill>
                  <a:srgbClr val="FF0000"/>
                </a:solidFill>
                <a:cs typeface="Calibri"/>
              </a:rPr>
              <a:t> - porucha fonačního</a:t>
            </a:r>
          </a:p>
          <a:p>
            <a:pPr marL="0" indent="0">
              <a:buNone/>
            </a:pPr>
            <a:r>
              <a:rPr lang="cs-CZ">
                <a:solidFill>
                  <a:srgbClr val="FF0000"/>
                </a:solidFill>
                <a:cs typeface="Calibri"/>
              </a:rPr>
              <a:t>    uzávěru</a:t>
            </a:r>
          </a:p>
          <a:p>
            <a:r>
              <a:rPr lang="cs-CZ">
                <a:solidFill>
                  <a:srgbClr val="FF0000"/>
                </a:solidFill>
                <a:cs typeface="Calibri"/>
              </a:rPr>
              <a:t>Porucha dynamiky a rezonance hlasu</a:t>
            </a:r>
          </a:p>
          <a:p>
            <a:r>
              <a:rPr lang="cs-CZ">
                <a:solidFill>
                  <a:srgbClr val="FFC000"/>
                </a:solidFill>
                <a:ea typeface="+mn-lt"/>
                <a:cs typeface="+mn-lt"/>
              </a:rPr>
              <a:t>Terapie: Změna hlasových</a:t>
            </a:r>
            <a:endParaRPr lang="en-US">
              <a:solidFill>
                <a:srgbClr val="FFC00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>
                <a:solidFill>
                  <a:srgbClr val="FFC000"/>
                </a:solidFill>
                <a:ea typeface="+mn-lt"/>
                <a:cs typeface="+mn-lt"/>
              </a:rPr>
              <a:t>    návykům, hlasová terapie</a:t>
            </a:r>
            <a:endParaRPr lang="en-US">
              <a:solidFill>
                <a:srgbClr val="FFC000"/>
              </a:solidFill>
              <a:ea typeface="+mn-lt"/>
              <a:cs typeface="+mn-lt"/>
            </a:endParaRPr>
          </a:p>
          <a:p>
            <a:endParaRPr lang="cs-CZ">
              <a:cs typeface="Calibri"/>
            </a:endParaRP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5280696-9221-435F-B5D3-3DC4C11CE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458" y="365211"/>
            <a:ext cx="3030646" cy="227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93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7D1904-DDD9-46C4-B746-F07377FB5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Funkční poruchy hlasu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3D58A4-EC2A-42DC-AA6A-83B6E6CDC0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1. Poruchy hybnosti</a:t>
            </a:r>
          </a:p>
          <a:p>
            <a:r>
              <a:rPr lang="en-US" sz="2200"/>
              <a:t>2.Poruchy hlasového napětí</a:t>
            </a:r>
          </a:p>
          <a:p>
            <a:r>
              <a:rPr lang="en-US" sz="2200"/>
              <a:t>3.Psychogenní poruchy hlasu</a:t>
            </a:r>
          </a:p>
        </p:txBody>
      </p:sp>
      <p:pic>
        <p:nvPicPr>
          <p:cNvPr id="5" name="Obrázek 5" descr="Obsah obrázku interiér, kobliha&#10;&#10;Popis se vygeneroval automaticky.">
            <a:extLst>
              <a:ext uri="{FF2B5EF4-FFF2-40B4-BE49-F238E27FC236}">
                <a16:creationId xmlns:a16="http://schemas.microsoft.com/office/drawing/2014/main" id="{A5FFCEF7-AC7B-4B76-A901-675BBA91F6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9048" y="1559304"/>
            <a:ext cx="5458968" cy="3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92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3B475F8-50AE-46A0-9943-B2B63183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A09B10-AEF5-4B02-ACA4-DA6EC72F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6986015" cy="17764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1. Poruchy hybnosti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4B5569CE-34AB-48DB-91CA-C3607DBBE2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436" r="1996" b="2"/>
          <a:stretch/>
        </p:blipFill>
        <p:spPr>
          <a:xfrm>
            <a:off x="8821218" y="261991"/>
            <a:ext cx="2648418" cy="1890220"/>
          </a:xfrm>
          <a:prstGeom prst="rect">
            <a:avLst/>
          </a:prstGeom>
        </p:spPr>
      </p:pic>
      <p:sp>
        <p:nvSpPr>
          <p:cNvPr id="21" name="sketch line">
            <a:extLst>
              <a:ext uri="{FF2B5EF4-FFF2-40B4-BE49-F238E27FC236}">
                <a16:creationId xmlns:a16="http://schemas.microsoft.com/office/drawing/2014/main" id="{75F6FDB4-2351-48C2-A863-2364A023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31569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7BA826-6521-41D7-9021-3F6D16EE8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7388" y="2504819"/>
            <a:ext cx="7111276" cy="406880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 u="sng" err="1"/>
              <a:t>Artrogenní</a:t>
            </a:r>
            <a:r>
              <a:rPr lang="en-US" sz="2200" u="sng"/>
              <a:t> </a:t>
            </a:r>
            <a:r>
              <a:rPr lang="en-US" sz="2200"/>
              <a:t>(</a:t>
            </a:r>
            <a:r>
              <a:rPr lang="en-US" sz="2200" err="1"/>
              <a:t>artritida</a:t>
            </a:r>
            <a:r>
              <a:rPr lang="en-US" sz="2200"/>
              <a:t>, </a:t>
            </a:r>
            <a:r>
              <a:rPr lang="en-US" sz="2200" err="1"/>
              <a:t>ankyloza</a:t>
            </a:r>
            <a:r>
              <a:rPr lang="en-US" sz="2200"/>
              <a:t>)</a:t>
            </a:r>
          </a:p>
          <a:p>
            <a:r>
              <a:rPr lang="en-US" sz="2200" u="sng" err="1"/>
              <a:t>Myogenní</a:t>
            </a:r>
            <a:r>
              <a:rPr lang="en-US" sz="2200" u="sng"/>
              <a:t> </a:t>
            </a:r>
            <a:r>
              <a:rPr lang="en-US" sz="2200"/>
              <a:t>(</a:t>
            </a:r>
            <a:r>
              <a:rPr lang="en-US" sz="2200" err="1"/>
              <a:t>úbytek</a:t>
            </a:r>
            <a:r>
              <a:rPr lang="en-US" sz="2200"/>
              <a:t> </a:t>
            </a:r>
            <a:r>
              <a:rPr lang="en-US" sz="2200" err="1"/>
              <a:t>svalové</a:t>
            </a:r>
            <a:r>
              <a:rPr lang="en-US" sz="2200"/>
              <a:t> </a:t>
            </a:r>
            <a:r>
              <a:rPr lang="en-US" sz="2200" err="1"/>
              <a:t>hmoty</a:t>
            </a:r>
            <a:r>
              <a:rPr lang="en-US" sz="2200"/>
              <a:t>, </a:t>
            </a:r>
            <a:r>
              <a:rPr lang="en-US" sz="2200" err="1"/>
              <a:t>porucha</a:t>
            </a:r>
            <a:r>
              <a:rPr lang="en-US" sz="2200"/>
              <a:t> sval. kontrakce</a:t>
            </a:r>
            <a:endParaRPr lang="en-US" sz="2200" err="1">
              <a:cs typeface="Calibri"/>
            </a:endParaRPr>
          </a:p>
          <a:p>
            <a:pPr marL="0" indent="0">
              <a:buNone/>
            </a:pPr>
            <a:r>
              <a:rPr lang="en-US" sz="2200"/>
              <a:t>   - </a:t>
            </a:r>
            <a:r>
              <a:rPr lang="en-US" sz="2200" err="1"/>
              <a:t>atrofie</a:t>
            </a:r>
            <a:r>
              <a:rPr lang="en-US" sz="2200"/>
              <a:t> </a:t>
            </a:r>
            <a:r>
              <a:rPr lang="en-US" sz="2200" err="1"/>
              <a:t>hlasivek</a:t>
            </a:r>
            <a:r>
              <a:rPr lang="en-US" sz="2200"/>
              <a:t>, </a:t>
            </a:r>
            <a:r>
              <a:rPr lang="en-US" sz="2200" err="1"/>
              <a:t>postRT</a:t>
            </a:r>
            <a:r>
              <a:rPr lang="en-US" sz="2200"/>
              <a:t>,  </a:t>
            </a:r>
            <a:r>
              <a:rPr lang="en-US" sz="2200" err="1"/>
              <a:t>systémových</a:t>
            </a:r>
            <a:r>
              <a:rPr lang="en-US" sz="2200"/>
              <a:t> </a:t>
            </a:r>
            <a:r>
              <a:rPr lang="en-US" sz="2200" err="1"/>
              <a:t>onemocněních</a:t>
            </a:r>
            <a:endParaRPr lang="en-US" sz="2200" err="1">
              <a:cs typeface="Calibri"/>
            </a:endParaRPr>
          </a:p>
          <a:p>
            <a:pPr marL="0" indent="0">
              <a:buNone/>
            </a:pPr>
            <a:r>
              <a:rPr lang="en-US" sz="2200"/>
              <a:t>    </a:t>
            </a:r>
            <a:r>
              <a:rPr lang="en-US" sz="2200" err="1"/>
              <a:t>revmatologická</a:t>
            </a:r>
            <a:r>
              <a:rPr lang="en-US" sz="2200"/>
              <a:t>, </a:t>
            </a:r>
            <a:r>
              <a:rPr lang="en-US" sz="2200" err="1"/>
              <a:t>myastenia</a:t>
            </a:r>
            <a:r>
              <a:rPr lang="en-US" sz="2200"/>
              <a:t> gravis)</a:t>
            </a:r>
            <a:endParaRPr lang="en-US" sz="2200">
              <a:cs typeface="Calibri"/>
            </a:endParaRPr>
          </a:p>
          <a:p>
            <a:r>
              <a:rPr lang="en-US" sz="2200" u="sng" err="1"/>
              <a:t>Neurogenní</a:t>
            </a:r>
            <a:r>
              <a:rPr lang="en-US" sz="2200"/>
              <a:t> - </a:t>
            </a:r>
            <a:r>
              <a:rPr lang="en-US" sz="2200" err="1"/>
              <a:t>iatrogenní</a:t>
            </a:r>
            <a:r>
              <a:rPr lang="en-US" sz="2200"/>
              <a:t>, </a:t>
            </a:r>
            <a:r>
              <a:rPr lang="en-US" sz="2200" err="1"/>
              <a:t>postinfekční</a:t>
            </a:r>
            <a:r>
              <a:rPr lang="en-US" sz="2200"/>
              <a:t>, syst. onemocnění</a:t>
            </a:r>
            <a:endParaRPr lang="en-US" sz="2200">
              <a:cs typeface="Calibri"/>
            </a:endParaRPr>
          </a:p>
          <a:p>
            <a:pPr marL="0" indent="0">
              <a:buNone/>
            </a:pPr>
            <a:r>
              <a:rPr lang="en-US" sz="2200"/>
              <a:t>   DM, </a:t>
            </a:r>
            <a:r>
              <a:rPr lang="en-US" sz="2200" err="1"/>
              <a:t>Hypofce</a:t>
            </a:r>
            <a:r>
              <a:rPr lang="en-US" sz="2200"/>
              <a:t> </a:t>
            </a:r>
            <a:r>
              <a:rPr lang="en-US" sz="2200" err="1"/>
              <a:t>št</a:t>
            </a:r>
            <a:r>
              <a:rPr lang="en-US" sz="2200"/>
              <a:t> </a:t>
            </a:r>
            <a:r>
              <a:rPr lang="en-US" sz="2200" err="1"/>
              <a:t>žl</a:t>
            </a:r>
            <a:r>
              <a:rPr lang="en-US" sz="2200"/>
              <a:t>., </a:t>
            </a:r>
            <a:r>
              <a:rPr lang="en-US" sz="2200" err="1"/>
              <a:t>patologie</a:t>
            </a:r>
            <a:r>
              <a:rPr lang="en-US" sz="2200"/>
              <a:t> mediastina –</a:t>
            </a:r>
            <a:r>
              <a:rPr lang="en-US" sz="2200" err="1"/>
              <a:t>vlevo</a:t>
            </a:r>
            <a:endParaRPr lang="en-US" sz="2200">
              <a:cs typeface="Calibri"/>
            </a:endParaRPr>
          </a:p>
          <a:p>
            <a:pPr marL="0" indent="0">
              <a:buNone/>
            </a:pPr>
            <a:r>
              <a:rPr lang="en-US" sz="2200"/>
              <a:t>   - NLS - </a:t>
            </a:r>
            <a:r>
              <a:rPr lang="en-US" sz="2200" err="1"/>
              <a:t>omezení</a:t>
            </a:r>
            <a:r>
              <a:rPr lang="en-US" sz="2200"/>
              <a:t> </a:t>
            </a:r>
            <a:r>
              <a:rPr lang="en-US" sz="2200" err="1"/>
              <a:t>rozsahu</a:t>
            </a:r>
            <a:r>
              <a:rPr lang="en-US" sz="2200"/>
              <a:t> a </a:t>
            </a:r>
            <a:r>
              <a:rPr lang="en-US" sz="2200" err="1"/>
              <a:t>dynamiky</a:t>
            </a:r>
            <a:r>
              <a:rPr lang="en-US" sz="2200"/>
              <a:t> </a:t>
            </a:r>
            <a:r>
              <a:rPr lang="en-US" sz="2200" err="1"/>
              <a:t>hlasu</a:t>
            </a:r>
            <a:r>
              <a:rPr lang="en-US" sz="2200"/>
              <a:t>, </a:t>
            </a:r>
            <a:r>
              <a:rPr lang="en-US" sz="2200" err="1"/>
              <a:t>hlas</a:t>
            </a:r>
            <a:r>
              <a:rPr lang="en-US" sz="2200"/>
              <a:t>. </a:t>
            </a:r>
            <a:r>
              <a:rPr lang="en-US" sz="2200" err="1"/>
              <a:t>únava</a:t>
            </a:r>
            <a:r>
              <a:rPr lang="en-US" sz="2200"/>
              <a:t>,   </a:t>
            </a:r>
            <a:endParaRPr lang="en-US" sz="22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200"/>
              <a:t>               </a:t>
            </a:r>
            <a:r>
              <a:rPr lang="en-US" sz="2200" err="1"/>
              <a:t>aspirace</a:t>
            </a:r>
            <a:endParaRPr lang="en-US" sz="2200" err="1">
              <a:cs typeface="Calibri"/>
            </a:endParaRPr>
          </a:p>
          <a:p>
            <a:pPr marL="0" indent="0">
              <a:buNone/>
            </a:pPr>
            <a:r>
              <a:rPr lang="en-US" sz="2200"/>
              <a:t>    - NLR- </a:t>
            </a:r>
            <a:r>
              <a:rPr lang="en-US" sz="2200" err="1"/>
              <a:t>chrapot</a:t>
            </a:r>
            <a:r>
              <a:rPr lang="en-US" sz="2200"/>
              <a:t>, </a:t>
            </a:r>
            <a:r>
              <a:rPr lang="en-US" sz="2200" err="1"/>
              <a:t>nevýkonnost</a:t>
            </a:r>
            <a:r>
              <a:rPr lang="en-US" sz="2200"/>
              <a:t> , </a:t>
            </a:r>
            <a:r>
              <a:rPr lang="en-US" sz="2200" err="1"/>
              <a:t>dyšnost</a:t>
            </a:r>
            <a:r>
              <a:rPr lang="en-US" sz="2200"/>
              <a:t> , </a:t>
            </a:r>
            <a:r>
              <a:rPr lang="en-US" sz="2200" err="1"/>
              <a:t>jednostr</a:t>
            </a:r>
            <a:r>
              <a:rPr lang="en-US" sz="2200"/>
              <a:t>. X</a:t>
            </a:r>
            <a:endParaRPr lang="en-US" sz="2200" err="1">
              <a:cs typeface="Calibri" panose="020F0502020204030204"/>
            </a:endParaRPr>
          </a:p>
          <a:p>
            <a:pPr marL="0" indent="0">
              <a:buNone/>
            </a:pPr>
            <a:r>
              <a:rPr lang="en-US" sz="2200"/>
              <a:t>               </a:t>
            </a:r>
            <a:r>
              <a:rPr lang="en-US" sz="2200" err="1"/>
              <a:t>oboustranná</a:t>
            </a:r>
            <a:endParaRPr lang="en-US" sz="2200" err="1">
              <a:cs typeface="Calibri"/>
            </a:endParaRPr>
          </a:p>
          <a:p>
            <a:pPr marL="0"/>
            <a:endParaRPr lang="en-US" sz="2200"/>
          </a:p>
          <a:p>
            <a:endParaRPr lang="en-US" sz="2200"/>
          </a:p>
        </p:txBody>
      </p:sp>
      <p:pic>
        <p:nvPicPr>
          <p:cNvPr id="6" name="Obrázek 6" descr="Obsah obrázku plavání, kosmetické, zavřít&#10;&#10;Popis se vygeneroval automaticky.">
            <a:extLst>
              <a:ext uri="{FF2B5EF4-FFF2-40B4-BE49-F238E27FC236}">
                <a16:creationId xmlns:a16="http://schemas.microsoft.com/office/drawing/2014/main" id="{EC7588E7-89E9-4A86-8573-62B48AA58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44" r="15414" b="4"/>
          <a:stretch/>
        </p:blipFill>
        <p:spPr>
          <a:xfrm>
            <a:off x="9076504" y="2310086"/>
            <a:ext cx="2139572" cy="1890220"/>
          </a:xfrm>
          <a:prstGeom prst="rect">
            <a:avLst/>
          </a:prstGeom>
        </p:spPr>
      </p:pic>
      <p:pic>
        <p:nvPicPr>
          <p:cNvPr id="7" name="Obrázek 7" descr="Obsah obrázku plavání, jeskyně&#10;&#10;Popis se vygeneroval automaticky.">
            <a:extLst>
              <a:ext uri="{FF2B5EF4-FFF2-40B4-BE49-F238E27FC236}">
                <a16:creationId xmlns:a16="http://schemas.microsoft.com/office/drawing/2014/main" id="{73B3B31B-8796-4C88-AA3B-DCFD9DBA40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73" r="15760" b="5"/>
          <a:stretch/>
        </p:blipFill>
        <p:spPr>
          <a:xfrm>
            <a:off x="9113921" y="4358181"/>
            <a:ext cx="2064738" cy="18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36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B10068-4E15-4894-A688-053A7F48B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2. </a:t>
            </a:r>
            <a:r>
              <a:rPr lang="en-US" sz="5400" err="1"/>
              <a:t>Poruchy</a:t>
            </a:r>
            <a:r>
              <a:rPr lang="en-US" sz="5400"/>
              <a:t> </a:t>
            </a:r>
            <a:r>
              <a:rPr lang="en-US" sz="5400" err="1"/>
              <a:t>hlasového</a:t>
            </a:r>
            <a:r>
              <a:rPr lang="en-US" sz="5400"/>
              <a:t> </a:t>
            </a:r>
            <a:r>
              <a:rPr lang="en-US" sz="5400" err="1"/>
              <a:t>napětí</a:t>
            </a:r>
            <a:endParaRPr lang="en-US" sz="5400" err="1">
              <a:cs typeface="Calibri Light"/>
            </a:endParaRP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3B4B5F-0CBB-4AC1-AEA5-2F90A0E87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err="1"/>
              <a:t>Jedna</a:t>
            </a:r>
            <a:r>
              <a:rPr lang="en-US" sz="2200"/>
              <a:t> z </a:t>
            </a:r>
            <a:r>
              <a:rPr lang="en-US" sz="2200" err="1"/>
              <a:t>nejčastějších</a:t>
            </a:r>
            <a:r>
              <a:rPr lang="en-US" sz="2200"/>
              <a:t> </a:t>
            </a:r>
            <a:r>
              <a:rPr lang="en-US" sz="2200" err="1"/>
              <a:t>příčin</a:t>
            </a:r>
            <a:r>
              <a:rPr lang="en-US" sz="2200"/>
              <a:t> </a:t>
            </a:r>
            <a:r>
              <a:rPr lang="en-US" sz="2200" err="1"/>
              <a:t>dysfonie</a:t>
            </a:r>
          </a:p>
          <a:p>
            <a:r>
              <a:rPr lang="en-US" sz="2200" err="1">
                <a:cs typeface="Calibri"/>
              </a:rPr>
              <a:t>Strukturální</a:t>
            </a:r>
            <a:r>
              <a:rPr lang="en-US" sz="2200">
                <a:cs typeface="Calibri"/>
              </a:rPr>
              <a:t> </a:t>
            </a:r>
            <a:r>
              <a:rPr lang="en-US" sz="2200" err="1">
                <a:cs typeface="Calibri"/>
              </a:rPr>
              <a:t>změny</a:t>
            </a:r>
            <a:r>
              <a:rPr lang="en-US" sz="2200">
                <a:cs typeface="Calibri"/>
              </a:rPr>
              <a:t> </a:t>
            </a:r>
            <a:r>
              <a:rPr lang="en-US" sz="2200" err="1">
                <a:cs typeface="Calibri"/>
              </a:rPr>
              <a:t>na</a:t>
            </a:r>
            <a:r>
              <a:rPr lang="en-US" sz="2200">
                <a:cs typeface="Calibri"/>
              </a:rPr>
              <a:t> </a:t>
            </a:r>
            <a:r>
              <a:rPr lang="en-US" sz="2200" err="1">
                <a:cs typeface="Calibri"/>
              </a:rPr>
              <a:t>hlasivkách</a:t>
            </a:r>
            <a:r>
              <a:rPr lang="en-US" sz="2200">
                <a:cs typeface="Calibri"/>
              </a:rPr>
              <a:t> (</a:t>
            </a:r>
            <a:r>
              <a:rPr lang="en-US" sz="2200" err="1">
                <a:cs typeface="Calibri"/>
              </a:rPr>
              <a:t>příčina</a:t>
            </a:r>
            <a:r>
              <a:rPr lang="en-US" sz="2200">
                <a:cs typeface="Calibri"/>
              </a:rPr>
              <a:t> , </a:t>
            </a:r>
            <a:r>
              <a:rPr lang="en-US" sz="2200" err="1">
                <a:cs typeface="Calibri"/>
              </a:rPr>
              <a:t>následek</a:t>
            </a:r>
            <a:r>
              <a:rPr lang="en-US" sz="2200">
                <a:cs typeface="Calibri"/>
              </a:rPr>
              <a:t>?)</a:t>
            </a:r>
            <a:endParaRPr lang="en-US" sz="2200"/>
          </a:p>
          <a:p>
            <a:r>
              <a:rPr lang="en-US" sz="2200" err="1"/>
              <a:t>Vlivy</a:t>
            </a:r>
            <a:r>
              <a:rPr lang="en-US" sz="2200"/>
              <a:t>  </a:t>
            </a:r>
          </a:p>
          <a:p>
            <a:pPr marL="0" indent="0">
              <a:buNone/>
            </a:pPr>
            <a:r>
              <a:rPr lang="en-US" sz="2200"/>
              <a:t> - </a:t>
            </a:r>
            <a:r>
              <a:rPr lang="en-US" sz="2200" err="1"/>
              <a:t>osobnostní</a:t>
            </a:r>
            <a:r>
              <a:rPr lang="en-US" sz="2200"/>
              <a:t> (</a:t>
            </a:r>
            <a:r>
              <a:rPr lang="en-US" sz="2200" err="1"/>
              <a:t>hlasová</a:t>
            </a:r>
            <a:r>
              <a:rPr lang="en-US" sz="2200"/>
              <a:t> </a:t>
            </a:r>
            <a:r>
              <a:rPr lang="en-US" sz="2200" err="1"/>
              <a:t>technika</a:t>
            </a:r>
            <a:r>
              <a:rPr lang="en-US" sz="2200"/>
              <a:t> , </a:t>
            </a:r>
            <a:r>
              <a:rPr lang="en-US" sz="2200" err="1"/>
              <a:t>impulzivnost</a:t>
            </a:r>
            <a:r>
              <a:rPr lang="en-US" sz="2200"/>
              <a:t>,</a:t>
            </a:r>
            <a:endParaRPr lang="en-US" sz="2200" err="1"/>
          </a:p>
          <a:p>
            <a:pPr marL="0" indent="0">
              <a:buNone/>
            </a:pPr>
            <a:r>
              <a:rPr lang="en-US" sz="2200"/>
              <a:t>    </a:t>
            </a:r>
            <a:r>
              <a:rPr lang="en-US" sz="2200" err="1"/>
              <a:t>nekultivovanost</a:t>
            </a:r>
            <a:r>
              <a:rPr lang="en-US" sz="2200"/>
              <a:t>, </a:t>
            </a:r>
            <a:r>
              <a:rPr lang="en-US" sz="2200" err="1"/>
              <a:t>simplicita</a:t>
            </a:r>
            <a:r>
              <a:rPr lang="en-US" sz="2200"/>
              <a:t>)</a:t>
            </a:r>
            <a:endParaRPr lang="en-US" sz="2200" err="1">
              <a:cs typeface="Calibri"/>
            </a:endParaRPr>
          </a:p>
          <a:p>
            <a:pPr marL="0" indent="0">
              <a:buNone/>
            </a:pPr>
            <a:r>
              <a:rPr lang="en-US" sz="2200"/>
              <a:t> - </a:t>
            </a:r>
            <a:r>
              <a:rPr lang="en-US" sz="2200" err="1"/>
              <a:t>vnější</a:t>
            </a:r>
            <a:r>
              <a:rPr lang="en-US" sz="2200"/>
              <a:t> </a:t>
            </a:r>
            <a:r>
              <a:rPr lang="en-US" sz="2200" err="1"/>
              <a:t>hlasové</a:t>
            </a:r>
            <a:r>
              <a:rPr lang="en-US" sz="2200"/>
              <a:t> </a:t>
            </a:r>
            <a:r>
              <a:rPr lang="en-US" sz="2200" err="1"/>
              <a:t>nároky</a:t>
            </a:r>
            <a:r>
              <a:rPr lang="en-US" sz="2200"/>
              <a:t> (</a:t>
            </a:r>
            <a:r>
              <a:rPr lang="en-US" sz="2200" err="1"/>
              <a:t>dlouhá</a:t>
            </a:r>
            <a:r>
              <a:rPr lang="en-US" sz="2200"/>
              <a:t> </a:t>
            </a:r>
            <a:r>
              <a:rPr lang="en-US" sz="2200" err="1"/>
              <a:t>fonační</a:t>
            </a:r>
            <a:r>
              <a:rPr lang="en-US" sz="2200"/>
              <a:t> </a:t>
            </a:r>
            <a:r>
              <a:rPr lang="en-US" sz="2200" err="1"/>
              <a:t>doba</a:t>
            </a:r>
            <a:r>
              <a:rPr lang="en-US" sz="2200"/>
              <a:t>)</a:t>
            </a:r>
            <a:endParaRPr lang="en-US" sz="2200">
              <a:cs typeface="Calibri"/>
            </a:endParaRPr>
          </a:p>
          <a:p>
            <a:pPr marL="0" indent="0">
              <a:buNone/>
            </a:pPr>
            <a:r>
              <a:rPr lang="en-US" sz="2200"/>
              <a:t> -  </a:t>
            </a:r>
            <a:r>
              <a:rPr lang="en-US" sz="2200" err="1"/>
              <a:t>prostředí</a:t>
            </a:r>
            <a:r>
              <a:rPr lang="en-US" sz="2200"/>
              <a:t> - </a:t>
            </a:r>
            <a:r>
              <a:rPr lang="en-US" sz="2200" err="1"/>
              <a:t>hlučné</a:t>
            </a:r>
            <a:r>
              <a:rPr lang="en-US" sz="2200"/>
              <a:t>, </a:t>
            </a:r>
            <a:r>
              <a:rPr lang="en-US" sz="2200" err="1"/>
              <a:t>prašné</a:t>
            </a:r>
            <a:r>
              <a:rPr lang="en-US" sz="2200"/>
              <a:t>, </a:t>
            </a:r>
            <a:r>
              <a:rPr lang="en-US" sz="2200" err="1"/>
              <a:t>zakouřené</a:t>
            </a:r>
            <a:r>
              <a:rPr lang="en-US" sz="2200"/>
              <a:t>, </a:t>
            </a:r>
            <a:r>
              <a:rPr lang="en-US" sz="2200" err="1"/>
              <a:t>suché</a:t>
            </a:r>
            <a:r>
              <a:rPr lang="en-US" sz="2200"/>
              <a:t>/</a:t>
            </a:r>
            <a:r>
              <a:rPr lang="en-US" sz="2200" err="1"/>
              <a:t>horké</a:t>
            </a:r>
            <a:r>
              <a:rPr lang="en-US" sz="2200"/>
              <a:t>,</a:t>
            </a:r>
            <a:endParaRPr lang="en-US" sz="2200">
              <a:cs typeface="Calibri"/>
            </a:endParaRPr>
          </a:p>
          <a:p>
            <a:pPr marL="0" indent="0">
              <a:buNone/>
            </a:pPr>
            <a:r>
              <a:rPr lang="en-US" sz="2200"/>
              <a:t>    </a:t>
            </a:r>
            <a:r>
              <a:rPr lang="en-US" sz="2200" err="1"/>
              <a:t>alergizující</a:t>
            </a:r>
            <a:r>
              <a:rPr lang="en-US" sz="2200"/>
              <a:t>, </a:t>
            </a:r>
            <a:r>
              <a:rPr lang="en-US" sz="2200" err="1"/>
              <a:t>toxické</a:t>
            </a:r>
            <a:endParaRPr lang="en-US" sz="2200">
              <a:cs typeface="Calibri"/>
            </a:endParaRPr>
          </a:p>
          <a:p>
            <a:pPr marL="0" indent="0">
              <a:buNone/>
            </a:pPr>
            <a:endParaRPr lang="en-US" sz="2200">
              <a:cs typeface="Calibri"/>
            </a:endParaRPr>
          </a:p>
        </p:txBody>
      </p:sp>
      <p:pic>
        <p:nvPicPr>
          <p:cNvPr id="6" name="Obrázek 6" descr="Obsah obrázku text, osoba, buben&#10;&#10;Popis se vygeneroval automaticky.">
            <a:extLst>
              <a:ext uri="{FF2B5EF4-FFF2-40B4-BE49-F238E27FC236}">
                <a16:creationId xmlns:a16="http://schemas.microsoft.com/office/drawing/2014/main" id="{6DCB6D8B-86B3-4456-A9D3-2E38E48EF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546556"/>
            <a:ext cx="4014216" cy="2995222"/>
          </a:xfrm>
          <a:prstGeom prst="rect">
            <a:avLst/>
          </a:prstGeom>
        </p:spPr>
      </p:pic>
      <p:pic>
        <p:nvPicPr>
          <p:cNvPr id="5" name="Obrázek 5" descr="Obsah obrázku text, tabule&#10;&#10;Popis se vygeneroval automaticky.">
            <a:extLst>
              <a:ext uri="{FF2B5EF4-FFF2-40B4-BE49-F238E27FC236}">
                <a16:creationId xmlns:a16="http://schemas.microsoft.com/office/drawing/2014/main" id="{41388C13-0668-44A5-805F-077903DE65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25181" y="4079193"/>
            <a:ext cx="3873246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19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BA49487-3FDB-4FB7-9D50-2B4F9454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3302B-53B4-4588-81C9-9DD9EA424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2. </a:t>
            </a:r>
            <a:r>
              <a:rPr lang="en-US" sz="2000" err="1"/>
              <a:t>Poruchy</a:t>
            </a:r>
            <a:r>
              <a:rPr lang="en-US" sz="2000"/>
              <a:t> </a:t>
            </a:r>
            <a:r>
              <a:rPr lang="en-US" sz="2000" err="1"/>
              <a:t>hlasového</a:t>
            </a:r>
            <a:r>
              <a:rPr lang="en-US" sz="2000"/>
              <a:t> </a:t>
            </a:r>
            <a:r>
              <a:rPr lang="en-US" sz="2000" err="1"/>
              <a:t>napětí</a:t>
            </a:r>
            <a:endParaRPr lang="en-US" sz="2000" err="1">
              <a:cs typeface="Calibri Light"/>
            </a:endParaRPr>
          </a:p>
          <a:p>
            <a:endParaRPr lang="en-US" sz="2000"/>
          </a:p>
        </p:txBody>
      </p:sp>
      <p:pic>
        <p:nvPicPr>
          <p:cNvPr id="6" name="Obrázek 6" descr="Obsah obrázku osoba, oblečení&#10;&#10;Popis se vygeneroval automaticky.">
            <a:extLst>
              <a:ext uri="{FF2B5EF4-FFF2-40B4-BE49-F238E27FC236}">
                <a16:creationId xmlns:a16="http://schemas.microsoft.com/office/drawing/2014/main" id="{4E7177C0-737F-471C-B62F-7DCDDBE39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22" r="1" b="30775"/>
          <a:stretch/>
        </p:blipFill>
        <p:spPr>
          <a:xfrm>
            <a:off x="554415" y="1039535"/>
            <a:ext cx="3584448" cy="2292384"/>
          </a:xfrm>
          <a:prstGeom prst="rect">
            <a:avLst/>
          </a:prstGeom>
        </p:spPr>
      </p:pic>
      <p:pic>
        <p:nvPicPr>
          <p:cNvPr id="5" name="Obrázek 5" descr="Obsah obrázku osoba, oblečení&#10;&#10;Popis se vygeneroval automaticky.">
            <a:extLst>
              <a:ext uri="{FF2B5EF4-FFF2-40B4-BE49-F238E27FC236}">
                <a16:creationId xmlns:a16="http://schemas.microsoft.com/office/drawing/2014/main" id="{47351AAA-FC17-4DE3-A1B2-BF6B198082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2" b="22273"/>
          <a:stretch/>
        </p:blipFill>
        <p:spPr>
          <a:xfrm>
            <a:off x="4384619" y="365759"/>
            <a:ext cx="3507040" cy="3639312"/>
          </a:xfrm>
          <a:prstGeom prst="rect">
            <a:avLst/>
          </a:prstGeom>
        </p:spPr>
      </p:pic>
      <p:pic>
        <p:nvPicPr>
          <p:cNvPr id="7" name="Obrázek 7" descr="Obsah obrázku osoba, zavřít&#10;&#10;Popis se vygeneroval automaticky.">
            <a:extLst>
              <a:ext uri="{FF2B5EF4-FFF2-40B4-BE49-F238E27FC236}">
                <a16:creationId xmlns:a16="http://schemas.microsoft.com/office/drawing/2014/main" id="{6556D01D-1EFF-4E07-82C8-ACF4A7C56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415" y="844831"/>
            <a:ext cx="3584448" cy="268116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20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8F3199-AF76-4C01-97F6-13529381E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8824" y="4440602"/>
            <a:ext cx="686018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Hyperkinetická dysfonie</a:t>
            </a:r>
          </a:p>
          <a:p>
            <a:r>
              <a:rPr lang="en-US" sz="1800"/>
              <a:t>Hypokinetická dysfonie</a:t>
            </a:r>
          </a:p>
          <a:p>
            <a:r>
              <a:rPr lang="en-US" sz="1800"/>
              <a:t>Hormonálně a farmakologicky podmíněné změny hlasu </a:t>
            </a:r>
          </a:p>
        </p:txBody>
      </p:sp>
    </p:spTree>
    <p:extLst>
      <p:ext uri="{BB962C8B-B14F-4D97-AF65-F5344CB8AC3E}">
        <p14:creationId xmlns:p14="http://schemas.microsoft.com/office/powerpoint/2010/main" val="2315004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370A64-1211-4CF9-9064-523C95B49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err="1"/>
              <a:t>Hyperkinetická</a:t>
            </a:r>
            <a:r>
              <a:rPr lang="en-US" sz="5400"/>
              <a:t> </a:t>
            </a:r>
            <a:r>
              <a:rPr lang="en-US" sz="5400" err="1"/>
              <a:t>dysfonie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CEA230-D517-4CE6-80AE-647E426F1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err="1"/>
              <a:t>Zvýšená</a:t>
            </a:r>
            <a:r>
              <a:rPr lang="en-US" sz="2400"/>
              <a:t> </a:t>
            </a:r>
            <a:r>
              <a:rPr lang="en-US" sz="2400" err="1"/>
              <a:t>tenze</a:t>
            </a:r>
            <a:r>
              <a:rPr lang="en-US" sz="2400"/>
              <a:t> </a:t>
            </a:r>
            <a:r>
              <a:rPr lang="en-US" sz="2400" err="1"/>
              <a:t>při</a:t>
            </a:r>
            <a:r>
              <a:rPr lang="en-US" sz="2400"/>
              <a:t> </a:t>
            </a:r>
            <a:r>
              <a:rPr lang="en-US" sz="2400" err="1"/>
              <a:t>fysiolog</a:t>
            </a:r>
            <a:r>
              <a:rPr lang="en-US" sz="2400"/>
              <a:t>. </a:t>
            </a:r>
            <a:r>
              <a:rPr lang="en-US" sz="2400" err="1"/>
              <a:t>nálezu</a:t>
            </a:r>
            <a:r>
              <a:rPr lang="en-US" sz="2400"/>
              <a:t> v </a:t>
            </a:r>
            <a:r>
              <a:rPr lang="en-US" sz="2400" err="1"/>
              <a:t>hrtanu</a:t>
            </a:r>
            <a:endParaRPr lang="en-US" sz="2400">
              <a:cs typeface="Calibri"/>
            </a:endParaRPr>
          </a:p>
          <a:p>
            <a:r>
              <a:rPr lang="en-US" sz="2400" err="1">
                <a:solidFill>
                  <a:srgbClr val="00B0F0"/>
                </a:solidFill>
              </a:rPr>
              <a:t>Dětská</a:t>
            </a:r>
            <a:r>
              <a:rPr lang="en-US" sz="2400">
                <a:solidFill>
                  <a:srgbClr val="00B0F0"/>
                </a:solidFill>
              </a:rPr>
              <a:t> x </a:t>
            </a:r>
            <a:r>
              <a:rPr lang="en-US" sz="2400" err="1">
                <a:solidFill>
                  <a:srgbClr val="00B0F0"/>
                </a:solidFill>
              </a:rPr>
              <a:t>dospělá</a:t>
            </a:r>
            <a:r>
              <a:rPr lang="en-US" sz="2400">
                <a:solidFill>
                  <a:srgbClr val="00B0F0"/>
                </a:solidFill>
              </a:rPr>
              <a:t> forma,</a:t>
            </a:r>
            <a:r>
              <a:rPr lang="en-US" sz="2400"/>
              <a:t> </a:t>
            </a:r>
            <a:r>
              <a:rPr lang="en-US" sz="2400" err="1"/>
              <a:t>chlapci</a:t>
            </a:r>
            <a:r>
              <a:rPr lang="en-US" sz="2400"/>
              <a:t>: </a:t>
            </a:r>
            <a:r>
              <a:rPr lang="en-US" sz="2400" err="1"/>
              <a:t>dívky</a:t>
            </a:r>
            <a:r>
              <a:rPr lang="en-US" sz="2400"/>
              <a:t>  - 3:1</a:t>
            </a:r>
            <a:endParaRPr lang="en-US" sz="2400">
              <a:cs typeface="Calibri"/>
            </a:endParaRPr>
          </a:p>
          <a:p>
            <a:r>
              <a:rPr lang="en-US" sz="2400"/>
              <a:t>Chron. </a:t>
            </a:r>
            <a:r>
              <a:rPr lang="en-US" sz="2400" err="1"/>
              <a:t>přetěžování</a:t>
            </a:r>
            <a:r>
              <a:rPr lang="en-US" sz="2400"/>
              <a:t> </a:t>
            </a:r>
            <a:r>
              <a:rPr lang="en-US" sz="2400" err="1"/>
              <a:t>hlasu</a:t>
            </a:r>
            <a:r>
              <a:rPr lang="en-US" sz="2400"/>
              <a:t> </a:t>
            </a:r>
            <a:endParaRPr lang="en-US" sz="2400">
              <a:cs typeface="Calibri"/>
            </a:endParaRPr>
          </a:p>
          <a:p>
            <a:r>
              <a:rPr lang="en-US" sz="2400">
                <a:solidFill>
                  <a:srgbClr val="FF0000"/>
                </a:solidFill>
              </a:rPr>
              <a:t>KM:  </a:t>
            </a:r>
            <a:r>
              <a:rPr lang="en-US" sz="2400" err="1"/>
              <a:t>imulzivní</a:t>
            </a:r>
            <a:r>
              <a:rPr lang="en-US" sz="2400"/>
              <a:t>, </a:t>
            </a:r>
            <a:r>
              <a:rPr lang="en-US" sz="2400" err="1"/>
              <a:t>hyperaktivní</a:t>
            </a:r>
            <a:r>
              <a:rPr lang="en-US" sz="2400"/>
              <a:t>, </a:t>
            </a:r>
            <a:r>
              <a:rPr lang="en-US" sz="2400" err="1"/>
              <a:t>nevyzrálí</a:t>
            </a:r>
            <a:r>
              <a:rPr lang="en-US" sz="2400"/>
              <a:t>), </a:t>
            </a:r>
            <a:r>
              <a:rPr lang="en-US" sz="2400" err="1"/>
              <a:t>chybí</a:t>
            </a:r>
            <a:r>
              <a:rPr lang="en-US" sz="2400"/>
              <a:t> </a:t>
            </a:r>
            <a:r>
              <a:rPr lang="en-US" sz="2400" err="1"/>
              <a:t>akusticko</a:t>
            </a:r>
            <a:r>
              <a:rPr lang="en-US" sz="2400"/>
              <a:t> </a:t>
            </a:r>
            <a:r>
              <a:rPr lang="en-US" sz="2400" err="1"/>
              <a:t>fonační</a:t>
            </a:r>
            <a:r>
              <a:rPr lang="en-US" sz="2400"/>
              <a:t> </a:t>
            </a:r>
            <a:r>
              <a:rPr lang="en-US" sz="2400" err="1"/>
              <a:t>kontrola</a:t>
            </a:r>
            <a:r>
              <a:rPr lang="en-US" sz="2400"/>
              <a:t> (</a:t>
            </a:r>
            <a:r>
              <a:rPr lang="en-US" sz="2400" err="1"/>
              <a:t>amuzikální</a:t>
            </a:r>
            <a:r>
              <a:rPr lang="en-US" sz="2400"/>
              <a:t>), </a:t>
            </a:r>
            <a:r>
              <a:rPr lang="en-US" sz="2400" err="1"/>
              <a:t>porucha</a:t>
            </a:r>
            <a:r>
              <a:rPr lang="en-US" sz="2400"/>
              <a:t> </a:t>
            </a:r>
            <a:r>
              <a:rPr lang="en-US" sz="2400" err="1"/>
              <a:t>sluchu</a:t>
            </a:r>
            <a:r>
              <a:rPr lang="en-US" sz="2400"/>
              <a:t>, </a:t>
            </a:r>
            <a:r>
              <a:rPr lang="en-US" sz="2400" err="1"/>
              <a:t>fixátory</a:t>
            </a:r>
            <a:r>
              <a:rPr lang="en-US" sz="2400"/>
              <a:t> </a:t>
            </a:r>
            <a:r>
              <a:rPr lang="en-US" sz="2400" err="1"/>
              <a:t>hrtanu</a:t>
            </a:r>
            <a:r>
              <a:rPr lang="en-US" sz="2400"/>
              <a:t>, </a:t>
            </a:r>
            <a:r>
              <a:rPr lang="en-US" sz="2400" err="1"/>
              <a:t>náplň</a:t>
            </a:r>
            <a:r>
              <a:rPr lang="en-US" sz="2400"/>
              <a:t> </a:t>
            </a:r>
            <a:r>
              <a:rPr lang="en-US" sz="2400" err="1"/>
              <a:t>krčních</a:t>
            </a:r>
            <a:r>
              <a:rPr lang="en-US" sz="2400"/>
              <a:t> </a:t>
            </a:r>
            <a:r>
              <a:rPr lang="en-US" sz="2400" err="1"/>
              <a:t>žil</a:t>
            </a:r>
            <a:r>
              <a:rPr lang="en-US" sz="2400"/>
              <a:t>, </a:t>
            </a:r>
            <a:r>
              <a:rPr lang="en-US" sz="2400" err="1"/>
              <a:t>hlas</a:t>
            </a:r>
            <a:r>
              <a:rPr lang="en-US" sz="2400"/>
              <a:t> </a:t>
            </a:r>
            <a:r>
              <a:rPr lang="en-US" sz="2400" err="1"/>
              <a:t>dyšný</a:t>
            </a:r>
            <a:r>
              <a:rPr lang="en-US" sz="2400"/>
              <a:t> , </a:t>
            </a:r>
            <a:r>
              <a:rPr lang="en-US" sz="2400" err="1"/>
              <a:t>tlačený</a:t>
            </a:r>
            <a:r>
              <a:rPr lang="en-US" sz="2400"/>
              <a:t>, </a:t>
            </a:r>
            <a:r>
              <a:rPr lang="en-US" sz="2400" err="1"/>
              <a:t>tvrdé</a:t>
            </a:r>
            <a:r>
              <a:rPr lang="en-US" sz="2400"/>
              <a:t> </a:t>
            </a:r>
            <a:r>
              <a:rPr lang="en-US" sz="2400" err="1"/>
              <a:t>začátky</a:t>
            </a:r>
            <a:r>
              <a:rPr lang="en-US" sz="2400"/>
              <a:t>, </a:t>
            </a:r>
            <a:r>
              <a:rPr lang="en-US" sz="2400" err="1"/>
              <a:t>silové</a:t>
            </a:r>
            <a:r>
              <a:rPr lang="en-US" sz="2400"/>
              <a:t> </a:t>
            </a:r>
            <a:r>
              <a:rPr lang="en-US" sz="2400" err="1"/>
              <a:t>používání</a:t>
            </a:r>
            <a:r>
              <a:rPr lang="en-US" sz="2400"/>
              <a:t> </a:t>
            </a:r>
            <a:r>
              <a:rPr lang="en-US" sz="2400" err="1"/>
              <a:t>hlasu</a:t>
            </a:r>
            <a:endParaRPr lang="en-US" sz="2400">
              <a:cs typeface="Calibri"/>
            </a:endParaRPr>
          </a:p>
          <a:p>
            <a:r>
              <a:rPr lang="en-US" sz="2400" err="1">
                <a:solidFill>
                  <a:schemeClr val="accent2"/>
                </a:solidFill>
              </a:rPr>
              <a:t>Larygoskop</a:t>
            </a:r>
            <a:r>
              <a:rPr lang="en-US" sz="2400">
                <a:solidFill>
                  <a:schemeClr val="accent2"/>
                </a:solidFill>
              </a:rPr>
              <a:t>.: </a:t>
            </a:r>
            <a:r>
              <a:rPr lang="en-US" sz="2400" err="1"/>
              <a:t>vřeten</a:t>
            </a:r>
            <a:r>
              <a:rPr lang="en-US" sz="2400"/>
              <a:t>. </a:t>
            </a:r>
            <a:r>
              <a:rPr lang="en-US" sz="2400" err="1"/>
              <a:t>ztluštění</a:t>
            </a:r>
            <a:r>
              <a:rPr lang="en-US" sz="2400"/>
              <a:t> </a:t>
            </a:r>
            <a:r>
              <a:rPr lang="en-US" sz="2400" err="1"/>
              <a:t>hlasivek</a:t>
            </a:r>
            <a:r>
              <a:rPr lang="en-US" sz="2400"/>
              <a:t>  </a:t>
            </a:r>
            <a:endParaRPr lang="en-US" sz="2400">
              <a:cs typeface="Calibri"/>
            </a:endParaRPr>
          </a:p>
        </p:txBody>
      </p:sp>
      <p:pic>
        <p:nvPicPr>
          <p:cNvPr id="5" name="Obrázek 5" descr="Obsah obrázku osoba, chlapec, interiér, mladý&#10;&#10;Popis se vygeneroval automaticky.">
            <a:extLst>
              <a:ext uri="{FF2B5EF4-FFF2-40B4-BE49-F238E27FC236}">
                <a16:creationId xmlns:a16="http://schemas.microsoft.com/office/drawing/2014/main" id="{6FEC9F1A-2DCE-4489-AC24-912E9AFD8E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482" r="18729" b="-3"/>
          <a:stretch/>
        </p:blipFill>
        <p:spPr>
          <a:xfrm>
            <a:off x="9304041" y="476031"/>
            <a:ext cx="2521448" cy="2645580"/>
          </a:xfrm>
          <a:prstGeom prst="rect">
            <a:avLst/>
          </a:prstGeom>
        </p:spPr>
      </p:pic>
      <p:pic>
        <p:nvPicPr>
          <p:cNvPr id="4" name="Obrázek 5">
            <a:extLst>
              <a:ext uri="{FF2B5EF4-FFF2-40B4-BE49-F238E27FC236}">
                <a16:creationId xmlns:a16="http://schemas.microsoft.com/office/drawing/2014/main" id="{3C099746-D8A6-4128-A32D-51E221763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004" y="4576241"/>
            <a:ext cx="2238375" cy="2047875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C2E31012-A2D0-4BB6-9B2F-BFBDCB851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297" y="3057003"/>
            <a:ext cx="22479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34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D03ACE-665E-4B4E-AAFD-8D792D166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accent2"/>
                </a:solidFill>
                <a:cs typeface="Calibri Light"/>
              </a:rPr>
              <a:t>Poruchy hlasu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FED0C3-B51A-4C26-AB1F-404DDE09E2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>
                <a:solidFill>
                  <a:srgbClr val="00B050"/>
                </a:solidFill>
                <a:cs typeface="Calibri"/>
              </a:rPr>
              <a:t>Organické</a:t>
            </a:r>
          </a:p>
          <a:p>
            <a:r>
              <a:rPr lang="cs-CZ">
                <a:cs typeface="Calibri"/>
              </a:rPr>
              <a:t>VVV</a:t>
            </a:r>
          </a:p>
          <a:p>
            <a:r>
              <a:rPr lang="cs-CZ">
                <a:cs typeface="Calibri"/>
              </a:rPr>
              <a:t>Trauma</a:t>
            </a:r>
          </a:p>
          <a:p>
            <a:r>
              <a:rPr lang="cs-CZ">
                <a:cs typeface="Calibri"/>
              </a:rPr>
              <a:t>Záněty</a:t>
            </a:r>
          </a:p>
          <a:p>
            <a:r>
              <a:rPr lang="cs-CZ">
                <a:cs typeface="Calibri"/>
              </a:rPr>
              <a:t>Benigní hrtanové léze</a:t>
            </a:r>
          </a:p>
          <a:p>
            <a:r>
              <a:rPr lang="cs-CZ">
                <a:cs typeface="Calibri"/>
              </a:rPr>
              <a:t>Maligní hrtanové léze</a:t>
            </a:r>
          </a:p>
          <a:p>
            <a:endParaRPr lang="cs-CZ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42023A9-8A4E-4317-A3E7-560C92C4E2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>
                <a:solidFill>
                  <a:srgbClr val="00B050"/>
                </a:solidFill>
                <a:cs typeface="Calibri"/>
              </a:rPr>
              <a:t>Funkční</a:t>
            </a:r>
          </a:p>
          <a:p>
            <a:r>
              <a:rPr lang="cs-CZ">
                <a:cs typeface="Calibri"/>
              </a:rPr>
              <a:t>Poruchy hybnosti hlasivek</a:t>
            </a:r>
          </a:p>
          <a:p>
            <a:r>
              <a:rPr lang="cs-CZ">
                <a:cs typeface="Calibri"/>
              </a:rPr>
              <a:t>Poruchy hlasového napětí</a:t>
            </a:r>
          </a:p>
          <a:p>
            <a:r>
              <a:rPr lang="cs-CZ">
                <a:cs typeface="Calibri"/>
              </a:rPr>
              <a:t>Poruchy psychogenní - fobie ,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 deprese, hysterie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B332F06B-9FFC-477A-BF20-CE3F48C7E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578" y="4957342"/>
            <a:ext cx="2743200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53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867CF2-5C3E-476B-AA69-133B0F220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err="1"/>
              <a:t>Hyperkinetická</a:t>
            </a:r>
            <a:r>
              <a:rPr lang="en-US" sz="5400"/>
              <a:t> </a:t>
            </a:r>
            <a:r>
              <a:rPr lang="en-US" sz="5400" err="1"/>
              <a:t>dysfonie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AB4561-3202-45CC-AE69-B4D0277A5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err="1">
                <a:solidFill>
                  <a:srgbClr val="FFFF00"/>
                </a:solidFill>
              </a:rPr>
              <a:t>Terapie</a:t>
            </a:r>
            <a:r>
              <a:rPr lang="en-US" sz="2200">
                <a:solidFill>
                  <a:srgbClr val="FFFF00"/>
                </a:solidFill>
              </a:rPr>
              <a:t>:</a:t>
            </a:r>
            <a:r>
              <a:rPr lang="en-US" sz="2200"/>
              <a:t> </a:t>
            </a:r>
            <a:r>
              <a:rPr lang="en-US" sz="2200" err="1"/>
              <a:t>hlasově</a:t>
            </a:r>
            <a:r>
              <a:rPr lang="en-US" sz="2200"/>
              <a:t> </a:t>
            </a:r>
            <a:r>
              <a:rPr lang="en-US" sz="2200" err="1"/>
              <a:t>hygienická</a:t>
            </a:r>
            <a:r>
              <a:rPr lang="en-US" sz="2200"/>
              <a:t> </a:t>
            </a:r>
            <a:r>
              <a:rPr lang="en-US" sz="2200" err="1"/>
              <a:t>opatření</a:t>
            </a:r>
            <a:r>
              <a:rPr lang="en-US" sz="2200"/>
              <a:t> - </a:t>
            </a:r>
            <a:r>
              <a:rPr lang="en-US" sz="2200" err="1"/>
              <a:t>ukřičený</a:t>
            </a:r>
            <a:r>
              <a:rPr lang="en-US" sz="2200"/>
              <a:t> </a:t>
            </a:r>
            <a:r>
              <a:rPr lang="en-US" sz="2200" err="1"/>
              <a:t>projev</a:t>
            </a:r>
            <a:r>
              <a:rPr lang="en-US" sz="2200"/>
              <a:t> , </a:t>
            </a:r>
            <a:r>
              <a:rPr lang="en-US" sz="2200" err="1"/>
              <a:t>klidnější</a:t>
            </a:r>
            <a:r>
              <a:rPr lang="en-US" sz="2200"/>
              <a:t> </a:t>
            </a:r>
            <a:r>
              <a:rPr lang="en-US" sz="2200" err="1"/>
              <a:t>životní</a:t>
            </a:r>
            <a:r>
              <a:rPr lang="en-US" sz="2200"/>
              <a:t> </a:t>
            </a:r>
            <a:r>
              <a:rPr lang="en-US" sz="2200" err="1"/>
              <a:t>styl</a:t>
            </a:r>
            <a:r>
              <a:rPr lang="en-US" sz="2200"/>
              <a:t>, (</a:t>
            </a:r>
            <a:r>
              <a:rPr lang="en-US" sz="2200" err="1"/>
              <a:t>recitace</a:t>
            </a:r>
            <a:r>
              <a:rPr lang="en-US" sz="2200"/>
              <a:t> </a:t>
            </a:r>
            <a:r>
              <a:rPr lang="en-US" sz="2200" err="1"/>
              <a:t>hudba</a:t>
            </a:r>
            <a:r>
              <a:rPr lang="en-US" sz="2200"/>
              <a:t>, </a:t>
            </a:r>
            <a:r>
              <a:rPr lang="en-US" sz="2200" err="1"/>
              <a:t>joga</a:t>
            </a:r>
            <a:r>
              <a:rPr lang="en-US" sz="2200"/>
              <a:t>)</a:t>
            </a:r>
          </a:p>
          <a:p>
            <a:r>
              <a:rPr lang="en-US" sz="2200" err="1"/>
              <a:t>Hlasová</a:t>
            </a:r>
            <a:r>
              <a:rPr lang="en-US" sz="2200"/>
              <a:t> </a:t>
            </a:r>
            <a:r>
              <a:rPr lang="en-US" sz="2200" err="1"/>
              <a:t>reedukace</a:t>
            </a:r>
            <a:endParaRPr lang="en-US" sz="2200" err="1">
              <a:cs typeface="Calibri"/>
            </a:endParaRPr>
          </a:p>
          <a:p>
            <a:r>
              <a:rPr lang="en-US" sz="2200"/>
              <a:t>Farmakologie</a:t>
            </a:r>
            <a:endParaRPr lang="en-US" sz="2200">
              <a:cs typeface="Calibri"/>
            </a:endParaRPr>
          </a:p>
          <a:p>
            <a:r>
              <a:rPr lang="en-US" sz="2200" err="1"/>
              <a:t>Chirurgie</a:t>
            </a:r>
            <a:r>
              <a:rPr lang="en-US" sz="2200"/>
              <a:t> ne !</a:t>
            </a:r>
            <a:endParaRPr lang="en-US" sz="2200">
              <a:cs typeface="Calibri"/>
            </a:endParaRPr>
          </a:p>
        </p:txBody>
      </p:sp>
      <p:pic>
        <p:nvPicPr>
          <p:cNvPr id="6" name="Obrázek 6" descr="Obsah obrázku dívka, malé, interiér, dítě&#10;&#10;Popis se vygeneroval automaticky.">
            <a:extLst>
              <a:ext uri="{FF2B5EF4-FFF2-40B4-BE49-F238E27FC236}">
                <a16:creationId xmlns:a16="http://schemas.microsoft.com/office/drawing/2014/main" id="{50DBD99D-FBF9-422A-8C74-A204C08A3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708528"/>
            <a:ext cx="4014216" cy="2671278"/>
          </a:xfrm>
          <a:prstGeom prst="rect">
            <a:avLst/>
          </a:prstGeom>
        </p:spPr>
      </p:pic>
      <p:pic>
        <p:nvPicPr>
          <p:cNvPr id="5" name="Obrázek 5" descr="Obsah obrázku osoba, zelená, elektronický&#10;&#10;Popis se vygeneroval automaticky.">
            <a:extLst>
              <a:ext uri="{FF2B5EF4-FFF2-40B4-BE49-F238E27FC236}">
                <a16:creationId xmlns:a16="http://schemas.microsoft.com/office/drawing/2014/main" id="{396FC946-1A19-4A85-B395-0FFAEFDE49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27340" y="4079193"/>
            <a:ext cx="3868928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32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761020-625E-4432-93C1-C4D44F29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Hyperkinetická dysfonie</a:t>
            </a: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993D5B-381B-4042-92CA-6AFC21E49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1293" y="2807208"/>
            <a:ext cx="3658643" cy="40474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err="1"/>
              <a:t>Dospělí</a:t>
            </a:r>
            <a:endParaRPr lang="en-US" sz="2000" err="1">
              <a:cs typeface="Calibri"/>
            </a:endParaRPr>
          </a:p>
          <a:p>
            <a:r>
              <a:rPr lang="en-US" sz="2000" err="1"/>
              <a:t>Ženy</a:t>
            </a:r>
            <a:r>
              <a:rPr lang="en-US" sz="2000"/>
              <a:t> </a:t>
            </a:r>
            <a:r>
              <a:rPr lang="en-US" sz="2000" err="1"/>
              <a:t>častěji</a:t>
            </a:r>
            <a:r>
              <a:rPr lang="en-US" sz="2000"/>
              <a:t> , </a:t>
            </a:r>
            <a:r>
              <a:rPr lang="en-US" sz="2000" err="1"/>
              <a:t>osobnostní</a:t>
            </a:r>
            <a:r>
              <a:rPr lang="en-US" sz="2000"/>
              <a:t> </a:t>
            </a:r>
            <a:r>
              <a:rPr lang="en-US" sz="2000" err="1"/>
              <a:t>rysy</a:t>
            </a:r>
            <a:r>
              <a:rPr lang="en-US" sz="2000"/>
              <a:t>, </a:t>
            </a:r>
            <a:r>
              <a:rPr lang="en-US" sz="2000" err="1"/>
              <a:t>hlučné</a:t>
            </a:r>
            <a:r>
              <a:rPr lang="en-US" sz="2000"/>
              <a:t> , </a:t>
            </a:r>
            <a:r>
              <a:rPr lang="en-US" sz="2000" err="1"/>
              <a:t>zakouřené</a:t>
            </a:r>
            <a:r>
              <a:rPr lang="en-US" sz="2000"/>
              <a:t> </a:t>
            </a:r>
            <a:r>
              <a:rPr lang="en-US" sz="2000" err="1"/>
              <a:t>prostředí</a:t>
            </a:r>
            <a:endParaRPr lang="en-US" sz="2000" err="1">
              <a:cs typeface="Calibri"/>
            </a:endParaRPr>
          </a:p>
          <a:p>
            <a:r>
              <a:rPr lang="en-US" sz="2000">
                <a:solidFill>
                  <a:srgbClr val="FF0000"/>
                </a:solidFill>
              </a:rPr>
              <a:t>KM: </a:t>
            </a:r>
            <a:r>
              <a:rPr lang="en-US" sz="2000" err="1"/>
              <a:t>chrapot</a:t>
            </a:r>
            <a:r>
              <a:rPr lang="en-US" sz="2000"/>
              <a:t> </a:t>
            </a:r>
            <a:r>
              <a:rPr lang="en-US" sz="2000" err="1"/>
              <a:t>vázaný</a:t>
            </a:r>
            <a:r>
              <a:rPr lang="en-US" sz="2000"/>
              <a:t> </a:t>
            </a:r>
            <a:r>
              <a:rPr lang="en-US" sz="2000" err="1"/>
              <a:t>na</a:t>
            </a:r>
            <a:r>
              <a:rPr lang="en-US" sz="2000"/>
              <a:t> </a:t>
            </a:r>
            <a:r>
              <a:rPr lang="en-US" sz="2000" err="1"/>
              <a:t>hlas</a:t>
            </a:r>
            <a:r>
              <a:rPr lang="en-US" sz="2000"/>
              <a:t>. </a:t>
            </a:r>
            <a:r>
              <a:rPr lang="en-US" sz="2000" err="1"/>
              <a:t>projev</a:t>
            </a:r>
            <a:r>
              <a:rPr lang="en-US" sz="2000"/>
              <a:t>, </a:t>
            </a:r>
            <a:r>
              <a:rPr lang="en-US" sz="2000" err="1"/>
              <a:t>hlas</a:t>
            </a:r>
            <a:r>
              <a:rPr lang="en-US" sz="2000"/>
              <a:t>. </a:t>
            </a:r>
            <a:r>
              <a:rPr lang="en-US" sz="2000" err="1"/>
              <a:t>únava</a:t>
            </a:r>
            <a:r>
              <a:rPr lang="en-US" sz="2000"/>
              <a:t>, </a:t>
            </a:r>
            <a:r>
              <a:rPr lang="en-US" sz="2000" err="1"/>
              <a:t>pálení</a:t>
            </a:r>
            <a:r>
              <a:rPr lang="en-US" sz="2000"/>
              <a:t> v </a:t>
            </a:r>
            <a:r>
              <a:rPr lang="en-US" sz="2000" err="1"/>
              <a:t>krku</a:t>
            </a:r>
            <a:r>
              <a:rPr lang="en-US" sz="2000"/>
              <a:t>, </a:t>
            </a:r>
            <a:r>
              <a:rPr lang="en-US" sz="2000" err="1"/>
              <a:t>zrychlené</a:t>
            </a:r>
            <a:r>
              <a:rPr lang="en-US" sz="2000"/>
              <a:t> tempo </a:t>
            </a:r>
            <a:r>
              <a:rPr lang="en-US" sz="2000" err="1"/>
              <a:t>myšlení</a:t>
            </a:r>
            <a:r>
              <a:rPr lang="en-US" sz="2000"/>
              <a:t>, </a:t>
            </a:r>
            <a:r>
              <a:rPr lang="en-US" sz="2000" err="1"/>
              <a:t>řeči</a:t>
            </a:r>
            <a:r>
              <a:rPr lang="en-US" sz="2000"/>
              <a:t>, hypertonus </a:t>
            </a:r>
            <a:r>
              <a:rPr lang="en-US" sz="2000" err="1"/>
              <a:t>krčních</a:t>
            </a:r>
            <a:r>
              <a:rPr lang="en-US" sz="2000"/>
              <a:t> </a:t>
            </a:r>
            <a:r>
              <a:rPr lang="en-US" sz="2000" err="1"/>
              <a:t>svalů</a:t>
            </a:r>
            <a:r>
              <a:rPr lang="en-US" sz="2000"/>
              <a:t>, </a:t>
            </a:r>
            <a:r>
              <a:rPr lang="en-US" sz="2000" err="1"/>
              <a:t>krční</a:t>
            </a:r>
            <a:r>
              <a:rPr lang="en-US" sz="2000"/>
              <a:t> </a:t>
            </a:r>
            <a:r>
              <a:rPr lang="en-US" sz="2000" err="1"/>
              <a:t>žíly</a:t>
            </a:r>
            <a:endParaRPr lang="en-US" sz="2000" err="1">
              <a:cs typeface="Calibri"/>
            </a:endParaRPr>
          </a:p>
          <a:p>
            <a:r>
              <a:rPr lang="en-US" sz="2000" err="1">
                <a:solidFill>
                  <a:srgbClr val="C00000"/>
                </a:solidFill>
              </a:rPr>
              <a:t>Laryngoskopie</a:t>
            </a:r>
            <a:r>
              <a:rPr lang="en-US" sz="2000"/>
              <a:t> -</a:t>
            </a:r>
            <a:r>
              <a:rPr lang="en-US" sz="2000" err="1"/>
              <a:t>vřeten</a:t>
            </a:r>
            <a:r>
              <a:rPr lang="en-US" sz="2000"/>
              <a:t> </a:t>
            </a:r>
            <a:r>
              <a:rPr lang="en-US" sz="2000" err="1"/>
              <a:t>ztluštění</a:t>
            </a:r>
            <a:r>
              <a:rPr lang="en-US" sz="2000"/>
              <a:t>, </a:t>
            </a:r>
            <a:r>
              <a:rPr lang="en-US" sz="2000" err="1"/>
              <a:t>hlenové</a:t>
            </a:r>
            <a:r>
              <a:rPr lang="en-US" sz="2000"/>
              <a:t> </a:t>
            </a:r>
            <a:r>
              <a:rPr lang="en-US" sz="2000" err="1"/>
              <a:t>můstky</a:t>
            </a:r>
            <a:r>
              <a:rPr lang="en-US" sz="2000"/>
              <a:t> </a:t>
            </a:r>
            <a:r>
              <a:rPr lang="en-US" sz="2000" err="1"/>
              <a:t>až</a:t>
            </a:r>
            <a:r>
              <a:rPr lang="en-US" sz="2000"/>
              <a:t> </a:t>
            </a:r>
            <a:r>
              <a:rPr lang="en-US" sz="2000" err="1"/>
              <a:t>uzlíky</a:t>
            </a:r>
            <a:r>
              <a:rPr lang="en-US" sz="2000"/>
              <a:t> v </a:t>
            </a:r>
            <a:r>
              <a:rPr lang="en-US" sz="2000" err="1"/>
              <a:t>typ</a:t>
            </a:r>
            <a:r>
              <a:rPr lang="en-US" sz="2000"/>
              <a:t> </a:t>
            </a:r>
            <a:r>
              <a:rPr lang="en-US" sz="2000" err="1"/>
              <a:t>lokalizaci</a:t>
            </a:r>
            <a:r>
              <a:rPr lang="en-US" sz="2000"/>
              <a:t> s X </a:t>
            </a:r>
            <a:r>
              <a:rPr lang="en-US" sz="2000" err="1"/>
              <a:t>formní</a:t>
            </a:r>
            <a:r>
              <a:rPr lang="en-US" sz="2000"/>
              <a:t> </a:t>
            </a:r>
            <a:r>
              <a:rPr lang="en-US" sz="2000" err="1"/>
              <a:t>insuf</a:t>
            </a:r>
            <a:r>
              <a:rPr lang="en-US" sz="2000"/>
              <a:t>.</a:t>
            </a:r>
            <a:endParaRPr lang="en-US" sz="2000">
              <a:cs typeface="Calibri"/>
            </a:endParaRPr>
          </a:p>
          <a:p>
            <a:endParaRPr lang="en-US" sz="2000"/>
          </a:p>
        </p:txBody>
      </p:sp>
      <p:pic>
        <p:nvPicPr>
          <p:cNvPr id="5" name="Obrázek 5" descr="Obsah obrázku interiér, ruka&#10;&#10;Popis se vygeneroval automaticky.">
            <a:extLst>
              <a:ext uri="{FF2B5EF4-FFF2-40B4-BE49-F238E27FC236}">
                <a16:creationId xmlns:a16="http://schemas.microsoft.com/office/drawing/2014/main" id="{A085F265-0AC0-48C6-AD8F-BEA30FCF67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70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  <a:p>
            <a:pPr algn="ctr"/>
            <a:endParaRPr lang="en-US">
              <a:cs typeface="Calibri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AC108C6-8DD1-478D-94DA-06AA55F3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3. </a:t>
            </a:r>
            <a:r>
              <a:rPr lang="en-US" sz="5400" err="1"/>
              <a:t>Psychogenní</a:t>
            </a:r>
            <a:r>
              <a:rPr lang="en-US" sz="5400"/>
              <a:t> </a:t>
            </a:r>
            <a:r>
              <a:rPr lang="en-US" sz="5400" err="1"/>
              <a:t>poruchy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00E3F7-F407-40BD-838B-8B6D3DEEA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 err="1"/>
              <a:t>Hlasové</a:t>
            </a:r>
            <a:r>
              <a:rPr lang="en-US" sz="2200"/>
              <a:t> </a:t>
            </a:r>
            <a:r>
              <a:rPr lang="en-US" sz="2200" err="1"/>
              <a:t>poruchy</a:t>
            </a:r>
            <a:r>
              <a:rPr lang="en-US" sz="2200"/>
              <a:t> </a:t>
            </a:r>
            <a:r>
              <a:rPr lang="en-US" sz="2200" err="1"/>
              <a:t>neurotického</a:t>
            </a:r>
            <a:r>
              <a:rPr lang="en-US" sz="2200"/>
              <a:t> </a:t>
            </a:r>
            <a:r>
              <a:rPr lang="en-US" sz="2200" err="1"/>
              <a:t>charakteru</a:t>
            </a:r>
            <a:r>
              <a:rPr lang="en-US" sz="2200"/>
              <a:t> (</a:t>
            </a:r>
            <a:r>
              <a:rPr lang="en-US" sz="2200" err="1"/>
              <a:t>neurózy</a:t>
            </a:r>
            <a:r>
              <a:rPr lang="en-US" sz="2200"/>
              <a:t>)</a:t>
            </a:r>
            <a:endParaRPr lang="en-US" sz="2200">
              <a:cs typeface="Calibri"/>
            </a:endParaRPr>
          </a:p>
          <a:p>
            <a:r>
              <a:rPr lang="en-US" sz="2200" err="1"/>
              <a:t>Úzkost</a:t>
            </a:r>
            <a:r>
              <a:rPr lang="en-US" sz="2200"/>
              <a:t> , </a:t>
            </a:r>
            <a:r>
              <a:rPr lang="en-US" sz="2200" err="1"/>
              <a:t>neklid</a:t>
            </a:r>
            <a:r>
              <a:rPr lang="en-US" sz="2200"/>
              <a:t>, </a:t>
            </a:r>
            <a:r>
              <a:rPr lang="en-US" sz="2200" err="1"/>
              <a:t>intrapsychický</a:t>
            </a:r>
            <a:r>
              <a:rPr lang="en-US" sz="2200"/>
              <a:t> </a:t>
            </a:r>
            <a:r>
              <a:rPr lang="en-US" sz="2200" err="1"/>
              <a:t>konflikt</a:t>
            </a:r>
            <a:endParaRPr lang="en-US" sz="2200" err="1">
              <a:cs typeface="Calibri"/>
            </a:endParaRPr>
          </a:p>
          <a:p>
            <a:r>
              <a:rPr lang="en-US" sz="2200" u="sng" err="1"/>
              <a:t>Psychogenní</a:t>
            </a:r>
            <a:r>
              <a:rPr lang="en-US" sz="2200" u="sng"/>
              <a:t> </a:t>
            </a:r>
            <a:r>
              <a:rPr lang="en-US" sz="2200" u="sng" err="1"/>
              <a:t>dysfonie</a:t>
            </a:r>
            <a:r>
              <a:rPr lang="en-US" sz="2200" u="sng"/>
              <a:t>, </a:t>
            </a:r>
            <a:r>
              <a:rPr lang="en-US" sz="2200" u="sng" err="1"/>
              <a:t>afonie</a:t>
            </a:r>
            <a:endParaRPr lang="en-US" sz="2200" u="sng">
              <a:cs typeface="Calibri"/>
            </a:endParaRPr>
          </a:p>
          <a:p>
            <a:pPr marL="0" indent="0">
              <a:buNone/>
            </a:pPr>
            <a:r>
              <a:rPr lang="en-US" sz="2200"/>
              <a:t> </a:t>
            </a:r>
            <a:r>
              <a:rPr lang="en-US" sz="2200">
                <a:solidFill>
                  <a:srgbClr val="FF0000"/>
                </a:solidFill>
              </a:rPr>
              <a:t> KM: </a:t>
            </a:r>
            <a:r>
              <a:rPr lang="en-US" sz="2200" err="1"/>
              <a:t>Náhle</a:t>
            </a:r>
            <a:r>
              <a:rPr lang="en-US" sz="2200"/>
              <a:t>, z </a:t>
            </a:r>
            <a:r>
              <a:rPr lang="en-US" sz="2200" err="1"/>
              <a:t>plného</a:t>
            </a:r>
            <a:r>
              <a:rPr lang="en-US" sz="2200"/>
              <a:t> </a:t>
            </a:r>
            <a:r>
              <a:rPr lang="en-US" sz="2200" err="1"/>
              <a:t>zdraví</a:t>
            </a:r>
            <a:r>
              <a:rPr lang="en-US" sz="2200"/>
              <a:t>, </a:t>
            </a:r>
            <a:r>
              <a:rPr lang="en-US" sz="2200" err="1"/>
              <a:t>teatralní</a:t>
            </a:r>
            <a:r>
              <a:rPr lang="en-US" sz="2200"/>
              <a:t> </a:t>
            </a:r>
            <a:r>
              <a:rPr lang="en-US" sz="2200" err="1"/>
              <a:t>až</a:t>
            </a:r>
            <a:r>
              <a:rPr lang="en-US" sz="2200"/>
              <a:t> </a:t>
            </a:r>
            <a:r>
              <a:rPr lang="en-US" sz="2200" err="1"/>
              <a:t>histrionské</a:t>
            </a:r>
            <a:endParaRPr lang="en-US" sz="2200" err="1">
              <a:cs typeface="Calibri" panose="020F0502020204030204"/>
            </a:endParaRPr>
          </a:p>
          <a:p>
            <a:pPr marL="0" indent="0">
              <a:buNone/>
            </a:pPr>
            <a:r>
              <a:rPr lang="en-US" sz="2200"/>
              <a:t>   </a:t>
            </a:r>
            <a:r>
              <a:rPr lang="en-US" sz="2200" err="1"/>
              <a:t>pohyby</a:t>
            </a:r>
            <a:r>
              <a:rPr lang="en-US" sz="2200"/>
              <a:t>. </a:t>
            </a:r>
            <a:endParaRPr lang="en-US"/>
          </a:p>
          <a:p>
            <a:pPr marL="0" indent="0">
              <a:buNone/>
            </a:pPr>
            <a:r>
              <a:rPr lang="en-US" sz="2200"/>
              <a:t>  </a:t>
            </a:r>
            <a:r>
              <a:rPr lang="en-US" sz="2200">
                <a:solidFill>
                  <a:srgbClr val="C00000"/>
                </a:solidFill>
              </a:rPr>
              <a:t> </a:t>
            </a:r>
            <a:r>
              <a:rPr lang="en-US" sz="2200" err="1">
                <a:solidFill>
                  <a:srgbClr val="C00000"/>
                </a:solidFill>
              </a:rPr>
              <a:t>Laryngoskop</a:t>
            </a:r>
            <a:r>
              <a:rPr lang="en-US" sz="2200">
                <a:solidFill>
                  <a:srgbClr val="C00000"/>
                </a:solidFill>
              </a:rPr>
              <a:t>:</a:t>
            </a:r>
            <a:r>
              <a:rPr lang="en-US" sz="2200"/>
              <a:t> </a:t>
            </a:r>
            <a:r>
              <a:rPr lang="en-US" sz="2200" err="1"/>
              <a:t>hlasivky</a:t>
            </a:r>
            <a:r>
              <a:rPr lang="en-US" sz="2200"/>
              <a:t> v </a:t>
            </a:r>
            <a:r>
              <a:rPr lang="en-US" sz="2200" err="1"/>
              <a:t>abdukci</a:t>
            </a:r>
            <a:r>
              <a:rPr lang="en-US" sz="2200"/>
              <a:t> , </a:t>
            </a:r>
            <a:r>
              <a:rPr lang="en-US" sz="2200" err="1"/>
              <a:t>volně</a:t>
            </a:r>
            <a:r>
              <a:rPr lang="en-US" sz="2200"/>
              <a:t> </a:t>
            </a:r>
            <a:r>
              <a:rPr lang="en-US" sz="2200" err="1"/>
              <a:t>nelze</a:t>
            </a:r>
            <a:r>
              <a:rPr lang="en-US" sz="2200"/>
              <a:t>, </a:t>
            </a:r>
            <a:r>
              <a:rPr lang="en-US" sz="2200" err="1"/>
              <a:t>kašel</a:t>
            </a:r>
            <a:r>
              <a:rPr lang="en-US" sz="2200"/>
              <a:t> ,</a:t>
            </a:r>
            <a:endParaRPr lang="en-US"/>
          </a:p>
          <a:p>
            <a:pPr marL="0" indent="0">
              <a:buNone/>
            </a:pPr>
            <a:r>
              <a:rPr lang="en-US" sz="2200"/>
              <a:t>    </a:t>
            </a:r>
            <a:r>
              <a:rPr lang="en-US" sz="2200" err="1"/>
              <a:t>smích</a:t>
            </a:r>
            <a:r>
              <a:rPr lang="en-US" sz="2200"/>
              <a:t> </a:t>
            </a:r>
            <a:r>
              <a:rPr lang="en-US" sz="2200" err="1"/>
              <a:t>addukce</a:t>
            </a:r>
            <a:r>
              <a:rPr lang="en-US" sz="2200"/>
              <a:t>.</a:t>
            </a:r>
          </a:p>
          <a:p>
            <a:pPr marL="0" indent="0">
              <a:buNone/>
            </a:pPr>
            <a:r>
              <a:rPr lang="en-US" sz="2200"/>
              <a:t>   </a:t>
            </a:r>
            <a:r>
              <a:rPr lang="en-US" sz="2200">
                <a:solidFill>
                  <a:srgbClr val="FFFF00"/>
                </a:solidFill>
              </a:rPr>
              <a:t>Ter:</a:t>
            </a:r>
            <a:r>
              <a:rPr lang="en-US" sz="2200"/>
              <a:t> Hlas, </a:t>
            </a:r>
            <a:r>
              <a:rPr lang="en-US" sz="2200" err="1"/>
              <a:t>reedukace</a:t>
            </a:r>
            <a:r>
              <a:rPr lang="en-US" sz="2200"/>
              <a:t>, </a:t>
            </a:r>
            <a:r>
              <a:rPr lang="en-US" sz="2200" err="1"/>
              <a:t>přes</a:t>
            </a:r>
            <a:r>
              <a:rPr lang="en-US" sz="2200"/>
              <a:t> </a:t>
            </a:r>
            <a:r>
              <a:rPr lang="en-US" sz="2200" err="1"/>
              <a:t>kašel</a:t>
            </a:r>
            <a:r>
              <a:rPr lang="en-US" sz="2200"/>
              <a:t> , </a:t>
            </a:r>
            <a:r>
              <a:rPr lang="en-US" sz="2200" err="1"/>
              <a:t>dávení</a:t>
            </a:r>
            <a:r>
              <a:rPr lang="en-US" sz="2200"/>
              <a:t>, </a:t>
            </a:r>
            <a:r>
              <a:rPr lang="en-US" sz="2200" err="1"/>
              <a:t>psychoterap</a:t>
            </a:r>
            <a:r>
              <a:rPr lang="en-US" sz="2200"/>
              <a:t>.</a:t>
            </a:r>
            <a:endParaRPr lang="en-US" sz="2200">
              <a:cs typeface="Calibri"/>
            </a:endParaRPr>
          </a:p>
          <a:p>
            <a:pPr marL="0" indent="0">
              <a:buNone/>
            </a:pPr>
            <a:r>
              <a:rPr lang="en-US" sz="2200"/>
              <a:t>   </a:t>
            </a:r>
            <a:r>
              <a:rPr lang="en-US" sz="2200" err="1"/>
              <a:t>postupy</a:t>
            </a:r>
            <a:r>
              <a:rPr lang="en-US" sz="2200"/>
              <a:t> (</a:t>
            </a:r>
            <a:r>
              <a:rPr lang="en-US" sz="2200" err="1"/>
              <a:t>pac.</a:t>
            </a:r>
            <a:r>
              <a:rPr lang="en-US" sz="2200"/>
              <a:t> </a:t>
            </a:r>
            <a:r>
              <a:rPr lang="en-US" sz="2200" err="1"/>
              <a:t>musí</a:t>
            </a:r>
            <a:r>
              <a:rPr lang="en-US" sz="2200"/>
              <a:t> </a:t>
            </a:r>
            <a:r>
              <a:rPr lang="en-US" sz="2200" err="1"/>
              <a:t>souhlasit</a:t>
            </a:r>
            <a:r>
              <a:rPr lang="en-US" sz="2200"/>
              <a:t>)</a:t>
            </a:r>
          </a:p>
          <a:p>
            <a:pPr>
              <a:buFont typeface="Arial"/>
              <a:buChar char="•"/>
            </a:pPr>
            <a:r>
              <a:rPr lang="en-US" sz="2200" u="sng">
                <a:ea typeface="+mn-lt"/>
                <a:cs typeface="+mn-lt"/>
              </a:rPr>
              <a:t>Globus </a:t>
            </a:r>
            <a:r>
              <a:rPr lang="en-US" sz="2200" u="sng" err="1">
                <a:ea typeface="+mn-lt"/>
                <a:cs typeface="+mn-lt"/>
              </a:rPr>
              <a:t>pharyngeus</a:t>
            </a:r>
            <a:r>
              <a:rPr lang="en-US" sz="2200" u="sng">
                <a:ea typeface="+mn-lt"/>
                <a:cs typeface="+mn-lt"/>
              </a:rPr>
              <a:t> – 3 </a:t>
            </a:r>
            <a:r>
              <a:rPr lang="en-US" sz="2200" u="sng" err="1">
                <a:ea typeface="+mn-lt"/>
                <a:cs typeface="+mn-lt"/>
              </a:rPr>
              <a:t>měsíce</a:t>
            </a:r>
            <a:r>
              <a:rPr lang="en-US" sz="2200" u="sng">
                <a:ea typeface="+mn-lt"/>
                <a:cs typeface="+mn-lt"/>
              </a:rPr>
              <a:t> </a:t>
            </a:r>
            <a:endParaRPr lang="en-US" sz="2200" err="1">
              <a:ea typeface="+mn-lt"/>
              <a:cs typeface="+mn-lt"/>
            </a:endParaRPr>
          </a:p>
          <a:p>
            <a:pPr marL="0" indent="0">
              <a:buNone/>
            </a:pPr>
            <a:endParaRPr lang="en-US" sz="2200">
              <a:cs typeface="Calibri"/>
            </a:endParaRPr>
          </a:p>
          <a:p>
            <a:pPr marL="0" indent="0">
              <a:buNone/>
            </a:pPr>
            <a:endParaRPr lang="en-US" sz="2200">
              <a:cs typeface="Calibri"/>
            </a:endParaRPr>
          </a:p>
        </p:txBody>
      </p:sp>
      <p:pic>
        <p:nvPicPr>
          <p:cNvPr id="5" name="Obrázek 5" descr="Obsah obrázku text, muž&#10;&#10;Popis se vygeneroval automaticky.">
            <a:extLst>
              <a:ext uri="{FF2B5EF4-FFF2-40B4-BE49-F238E27FC236}">
                <a16:creationId xmlns:a16="http://schemas.microsoft.com/office/drawing/2014/main" id="{C142A88D-036D-484F-9997-51CAFB1F46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8203" r="1" b="22878"/>
          <a:stretch/>
        </p:blipFill>
        <p:spPr>
          <a:xfrm>
            <a:off x="8249767" y="2574142"/>
            <a:ext cx="2865914" cy="30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75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D89A45-789A-484F-A0A5-28492BB2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 Psychogenní poruchy</a:t>
            </a:r>
          </a:p>
          <a:p>
            <a:endParaRPr lang="en-US" sz="3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F21E73-3DE6-4639-A224-CF451AA4E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540" y="2566960"/>
            <a:ext cx="5048531" cy="46438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u="sng" err="1"/>
              <a:t>Dyskineze</a:t>
            </a:r>
            <a:r>
              <a:rPr lang="en-US" sz="2000" u="sng"/>
              <a:t> </a:t>
            </a:r>
            <a:r>
              <a:rPr lang="en-US" sz="2000" u="sng" err="1"/>
              <a:t>hlasivek</a:t>
            </a:r>
            <a:r>
              <a:rPr lang="en-US" sz="2000" u="sng"/>
              <a:t> -</a:t>
            </a:r>
            <a:r>
              <a:rPr lang="en-US" sz="2000"/>
              <a:t> </a:t>
            </a:r>
            <a:r>
              <a:rPr lang="en-US" sz="2000" err="1"/>
              <a:t>paradoxní</a:t>
            </a:r>
            <a:r>
              <a:rPr lang="en-US" sz="2000"/>
              <a:t> </a:t>
            </a:r>
            <a:r>
              <a:rPr lang="en-US" sz="2000" err="1"/>
              <a:t>pohyb</a:t>
            </a:r>
            <a:r>
              <a:rPr lang="en-US" sz="2000"/>
              <a:t> </a:t>
            </a:r>
            <a:r>
              <a:rPr lang="en-US" sz="2000" err="1"/>
              <a:t>hlasivek</a:t>
            </a:r>
            <a:endParaRPr lang="en-US" sz="2000">
              <a:cs typeface="Calibri"/>
            </a:endParaRPr>
          </a:p>
          <a:p>
            <a:r>
              <a:rPr lang="en-US" sz="2000" u="sng" err="1"/>
              <a:t>Psychogenní</a:t>
            </a:r>
            <a:r>
              <a:rPr lang="en-US" sz="2000" u="sng"/>
              <a:t> </a:t>
            </a:r>
            <a:r>
              <a:rPr lang="en-US" sz="2000" u="sng" err="1"/>
              <a:t>spastická</a:t>
            </a:r>
            <a:r>
              <a:rPr lang="en-US" sz="2000" u="sng"/>
              <a:t> </a:t>
            </a:r>
            <a:r>
              <a:rPr lang="en-US" sz="2000" u="sng" err="1"/>
              <a:t>dysfonie</a:t>
            </a:r>
            <a:r>
              <a:rPr lang="en-US" sz="2000" u="sng"/>
              <a:t> - </a:t>
            </a:r>
            <a:r>
              <a:rPr lang="en-US" sz="2000" err="1"/>
              <a:t>spastické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r>
              <a:rPr lang="en-US" sz="2000"/>
              <a:t>    </a:t>
            </a:r>
            <a:r>
              <a:rPr lang="en-US" sz="2000" err="1"/>
              <a:t>svírání</a:t>
            </a:r>
            <a:r>
              <a:rPr lang="en-US" sz="2000"/>
              <a:t> </a:t>
            </a:r>
            <a:r>
              <a:rPr lang="en-US" sz="2000" err="1"/>
              <a:t>zapojení</a:t>
            </a:r>
            <a:r>
              <a:rPr lang="en-US" sz="2000"/>
              <a:t> </a:t>
            </a:r>
            <a:r>
              <a:rPr lang="en-US" sz="2000" err="1"/>
              <a:t>zevních</a:t>
            </a:r>
            <a:r>
              <a:rPr lang="en-US" sz="2000"/>
              <a:t> </a:t>
            </a:r>
            <a:r>
              <a:rPr lang="en-US" sz="2000" err="1"/>
              <a:t>krčních</a:t>
            </a:r>
            <a:r>
              <a:rPr lang="en-US" sz="2000"/>
              <a:t> </a:t>
            </a:r>
            <a:r>
              <a:rPr lang="en-US" sz="2000" err="1"/>
              <a:t>svalů</a:t>
            </a:r>
            <a:r>
              <a:rPr lang="en-US" sz="2000"/>
              <a:t> </a:t>
            </a:r>
            <a:r>
              <a:rPr lang="en-US" sz="2000" err="1"/>
              <a:t>při</a:t>
            </a:r>
            <a:endParaRPr lang="en-US" sz="2000" err="1">
              <a:cs typeface="Calibri"/>
            </a:endParaRPr>
          </a:p>
          <a:p>
            <a:pPr marL="0" indent="0">
              <a:buNone/>
            </a:pPr>
            <a:r>
              <a:rPr lang="en-US" sz="2000"/>
              <a:t>    </a:t>
            </a:r>
            <a:r>
              <a:rPr lang="en-US" sz="2000" err="1"/>
              <a:t>hlas</a:t>
            </a:r>
            <a:r>
              <a:rPr lang="en-US" sz="2000"/>
              <a:t>. </a:t>
            </a:r>
            <a:r>
              <a:rPr lang="en-US" sz="2000" err="1"/>
              <a:t>projevu</a:t>
            </a:r>
            <a:endParaRPr lang="en-US" sz="2000">
              <a:cs typeface="Calibri"/>
            </a:endParaRPr>
          </a:p>
          <a:p>
            <a:r>
              <a:rPr lang="en-US" sz="2000" u="sng" err="1"/>
              <a:t>Hlasová</a:t>
            </a:r>
            <a:r>
              <a:rPr lang="en-US" sz="2000" u="sng"/>
              <a:t> </a:t>
            </a:r>
            <a:r>
              <a:rPr lang="en-US" sz="2000" u="sng" err="1"/>
              <a:t>neurastenie</a:t>
            </a:r>
            <a:r>
              <a:rPr lang="en-US" sz="2000" u="sng"/>
              <a:t> - </a:t>
            </a:r>
            <a:r>
              <a:rPr lang="en-US" sz="2000"/>
              <a:t> </a:t>
            </a:r>
            <a:r>
              <a:rPr lang="en-US" sz="2000" err="1"/>
              <a:t>fonastenie</a:t>
            </a:r>
            <a:r>
              <a:rPr lang="en-US" sz="2000"/>
              <a:t>,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r>
              <a:rPr lang="en-US" sz="2000"/>
              <a:t>   rhesastenie</a:t>
            </a:r>
            <a:endParaRPr lang="en-US" sz="2000">
              <a:cs typeface="Calibri"/>
            </a:endParaRPr>
          </a:p>
          <a:p>
            <a:r>
              <a:rPr lang="en-US" sz="2000">
                <a:solidFill>
                  <a:srgbClr val="FF0000"/>
                </a:solidFill>
              </a:rPr>
              <a:t>KM:</a:t>
            </a:r>
            <a:r>
              <a:rPr lang="en-US" sz="2000"/>
              <a:t> </a:t>
            </a:r>
            <a:r>
              <a:rPr lang="en-US" sz="2000" err="1"/>
              <a:t>rychlá</a:t>
            </a:r>
            <a:r>
              <a:rPr lang="en-US" sz="2000"/>
              <a:t> </a:t>
            </a:r>
            <a:r>
              <a:rPr lang="en-US" sz="2000" err="1"/>
              <a:t>unavitelnost</a:t>
            </a:r>
            <a:r>
              <a:rPr lang="en-US" sz="2000"/>
              <a:t> </a:t>
            </a:r>
            <a:r>
              <a:rPr lang="en-US" sz="2000" err="1"/>
              <a:t>hlasu</a:t>
            </a:r>
            <a:r>
              <a:rPr lang="en-US" sz="2000"/>
              <a:t> </a:t>
            </a:r>
            <a:r>
              <a:rPr lang="en-US" sz="2000" err="1"/>
              <a:t>ve</a:t>
            </a:r>
            <a:r>
              <a:rPr lang="en-US" sz="2000"/>
              <a:t> </a:t>
            </a:r>
            <a:r>
              <a:rPr lang="en-US" sz="2000" err="1"/>
              <a:t>vazbě</a:t>
            </a:r>
            <a:r>
              <a:rPr lang="en-US" sz="2000"/>
              <a:t> </a:t>
            </a:r>
            <a:r>
              <a:rPr lang="en-US" sz="2000" err="1"/>
              <a:t>na</a:t>
            </a:r>
            <a:endParaRPr lang="en-US" sz="2000" err="1">
              <a:cs typeface="Calibri"/>
            </a:endParaRPr>
          </a:p>
          <a:p>
            <a:pPr marL="0" indent="0">
              <a:buNone/>
            </a:pPr>
            <a:r>
              <a:rPr lang="en-US" sz="2000"/>
              <a:t>    </a:t>
            </a:r>
            <a:r>
              <a:rPr lang="en-US" sz="2000" err="1"/>
              <a:t>duš</a:t>
            </a:r>
            <a:r>
              <a:rPr lang="en-US" sz="2000"/>
              <a:t>. </a:t>
            </a:r>
            <a:r>
              <a:rPr lang="en-US" sz="2000" err="1"/>
              <a:t>vypětí</a:t>
            </a:r>
            <a:r>
              <a:rPr lang="en-US" sz="2000"/>
              <a:t>, </a:t>
            </a:r>
            <a:r>
              <a:rPr lang="en-US" sz="2000" err="1"/>
              <a:t>malý</a:t>
            </a:r>
            <a:r>
              <a:rPr lang="en-US" sz="2000"/>
              <a:t> </a:t>
            </a:r>
            <a:r>
              <a:rPr lang="en-US" sz="2000" err="1"/>
              <a:t>výkon</a:t>
            </a:r>
            <a:r>
              <a:rPr lang="en-US" sz="2000"/>
              <a:t>. Hlas </a:t>
            </a:r>
            <a:r>
              <a:rPr lang="en-US" sz="2000" err="1"/>
              <a:t>slabý</a:t>
            </a:r>
            <a:r>
              <a:rPr lang="en-US" sz="2000"/>
              <a:t>. </a:t>
            </a:r>
            <a:r>
              <a:rPr lang="en-US" sz="2000" err="1"/>
              <a:t>Chrapot</a:t>
            </a:r>
            <a:endParaRPr lang="en-US" sz="2000" err="1">
              <a:cs typeface="Calibri"/>
            </a:endParaRPr>
          </a:p>
          <a:p>
            <a:pPr marL="0" indent="0">
              <a:buNone/>
            </a:pPr>
            <a:r>
              <a:rPr lang="en-US" sz="2000"/>
              <a:t>    ne. Rozlada, </a:t>
            </a:r>
            <a:r>
              <a:rPr lang="en-US" sz="2000" err="1"/>
              <a:t>skleslost</a:t>
            </a:r>
            <a:r>
              <a:rPr lang="en-US" sz="2000"/>
              <a:t>. Chron. </a:t>
            </a:r>
            <a:r>
              <a:rPr lang="en-US" sz="2000" err="1"/>
              <a:t>hlasová</a:t>
            </a:r>
            <a:r>
              <a:rPr lang="en-US" sz="2000"/>
              <a:t> </a:t>
            </a:r>
            <a:r>
              <a:rPr lang="en-US" sz="2000" err="1"/>
              <a:t>únava</a:t>
            </a:r>
            <a:endParaRPr lang="en-US" sz="2000" err="1">
              <a:cs typeface="Calibri"/>
            </a:endParaRPr>
          </a:p>
          <a:p>
            <a:pPr marL="0" indent="0">
              <a:buNone/>
            </a:pPr>
            <a:r>
              <a:rPr lang="en-US" sz="2000"/>
              <a:t>    a </a:t>
            </a:r>
            <a:r>
              <a:rPr lang="en-US" sz="2000" err="1"/>
              <a:t>neurastenické</a:t>
            </a:r>
            <a:r>
              <a:rPr lang="en-US" sz="2000"/>
              <a:t> </a:t>
            </a:r>
            <a:r>
              <a:rPr lang="en-US" sz="2000" err="1"/>
              <a:t>rysy</a:t>
            </a:r>
            <a:r>
              <a:rPr lang="en-US" sz="2000"/>
              <a:t> </a:t>
            </a:r>
            <a:r>
              <a:rPr lang="en-US" sz="2000" err="1"/>
              <a:t>osobnosti</a:t>
            </a:r>
            <a:endParaRPr lang="en-US" sz="2000">
              <a:cs typeface="Calibri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34316AB-4B46-4F18-A764-EB0AE980E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775" y="2608501"/>
            <a:ext cx="5025025" cy="35684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Laryngoskop</a:t>
            </a:r>
            <a:r>
              <a:rPr lang="en-US" sz="2000">
                <a:solidFill>
                  <a:srgbClr val="C00000"/>
                </a:solidFill>
                <a:ea typeface="+mn-lt"/>
                <a:cs typeface="+mn-lt"/>
              </a:rPr>
              <a:t>.:</a:t>
            </a:r>
            <a:r>
              <a:rPr lang="en-US" sz="200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fysiolog</a:t>
            </a:r>
            <a:r>
              <a:rPr lang="en-US" sz="2000">
                <a:ea typeface="+mn-lt"/>
                <a:cs typeface="+mn-lt"/>
              </a:rPr>
              <a:t>.</a:t>
            </a:r>
          </a:p>
          <a:p>
            <a:r>
              <a:rPr lang="en-US" sz="2000">
                <a:solidFill>
                  <a:srgbClr val="FFFF00"/>
                </a:solidFill>
                <a:ea typeface="+mn-lt"/>
                <a:cs typeface="+mn-lt"/>
              </a:rPr>
              <a:t>Ter:</a:t>
            </a:r>
            <a:r>
              <a:rPr lang="en-US" sz="200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hlas</a:t>
            </a:r>
            <a:r>
              <a:rPr lang="en-US" sz="2000">
                <a:ea typeface="+mn-lt"/>
                <a:cs typeface="+mn-lt"/>
              </a:rPr>
              <a:t>. </a:t>
            </a:r>
            <a:r>
              <a:rPr lang="en-US" sz="2000" err="1">
                <a:ea typeface="+mn-lt"/>
                <a:cs typeface="+mn-lt"/>
              </a:rPr>
              <a:t>reedukace</a:t>
            </a:r>
            <a:r>
              <a:rPr lang="en-US" sz="2000">
                <a:ea typeface="+mn-lt"/>
                <a:cs typeface="+mn-lt"/>
              </a:rPr>
              <a:t> -</a:t>
            </a: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   (</a:t>
            </a:r>
            <a:r>
              <a:rPr lang="en-US" sz="2000" err="1">
                <a:ea typeface="+mn-lt"/>
                <a:cs typeface="+mn-lt"/>
              </a:rPr>
              <a:t>někdy</a:t>
            </a:r>
            <a:r>
              <a:rPr lang="en-US" sz="200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podporuje</a:t>
            </a:r>
            <a:r>
              <a:rPr lang="en-US" sz="200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uhýbavou</a:t>
            </a: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    </a:t>
            </a:r>
            <a:r>
              <a:rPr lang="en-US" sz="2000" err="1">
                <a:ea typeface="+mn-lt"/>
                <a:cs typeface="+mn-lt"/>
              </a:rPr>
              <a:t>reakci</a:t>
            </a:r>
            <a:r>
              <a:rPr lang="en-US" sz="200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pacienta</a:t>
            </a:r>
            <a:r>
              <a:rPr lang="en-US" sz="2000">
                <a:ea typeface="+mn-lt"/>
                <a:cs typeface="+mn-lt"/>
              </a:rPr>
              <a:t>. </a:t>
            </a:r>
            <a:r>
              <a:rPr lang="en-US" sz="2000" err="1">
                <a:ea typeface="+mn-lt"/>
                <a:cs typeface="+mn-lt"/>
              </a:rPr>
              <a:t>zvýšení</a:t>
            </a:r>
            <a:r>
              <a:rPr lang="en-US" sz="2000">
                <a:ea typeface="+mn-lt"/>
                <a:cs typeface="+mn-lt"/>
              </a:rPr>
              <a:t> </a:t>
            </a: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    </a:t>
            </a:r>
            <a:r>
              <a:rPr lang="en-US" sz="2000" err="1">
                <a:ea typeface="+mn-lt"/>
                <a:cs typeface="+mn-lt"/>
              </a:rPr>
              <a:t>dynamiky</a:t>
            </a:r>
            <a:r>
              <a:rPr lang="en-US" sz="2000">
                <a:ea typeface="+mn-lt"/>
                <a:cs typeface="+mn-lt"/>
              </a:rPr>
              <a:t>, </a:t>
            </a:r>
            <a:r>
              <a:rPr lang="en-US" sz="2000" err="1">
                <a:ea typeface="+mn-lt"/>
                <a:cs typeface="+mn-lt"/>
              </a:rPr>
              <a:t>rezonance</a:t>
            </a:r>
            <a:r>
              <a:rPr lang="en-US" sz="2000">
                <a:ea typeface="+mn-lt"/>
                <a:cs typeface="+mn-lt"/>
              </a:rPr>
              <a:t>, </a:t>
            </a: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    </a:t>
            </a:r>
            <a:r>
              <a:rPr lang="en-US" sz="2000" err="1">
                <a:ea typeface="+mn-lt"/>
                <a:cs typeface="+mn-lt"/>
              </a:rPr>
              <a:t>psycholog</a:t>
            </a:r>
            <a:r>
              <a:rPr lang="en-US" sz="2000">
                <a:ea typeface="+mn-lt"/>
                <a:cs typeface="+mn-lt"/>
              </a:rPr>
              <a:t>. </a:t>
            </a:r>
            <a:r>
              <a:rPr lang="en-US" sz="2000" err="1">
                <a:ea typeface="+mn-lt"/>
                <a:cs typeface="+mn-lt"/>
              </a:rPr>
              <a:t>vedení</a:t>
            </a:r>
            <a:endParaRPr lang="en-US" sz="2000">
              <a:cs typeface="Calibri" panose="020F0502020204030204"/>
            </a:endParaRPr>
          </a:p>
          <a:p>
            <a:endParaRPr lang="cs-CZ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7257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FDEEA-A9D2-4FC1-B099-080E0C0D8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Hlasová rehabilitace a reedukace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FFC598-0BA1-4923-A407-5F75331D3D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>
                <a:cs typeface="Calibri"/>
              </a:rPr>
              <a:t>Foniatr, hlasový terapeut</a:t>
            </a:r>
          </a:p>
          <a:p>
            <a:r>
              <a:rPr lang="cs-CZ" u="sng">
                <a:highlight>
                  <a:srgbClr val="FFFF00"/>
                </a:highlight>
                <a:cs typeface="Calibri"/>
              </a:rPr>
              <a:t>RHB hlasu</a:t>
            </a:r>
            <a:r>
              <a:rPr lang="cs-CZ">
                <a:highlight>
                  <a:srgbClr val="FFFF00"/>
                </a:highlight>
                <a:cs typeface="Calibri"/>
              </a:rPr>
              <a:t> </a:t>
            </a:r>
            <a:r>
              <a:rPr lang="cs-CZ">
                <a:cs typeface="Calibri"/>
              </a:rPr>
              <a:t>- zlepšení nebo navrácení hlasu v původní, nebo náhradní podobě</a:t>
            </a:r>
          </a:p>
          <a:p>
            <a:r>
              <a:rPr lang="cs-CZ" u="sng">
                <a:highlight>
                  <a:srgbClr val="FFFF00"/>
                </a:highlight>
                <a:cs typeface="Calibri"/>
              </a:rPr>
              <a:t>Hlasová reedukace</a:t>
            </a:r>
            <a:r>
              <a:rPr lang="cs-CZ">
                <a:cs typeface="Calibri"/>
              </a:rPr>
              <a:t> - obnovení </a:t>
            </a:r>
            <a:r>
              <a:rPr lang="cs-CZ" err="1">
                <a:cs typeface="Calibri"/>
              </a:rPr>
              <a:t>fce</a:t>
            </a:r>
            <a:r>
              <a:rPr lang="cs-CZ">
                <a:cs typeface="Calibri"/>
              </a:rPr>
              <a:t> (normální </a:t>
            </a:r>
            <a:r>
              <a:rPr lang="cs-CZ" err="1">
                <a:cs typeface="Calibri"/>
              </a:rPr>
              <a:t>fce</a:t>
            </a:r>
            <a:r>
              <a:rPr lang="cs-CZ">
                <a:cs typeface="Calibri"/>
              </a:rPr>
              <a:t> ), nebo využití zbytkových struktur hrtanu po operaci k nácviku uspokojivého hlasu</a:t>
            </a:r>
          </a:p>
          <a:p>
            <a:r>
              <a:rPr lang="cs-CZ" u="sng">
                <a:highlight>
                  <a:srgbClr val="FFFF00"/>
                </a:highlight>
                <a:cs typeface="Calibri"/>
              </a:rPr>
              <a:t>Hlasová edukace</a:t>
            </a:r>
            <a:r>
              <a:rPr lang="cs-CZ">
                <a:cs typeface="Calibri"/>
              </a:rPr>
              <a:t> – kultivace, výuka zdravého hlasu </a:t>
            </a:r>
          </a:p>
          <a:p>
            <a:endParaRPr lang="cs-CZ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694446C-0F1F-4715-92E2-C472B1FCE9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u="sng">
                <a:highlight>
                  <a:srgbClr val="FFFF00"/>
                </a:highlight>
                <a:cs typeface="Calibri"/>
              </a:rPr>
              <a:t>Plán individuální reedukace</a:t>
            </a:r>
          </a:p>
          <a:p>
            <a:r>
              <a:rPr lang="cs-CZ">
                <a:cs typeface="Calibri"/>
              </a:rPr>
              <a:t>Chování pacienta</a:t>
            </a:r>
          </a:p>
          <a:p>
            <a:r>
              <a:rPr lang="cs-CZ">
                <a:cs typeface="Calibri"/>
              </a:rPr>
              <a:t>Tempo řeči</a:t>
            </a:r>
          </a:p>
          <a:p>
            <a:r>
              <a:rPr lang="cs-CZ">
                <a:cs typeface="Calibri"/>
              </a:rPr>
              <a:t>Držení těla</a:t>
            </a:r>
          </a:p>
          <a:p>
            <a:r>
              <a:rPr lang="cs-CZ">
                <a:cs typeface="Calibri"/>
              </a:rPr>
              <a:t>Dýchání</a:t>
            </a:r>
          </a:p>
          <a:p>
            <a:r>
              <a:rPr lang="cs-CZ">
                <a:cs typeface="Calibri"/>
              </a:rPr>
              <a:t>Hlasový projev</a:t>
            </a:r>
          </a:p>
          <a:p>
            <a:r>
              <a:rPr lang="cs-CZ">
                <a:cs typeface="Calibri"/>
              </a:rPr>
              <a:t>Hlasivky</a:t>
            </a:r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048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578CA-612C-4CE4-BE87-878CE3A58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+mj-lt"/>
                <a:cs typeface="+mj-lt"/>
              </a:rPr>
              <a:t>Hlasová rehabilitace a reedukace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65D036-A062-4D31-915D-EC9C6523B5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>
                <a:highlight>
                  <a:srgbClr val="FFFF00"/>
                </a:highlight>
                <a:cs typeface="Calibri"/>
              </a:rPr>
              <a:t>Hlasová cvičení </a:t>
            </a:r>
          </a:p>
          <a:p>
            <a:r>
              <a:rPr lang="cs-CZ">
                <a:cs typeface="Calibri"/>
              </a:rPr>
              <a:t>Prodloužení fonačního času 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 ( vleže nádech - pauza (1,5-2x)-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  výdech </a:t>
            </a:r>
            <a:r>
              <a:rPr lang="cs-CZ" err="1">
                <a:cs typeface="Calibri"/>
              </a:rPr>
              <a:t>ssssss</a:t>
            </a:r>
            <a:r>
              <a:rPr lang="cs-CZ">
                <a:cs typeface="Calibri"/>
              </a:rPr>
              <a:t> (4-5x)</a:t>
            </a:r>
            <a:endParaRPr lang="cs-CZ"/>
          </a:p>
          <a:p>
            <a:r>
              <a:rPr lang="cs-CZ">
                <a:cs typeface="Calibri"/>
              </a:rPr>
              <a:t>Nácvik brániční opory – </a:t>
            </a:r>
            <a:r>
              <a:rPr lang="cs-CZ" err="1">
                <a:cs typeface="Calibri"/>
              </a:rPr>
              <a:t>sssst</a:t>
            </a:r>
            <a:r>
              <a:rPr lang="cs-CZ">
                <a:cs typeface="Calibri"/>
              </a:rPr>
              <a:t>,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 </a:t>
            </a:r>
            <a:r>
              <a:rPr lang="cs-CZ" err="1">
                <a:cs typeface="Calibri"/>
              </a:rPr>
              <a:t>tdtdtd</a:t>
            </a:r>
            <a:r>
              <a:rPr lang="cs-CZ">
                <a:cs typeface="Calibri"/>
              </a:rPr>
              <a:t> (vtažení relaxace břicha)</a:t>
            </a:r>
          </a:p>
          <a:p>
            <a:r>
              <a:rPr lang="cs-CZ">
                <a:cs typeface="Calibri"/>
              </a:rPr>
              <a:t>Nácvik hlavové rezonance a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 měkkých hlasových začátků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 </a:t>
            </a:r>
            <a:r>
              <a:rPr lang="cs-CZ" err="1">
                <a:cs typeface="Calibri" panose="020F0502020204030204"/>
              </a:rPr>
              <a:t>mmmmm</a:t>
            </a:r>
            <a:r>
              <a:rPr lang="cs-CZ">
                <a:cs typeface="Calibri" panose="020F0502020204030204"/>
              </a:rPr>
              <a:t>, </a:t>
            </a:r>
            <a:r>
              <a:rPr lang="cs-CZ" err="1">
                <a:cs typeface="Calibri" panose="020F0502020204030204"/>
              </a:rPr>
              <a:t>uuuuu</a:t>
            </a:r>
            <a:r>
              <a:rPr lang="cs-CZ">
                <a:cs typeface="Calibri"/>
              </a:rPr>
              <a:t>,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 </a:t>
            </a:r>
            <a:r>
              <a:rPr lang="cs-CZ" err="1">
                <a:cs typeface="Calibri"/>
              </a:rPr>
              <a:t>mmmmooooommm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0A4813C-CC32-4024-8D0A-FA6CA51ABA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>
                <a:cs typeface="Calibri"/>
              </a:rPr>
              <a:t>Hlasová cvičení k uvolnění</a:t>
            </a:r>
            <a:endParaRPr lang="cs-CZ"/>
          </a:p>
          <a:p>
            <a:pPr marL="0" indent="0">
              <a:buNone/>
            </a:pPr>
            <a:r>
              <a:rPr lang="cs-CZ">
                <a:cs typeface="Calibri"/>
              </a:rPr>
              <a:t>   zvýšeného napětí svalů hrtanu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 hrudní vibrace – 2-3x/s úder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 +  </a:t>
            </a:r>
            <a:r>
              <a:rPr lang="cs-CZ" err="1">
                <a:cs typeface="Calibri"/>
              </a:rPr>
              <a:t>hmmmm</a:t>
            </a:r>
            <a:endParaRPr lang="cs-CZ" err="1"/>
          </a:p>
          <a:p>
            <a:r>
              <a:rPr lang="cs-CZ">
                <a:cs typeface="Calibri"/>
              </a:rPr>
              <a:t>Reedukace nedostatečného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 hlasového uzávěru</a:t>
            </a:r>
          </a:p>
          <a:p>
            <a:r>
              <a:rPr lang="cs-CZ">
                <a:cs typeface="Calibri"/>
              </a:rPr>
              <a:t>Tělesná cvičení</a:t>
            </a:r>
          </a:p>
          <a:p>
            <a:r>
              <a:rPr lang="cs-CZ">
                <a:cs typeface="Calibri"/>
              </a:rPr>
              <a:t>Psychoterapeutické hledisko</a:t>
            </a:r>
          </a:p>
        </p:txBody>
      </p:sp>
    </p:spTree>
    <p:extLst>
      <p:ext uri="{BB962C8B-B14F-4D97-AF65-F5344CB8AC3E}">
        <p14:creationId xmlns:p14="http://schemas.microsoft.com/office/powerpoint/2010/main" val="2544661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5" descr="Obsah obrázku osoba, scéna, fáze&#10;&#10;Popis se vygeneroval automaticky.">
            <a:extLst>
              <a:ext uri="{FF2B5EF4-FFF2-40B4-BE49-F238E27FC236}">
                <a16:creationId xmlns:a16="http://schemas.microsoft.com/office/drawing/2014/main" id="{C8F30851-DFC0-444E-9F6F-83D01E345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r="-1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8660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E4AAEE-DD0E-4878-8FE8-441C8925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Organické poruchy  - vrozené vývojové vady hrtanu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A36BC4-5564-4A31-8E9B-DFC2C2C72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Vzácná onemocnění</a:t>
            </a:r>
          </a:p>
          <a:p>
            <a:r>
              <a:rPr lang="en-US" sz="2000"/>
              <a:t>Atrezie hrtanu , diafragma laryngis – inspir. stridor, sufokace, akutní intubace , tracheostomie</a:t>
            </a:r>
          </a:p>
          <a:p>
            <a:r>
              <a:rPr lang="en-US" sz="2000"/>
              <a:t>Tracheoesofagealní píštěl - pozdější aspirace, dysfagie</a:t>
            </a:r>
          </a:p>
          <a:p>
            <a:r>
              <a:rPr lang="en-US" sz="2000"/>
              <a:t>Laryngomalacie - stridor laryngis congenitus</a:t>
            </a:r>
          </a:p>
          <a:p>
            <a:endParaRPr lang="en-US" sz="200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0AB850BD-085C-4696-AF95-5C92C97BF7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4296" y="1806626"/>
            <a:ext cx="6903720" cy="32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60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D5254E-8CA0-43D7-B42E-64CADDF55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Organické poruchy - trauma</a:t>
            </a: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5" descr="Obsah obrázku osoba, červená, zavřít, oči&#10;&#10;Popis se vygeneroval automaticky.">
            <a:extLst>
              <a:ext uri="{FF2B5EF4-FFF2-40B4-BE49-F238E27FC236}">
                <a16:creationId xmlns:a16="http://schemas.microsoft.com/office/drawing/2014/main" id="{9CA5875B-ECB3-47F0-BC05-40B3DD288B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" b="1653"/>
          <a:stretch/>
        </p:blipFill>
        <p:spPr>
          <a:xfrm>
            <a:off x="908304" y="2478024"/>
            <a:ext cx="6009855" cy="369417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005621-C14D-4827-A54B-1230F979D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1453" y="2478024"/>
            <a:ext cx="3872243" cy="36941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b="1" u="sng"/>
              <a:t>1. </a:t>
            </a:r>
            <a:r>
              <a:rPr lang="en-US" sz="1800" b="1" u="sng" err="1"/>
              <a:t>Akutní</a:t>
            </a:r>
            <a:r>
              <a:rPr lang="en-US" sz="1800" b="1" u="sng"/>
              <a:t> </a:t>
            </a:r>
            <a:r>
              <a:rPr lang="en-US" sz="1800" b="1" u="sng" err="1"/>
              <a:t>fonotrauma</a:t>
            </a:r>
            <a:r>
              <a:rPr lang="en-US" sz="1800"/>
              <a:t> – </a:t>
            </a:r>
            <a:r>
              <a:rPr lang="en-US" sz="1800" err="1"/>
              <a:t>hlasový</a:t>
            </a:r>
            <a:r>
              <a:rPr lang="en-US" sz="1800"/>
              <a:t> </a:t>
            </a:r>
            <a:r>
              <a:rPr lang="en-US" sz="1800" err="1"/>
              <a:t>exces</a:t>
            </a:r>
            <a:r>
              <a:rPr lang="en-US" sz="1800"/>
              <a:t>, (</a:t>
            </a:r>
            <a:r>
              <a:rPr lang="en-US" sz="1800" err="1"/>
              <a:t>koincidence</a:t>
            </a:r>
            <a:r>
              <a:rPr lang="en-US" sz="1800"/>
              <a:t> </a:t>
            </a:r>
            <a:r>
              <a:rPr lang="en-US" sz="1800" err="1"/>
              <a:t>respir</a:t>
            </a:r>
            <a:r>
              <a:rPr lang="en-US" sz="1800"/>
              <a:t>. </a:t>
            </a:r>
            <a:r>
              <a:rPr lang="en-US" sz="1800" err="1"/>
              <a:t>infekt</a:t>
            </a:r>
            <a:r>
              <a:rPr lang="en-US" sz="1800"/>
              <a:t>, </a:t>
            </a:r>
            <a:r>
              <a:rPr lang="en-US" sz="1800" err="1"/>
              <a:t>iritace</a:t>
            </a:r>
            <a:r>
              <a:rPr lang="en-US" sz="1800"/>
              <a:t> </a:t>
            </a:r>
            <a:r>
              <a:rPr lang="en-US" sz="1800" err="1"/>
              <a:t>hlasivek</a:t>
            </a:r>
            <a:r>
              <a:rPr lang="en-US" sz="1800"/>
              <a:t>) </a:t>
            </a:r>
          </a:p>
          <a:p>
            <a:pPr marL="0"/>
            <a:r>
              <a:rPr lang="en-US" sz="1800"/>
              <a:t>   </a:t>
            </a:r>
            <a:r>
              <a:rPr lang="en-US" sz="1800">
                <a:solidFill>
                  <a:srgbClr val="FF0000"/>
                </a:solidFill>
              </a:rPr>
              <a:t>KM:</a:t>
            </a:r>
            <a:r>
              <a:rPr lang="en-US" sz="1800"/>
              <a:t> </a:t>
            </a:r>
            <a:r>
              <a:rPr lang="en-US" sz="1800" err="1"/>
              <a:t>náhle</a:t>
            </a:r>
            <a:r>
              <a:rPr lang="en-US" sz="1800"/>
              <a:t> </a:t>
            </a:r>
            <a:r>
              <a:rPr lang="en-US" sz="1800" err="1"/>
              <a:t>vzniklá</a:t>
            </a:r>
            <a:r>
              <a:rPr lang="en-US" sz="1800"/>
              <a:t> </a:t>
            </a:r>
            <a:r>
              <a:rPr lang="en-US" sz="1800" err="1"/>
              <a:t>dysfonie</a:t>
            </a:r>
          </a:p>
          <a:p>
            <a:pPr marL="0" indent="0">
              <a:buNone/>
            </a:pPr>
            <a:r>
              <a:rPr lang="en-US" sz="1800"/>
              <a:t>       </a:t>
            </a:r>
            <a:r>
              <a:rPr lang="en-US" sz="1800" err="1"/>
              <a:t>afonie</a:t>
            </a:r>
            <a:r>
              <a:rPr lang="en-US" sz="1800"/>
              <a:t>,</a:t>
            </a:r>
            <a:r>
              <a:rPr lang="en-US" sz="1800">
                <a:solidFill>
                  <a:srgbClr val="C00000"/>
                </a:solidFill>
              </a:rPr>
              <a:t> </a:t>
            </a:r>
            <a:r>
              <a:rPr lang="en-US" sz="1800" err="1">
                <a:solidFill>
                  <a:srgbClr val="C00000"/>
                </a:solidFill>
              </a:rPr>
              <a:t>Laryngoskop</a:t>
            </a:r>
            <a:r>
              <a:rPr lang="en-US" sz="1800"/>
              <a:t>: </a:t>
            </a:r>
            <a:r>
              <a:rPr lang="en-US" sz="1800" err="1"/>
              <a:t>edém</a:t>
            </a:r>
            <a:r>
              <a:rPr lang="en-US" sz="1800"/>
              <a:t>,</a:t>
            </a: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/>
              <a:t>       </a:t>
            </a:r>
            <a:r>
              <a:rPr lang="en-US" sz="1800" err="1"/>
              <a:t>překrvení</a:t>
            </a:r>
            <a:r>
              <a:rPr lang="en-US" sz="1800"/>
              <a:t>, </a:t>
            </a:r>
            <a:r>
              <a:rPr lang="en-US" sz="1800" err="1"/>
              <a:t>hematom</a:t>
            </a:r>
            <a:r>
              <a:rPr lang="en-US" sz="1800"/>
              <a:t>.</a:t>
            </a: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>
                <a:solidFill>
                  <a:srgbClr val="FFFF00"/>
                </a:solidFill>
              </a:rPr>
              <a:t>      </a:t>
            </a:r>
            <a:r>
              <a:rPr lang="en-US" sz="1800" err="1">
                <a:solidFill>
                  <a:srgbClr val="FFFF00"/>
                </a:solidFill>
              </a:rPr>
              <a:t>Terap</a:t>
            </a:r>
            <a:r>
              <a:rPr lang="en-US" sz="1800">
                <a:solidFill>
                  <a:srgbClr val="FFFF00"/>
                </a:solidFill>
              </a:rPr>
              <a:t>: </a:t>
            </a:r>
            <a:r>
              <a:rPr lang="en-US" sz="1800" err="1"/>
              <a:t>Hlasový</a:t>
            </a:r>
            <a:r>
              <a:rPr lang="en-US" sz="1800"/>
              <a:t> </a:t>
            </a:r>
            <a:r>
              <a:rPr lang="en-US" sz="1800" err="1"/>
              <a:t>klid</a:t>
            </a:r>
            <a:r>
              <a:rPr lang="en-US" sz="1800"/>
              <a:t>, </a:t>
            </a:r>
            <a:r>
              <a:rPr lang="en-US" sz="1800" err="1"/>
              <a:t>antiedematosní</a:t>
            </a:r>
            <a:endParaRPr lang="en-US" sz="1800" err="1">
              <a:cs typeface="Calibri"/>
            </a:endParaRPr>
          </a:p>
          <a:p>
            <a:pPr marL="0" indent="0">
              <a:buNone/>
            </a:pPr>
            <a:r>
              <a:rPr lang="en-US" sz="1800"/>
              <a:t>      </a:t>
            </a:r>
            <a:r>
              <a:rPr lang="en-US" sz="1800" err="1"/>
              <a:t>terapie</a:t>
            </a:r>
            <a:r>
              <a:rPr lang="en-US" sz="1800"/>
              <a:t> , </a:t>
            </a:r>
            <a:r>
              <a:rPr lang="en-US" sz="1800" err="1"/>
              <a:t>hemostyptika</a:t>
            </a:r>
            <a:r>
              <a:rPr lang="en-US" sz="1800"/>
              <a:t>, event. ATB,</a:t>
            </a:r>
          </a:p>
          <a:p>
            <a:pPr marL="0" indent="0">
              <a:buNone/>
            </a:pPr>
            <a:r>
              <a:rPr lang="en-US" sz="1800"/>
              <a:t>      </a:t>
            </a:r>
            <a:r>
              <a:rPr lang="en-US" sz="1800" err="1"/>
              <a:t>organiz</a:t>
            </a:r>
            <a:r>
              <a:rPr lang="en-US" sz="1800"/>
              <a:t>. </a:t>
            </a:r>
            <a:r>
              <a:rPr lang="en-US" sz="1800" err="1"/>
              <a:t>hematom</a:t>
            </a:r>
            <a:r>
              <a:rPr lang="en-US" sz="1800"/>
              <a:t> – </a:t>
            </a:r>
            <a:r>
              <a:rPr lang="en-US" sz="1800" err="1"/>
              <a:t>chir</a:t>
            </a:r>
            <a:r>
              <a:rPr lang="en-US" sz="1800"/>
              <a:t>.</a:t>
            </a:r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215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2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262251-239D-478B-965E-FEBBD641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06" y="629892"/>
            <a:ext cx="4916309" cy="79473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400" err="1"/>
              <a:t>Organické</a:t>
            </a:r>
            <a:r>
              <a:rPr lang="en-US" sz="3400"/>
              <a:t> </a:t>
            </a:r>
            <a:r>
              <a:rPr lang="en-US" sz="3400" err="1"/>
              <a:t>poruchy</a:t>
            </a:r>
            <a:r>
              <a:rPr lang="en-US" sz="3400"/>
              <a:t> - trauma</a:t>
            </a:r>
          </a:p>
          <a:p>
            <a:endParaRPr lang="en-US" sz="3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5448E2-F284-46D9-945A-CE5FE863A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912" y="1813242"/>
            <a:ext cx="5125076" cy="43637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b="1" u="sng"/>
              <a:t>2.Zevní </a:t>
            </a:r>
            <a:r>
              <a:rPr lang="en-US" sz="1800" b="1" u="sng" err="1"/>
              <a:t>úraz</a:t>
            </a:r>
            <a:r>
              <a:rPr lang="en-US" sz="1800" b="1" u="sng"/>
              <a:t> </a:t>
            </a:r>
            <a:r>
              <a:rPr lang="en-US" sz="1800" b="1" u="sng" err="1"/>
              <a:t>hrtanu</a:t>
            </a:r>
            <a:r>
              <a:rPr lang="en-US" sz="1800"/>
              <a:t> - </a:t>
            </a:r>
            <a:r>
              <a:rPr lang="en-US" sz="1800" err="1"/>
              <a:t>náraz</a:t>
            </a:r>
            <a:r>
              <a:rPr lang="en-US" sz="1800"/>
              <a:t> (</a:t>
            </a:r>
            <a:r>
              <a:rPr lang="en-US" sz="1800" err="1"/>
              <a:t>koloběžky</a:t>
            </a:r>
            <a:r>
              <a:rPr lang="en-US" sz="1800"/>
              <a:t>..),</a:t>
            </a: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/>
              <a:t>     </a:t>
            </a:r>
            <a:r>
              <a:rPr lang="en-US" sz="1800">
                <a:solidFill>
                  <a:srgbClr val="FF0000"/>
                </a:solidFill>
              </a:rPr>
              <a:t>KM:</a:t>
            </a:r>
            <a:r>
              <a:rPr lang="en-US" sz="1800"/>
              <a:t> </a:t>
            </a:r>
            <a:r>
              <a:rPr lang="en-US" sz="1800" err="1"/>
              <a:t>bolest</a:t>
            </a:r>
            <a:r>
              <a:rPr lang="en-US" sz="1800"/>
              <a:t> </a:t>
            </a:r>
            <a:r>
              <a:rPr lang="en-US" sz="1800" err="1"/>
              <a:t>při</a:t>
            </a:r>
            <a:r>
              <a:rPr lang="en-US" sz="1800"/>
              <a:t> </a:t>
            </a:r>
            <a:r>
              <a:rPr lang="en-US" sz="1800" err="1"/>
              <a:t>polykání</a:t>
            </a:r>
            <a:r>
              <a:rPr lang="en-US" sz="1800"/>
              <a:t> , </a:t>
            </a:r>
            <a:r>
              <a:rPr lang="en-US" sz="1800" err="1"/>
              <a:t>dysfonie</a:t>
            </a:r>
            <a:r>
              <a:rPr lang="en-US" sz="1800"/>
              <a:t> </a:t>
            </a:r>
            <a:r>
              <a:rPr lang="en-US" sz="1800" err="1"/>
              <a:t>až</a:t>
            </a: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/>
              <a:t>     </a:t>
            </a:r>
            <a:r>
              <a:rPr lang="en-US" sz="1800" err="1"/>
              <a:t>afonie</a:t>
            </a:r>
            <a:r>
              <a:rPr lang="en-US" sz="1800"/>
              <a:t>, </a:t>
            </a:r>
            <a:r>
              <a:rPr lang="en-US" sz="1800" err="1"/>
              <a:t>dušnost</a:t>
            </a:r>
            <a:r>
              <a:rPr lang="en-US" sz="1800"/>
              <a:t>, </a:t>
            </a:r>
            <a:r>
              <a:rPr lang="en-US" sz="1800" err="1"/>
              <a:t>emfysem</a:t>
            </a:r>
            <a:r>
              <a:rPr lang="en-US" sz="1800"/>
              <a:t> </a:t>
            </a:r>
            <a:r>
              <a:rPr lang="en-US" sz="1800" err="1"/>
              <a:t>na</a:t>
            </a:r>
            <a:r>
              <a:rPr lang="en-US" sz="1800"/>
              <a:t> </a:t>
            </a:r>
            <a:r>
              <a:rPr lang="en-US" sz="1800" err="1"/>
              <a:t>krku</a:t>
            </a: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 b="1"/>
              <a:t>    </a:t>
            </a:r>
            <a:r>
              <a:rPr lang="en-US" sz="1800" b="1" u="sng"/>
              <a:t>3.Vnitřní </a:t>
            </a:r>
            <a:r>
              <a:rPr lang="en-US" sz="1800" b="1" u="sng" err="1"/>
              <a:t>úraz</a:t>
            </a:r>
            <a:r>
              <a:rPr lang="en-US" sz="1800" b="1" u="sng"/>
              <a:t> </a:t>
            </a:r>
            <a:r>
              <a:rPr lang="en-US" sz="1800" b="1" u="sng" err="1"/>
              <a:t>hrtanu</a:t>
            </a:r>
            <a:r>
              <a:rPr lang="en-US" sz="1800"/>
              <a:t> - </a:t>
            </a:r>
            <a:r>
              <a:rPr lang="en-US" sz="1800" err="1"/>
              <a:t>korozivní</a:t>
            </a:r>
            <a:r>
              <a:rPr lang="en-US" sz="1800"/>
              <a:t> (Savo...),</a:t>
            </a: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/>
              <a:t>    </a:t>
            </a:r>
            <a:r>
              <a:rPr lang="en-US" sz="1800" err="1"/>
              <a:t>termické</a:t>
            </a: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 b="1"/>
              <a:t>     </a:t>
            </a:r>
            <a:r>
              <a:rPr lang="en-US" sz="1800" b="1" u="sng"/>
              <a:t>4.Iatrogenní </a:t>
            </a:r>
            <a:r>
              <a:rPr lang="en-US" sz="1800" b="1" u="sng" err="1"/>
              <a:t>léze</a:t>
            </a:r>
            <a:r>
              <a:rPr lang="en-US" sz="1800" b="1"/>
              <a:t> </a:t>
            </a:r>
            <a:r>
              <a:rPr lang="en-US" sz="1800" err="1"/>
              <a:t>hlasivek</a:t>
            </a:r>
            <a:r>
              <a:rPr lang="en-US" sz="1800"/>
              <a:t> - </a:t>
            </a:r>
            <a:r>
              <a:rPr lang="en-US" sz="1800" err="1"/>
              <a:t>špatná</a:t>
            </a:r>
            <a:r>
              <a:rPr lang="en-US" sz="1800"/>
              <a:t> </a:t>
            </a:r>
            <a:r>
              <a:rPr lang="en-US" sz="1800" err="1"/>
              <a:t>chir</a:t>
            </a:r>
            <a:r>
              <a:rPr lang="en-US" sz="1800"/>
              <a:t>.</a:t>
            </a: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/>
              <a:t>    </a:t>
            </a:r>
            <a:r>
              <a:rPr lang="en-US" sz="1800" err="1"/>
              <a:t>technika</a:t>
            </a:r>
            <a:r>
              <a:rPr lang="en-US" sz="1800"/>
              <a:t>, </a:t>
            </a:r>
            <a:r>
              <a:rPr lang="en-US" sz="1800">
                <a:solidFill>
                  <a:srgbClr val="FF0000"/>
                </a:solidFill>
              </a:rPr>
              <a:t>KM</a:t>
            </a:r>
            <a:r>
              <a:rPr lang="en-US" sz="1800"/>
              <a:t>: </a:t>
            </a:r>
            <a:r>
              <a:rPr lang="en-US" sz="1800" err="1"/>
              <a:t>dysfonie</a:t>
            </a:r>
            <a:r>
              <a:rPr lang="en-US" sz="1800"/>
              <a:t> pooper., </a:t>
            </a:r>
            <a:r>
              <a:rPr lang="en-US" sz="1800" err="1"/>
              <a:t>dyšný</a:t>
            </a:r>
            <a:r>
              <a:rPr lang="en-US" sz="1800"/>
              <a:t> </a:t>
            </a:r>
          </a:p>
          <a:p>
            <a:pPr marL="0" indent="0">
              <a:buNone/>
            </a:pPr>
            <a:r>
              <a:rPr lang="en-US" sz="1800"/>
              <a:t>    </a:t>
            </a:r>
            <a:r>
              <a:rPr lang="en-US" sz="1800" err="1"/>
              <a:t>hlas</a:t>
            </a:r>
            <a:r>
              <a:rPr lang="en-US" sz="1800"/>
              <a:t>, </a:t>
            </a:r>
            <a:r>
              <a:rPr lang="en-US" sz="1800">
                <a:solidFill>
                  <a:srgbClr val="C00000"/>
                </a:solidFill>
              </a:rPr>
              <a:t> </a:t>
            </a:r>
            <a:r>
              <a:rPr lang="en-US" sz="1800" err="1">
                <a:solidFill>
                  <a:srgbClr val="C00000"/>
                </a:solidFill>
              </a:rPr>
              <a:t>Laryngoskop</a:t>
            </a:r>
            <a:r>
              <a:rPr lang="en-US" sz="1800">
                <a:solidFill>
                  <a:srgbClr val="C00000"/>
                </a:solidFill>
              </a:rPr>
              <a:t>:</a:t>
            </a:r>
            <a:r>
              <a:rPr lang="en-US" sz="1800"/>
              <a:t> </a:t>
            </a:r>
            <a:r>
              <a:rPr lang="en-US" sz="1800" err="1"/>
              <a:t>edém</a:t>
            </a:r>
            <a:r>
              <a:rPr lang="en-US" sz="1800"/>
              <a:t>, </a:t>
            </a:r>
            <a:r>
              <a:rPr lang="en-US" sz="1800" err="1"/>
              <a:t>jizvy</a:t>
            </a:r>
            <a:r>
              <a:rPr lang="en-US" sz="1800"/>
              <a:t> , </a:t>
            </a:r>
            <a:r>
              <a:rPr lang="en-US" sz="1800" err="1"/>
              <a:t>synechie</a:t>
            </a: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/>
              <a:t>    sulcus,  </a:t>
            </a:r>
            <a:r>
              <a:rPr lang="en-US" sz="1800" err="1"/>
              <a:t>Stroboskopie</a:t>
            </a:r>
            <a:r>
              <a:rPr lang="en-US" sz="1800"/>
              <a:t> - </a:t>
            </a:r>
            <a:r>
              <a:rPr lang="en-US" sz="1800" err="1"/>
              <a:t>omezení</a:t>
            </a:r>
            <a:r>
              <a:rPr lang="en-US" sz="1800"/>
              <a:t>, </a:t>
            </a:r>
            <a:r>
              <a:rPr lang="en-US" sz="1800" err="1"/>
              <a:t>zástava</a:t>
            </a: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/>
              <a:t>    </a:t>
            </a:r>
            <a:r>
              <a:rPr lang="en-US" sz="1800" err="1"/>
              <a:t>kmitů</a:t>
            </a:r>
            <a:endParaRPr lang="en-US" sz="1800" err="1">
              <a:cs typeface="Calibri"/>
            </a:endParaRPr>
          </a:p>
          <a:p>
            <a:pPr marL="0" indent="0">
              <a:buNone/>
            </a:pPr>
            <a:r>
              <a:rPr lang="en-US" sz="1800"/>
              <a:t>    </a:t>
            </a:r>
            <a:r>
              <a:rPr lang="en-US" sz="1800" err="1">
                <a:solidFill>
                  <a:srgbClr val="FFFF00"/>
                </a:solidFill>
              </a:rPr>
              <a:t>Terapie</a:t>
            </a:r>
            <a:r>
              <a:rPr lang="en-US" sz="1800"/>
              <a:t> : </a:t>
            </a:r>
            <a:r>
              <a:rPr lang="en-US" sz="1800" err="1"/>
              <a:t>hlasové</a:t>
            </a:r>
            <a:r>
              <a:rPr lang="en-US" sz="1800"/>
              <a:t> </a:t>
            </a:r>
            <a:r>
              <a:rPr lang="en-US" sz="1800" err="1"/>
              <a:t>reedukační</a:t>
            </a:r>
            <a:r>
              <a:rPr lang="en-US" sz="1800"/>
              <a:t> </a:t>
            </a:r>
            <a:r>
              <a:rPr lang="en-US" sz="1800" err="1"/>
              <a:t>postupy</a:t>
            </a:r>
            <a:r>
              <a:rPr lang="en-US" sz="1800"/>
              <a:t>, </a:t>
            </a:r>
            <a:r>
              <a:rPr lang="en-US" sz="1800" err="1"/>
              <a:t>chirurgie</a:t>
            </a:r>
            <a:endParaRPr lang="en-US" sz="1800">
              <a:cs typeface="Calibri"/>
            </a:endParaRPr>
          </a:p>
          <a:p>
            <a:pPr marL="0"/>
            <a:endParaRPr lang="en-US" sz="1800">
              <a:cs typeface="Calibri"/>
            </a:endParaRPr>
          </a:p>
          <a:p>
            <a:endParaRPr lang="en-US" sz="1500"/>
          </a:p>
        </p:txBody>
      </p:sp>
      <p:pic>
        <p:nvPicPr>
          <p:cNvPr id="5" name="Obrázek 5" descr="Obsah obrázku plavání, kosmetické, zavřít&#10;&#10;Popis se vygeneroval automaticky.">
            <a:extLst>
              <a:ext uri="{FF2B5EF4-FFF2-40B4-BE49-F238E27FC236}">
                <a16:creationId xmlns:a16="http://schemas.microsoft.com/office/drawing/2014/main" id="{A3E8DAC1-A9D6-4419-BE0E-FAF9D3383F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90667" y="517600"/>
            <a:ext cx="4389120" cy="2743200"/>
          </a:xfrm>
          <a:prstGeom prst="rect">
            <a:avLst/>
          </a:prstGeom>
        </p:spPr>
      </p:pic>
      <p:pic>
        <p:nvPicPr>
          <p:cNvPr id="6" name="Obrázek 8" descr="Obsah obrázku sladký, květina, rostlina, kornoutice africká&#10;&#10;Popis se vygeneroval automaticky.">
            <a:extLst>
              <a:ext uri="{FF2B5EF4-FFF2-40B4-BE49-F238E27FC236}">
                <a16:creationId xmlns:a16="http://schemas.microsoft.com/office/drawing/2014/main" id="{3EEFB90E-82E0-42B2-894E-E50C41E75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827" y="34290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94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148E69-0F2E-4082-A49C-39F8CA204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Organické poruchy - záněty - akutní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C4B5DC-6977-4701-992D-5D80AA121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1144" y="510047"/>
            <a:ext cx="68580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Laryngitis acuta - </a:t>
            </a:r>
            <a:r>
              <a:rPr lang="en-US" sz="1800" err="1"/>
              <a:t>virová</a:t>
            </a:r>
            <a:r>
              <a:rPr lang="en-US" sz="1800"/>
              <a:t>, </a:t>
            </a:r>
            <a:r>
              <a:rPr lang="en-US" sz="1800" err="1"/>
              <a:t>bakteriální</a:t>
            </a:r>
            <a:r>
              <a:rPr lang="en-US" sz="1800"/>
              <a:t>, </a:t>
            </a:r>
            <a:r>
              <a:rPr lang="en-US" sz="1800" err="1"/>
              <a:t>mykotická</a:t>
            </a:r>
            <a:endParaRPr lang="en-US" sz="1800" err="1">
              <a:cs typeface="Calibri"/>
            </a:endParaRPr>
          </a:p>
          <a:p>
            <a:r>
              <a:rPr lang="en-US" sz="1800" err="1"/>
              <a:t>Sufokující</a:t>
            </a:r>
            <a:r>
              <a:rPr lang="en-US" sz="1800"/>
              <a:t> laryngitis – </a:t>
            </a:r>
            <a:r>
              <a:rPr lang="en-US" sz="1800" err="1"/>
              <a:t>subglottica</a:t>
            </a:r>
            <a:r>
              <a:rPr lang="en-US" sz="1800"/>
              <a:t>, epiglottitis, </a:t>
            </a:r>
            <a:r>
              <a:rPr lang="en-US" sz="1800" err="1"/>
              <a:t>crustoza</a:t>
            </a:r>
            <a:endParaRPr lang="en-US" sz="1800" err="1">
              <a:cs typeface="Calibri"/>
            </a:endParaRPr>
          </a:p>
          <a:p>
            <a:endParaRPr lang="en-US" sz="1800"/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B0D83A2E-C80A-435F-8CFB-1BAE77B63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9" r="6328"/>
          <a:stretch/>
        </p:blipFill>
        <p:spPr>
          <a:xfrm>
            <a:off x="557784" y="2779488"/>
            <a:ext cx="3584448" cy="3293260"/>
          </a:xfrm>
          <a:prstGeom prst="rect">
            <a:avLst/>
          </a:prstGeom>
        </p:spPr>
      </p:pic>
      <p:pic>
        <p:nvPicPr>
          <p:cNvPr id="6" name="Obrázek 6" descr="Obsah obrázku interiér&#10;&#10;Popis se vygeneroval automaticky.">
            <a:extLst>
              <a:ext uri="{FF2B5EF4-FFF2-40B4-BE49-F238E27FC236}">
                <a16:creationId xmlns:a16="http://schemas.microsoft.com/office/drawing/2014/main" id="{D9064C74-804E-4B36-982C-687D0DC45E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98" r="29010"/>
          <a:stretch/>
        </p:blipFill>
        <p:spPr>
          <a:xfrm>
            <a:off x="4983654" y="2606462"/>
            <a:ext cx="2312338" cy="3639312"/>
          </a:xfrm>
          <a:prstGeom prst="rect">
            <a:avLst/>
          </a:prstGeom>
        </p:spPr>
      </p:pic>
      <p:pic>
        <p:nvPicPr>
          <p:cNvPr id="5" name="Obrázek 5" descr="Obsah obrázku ovoce, zavřít&#10;&#10;Popis se vygeneroval automaticky.">
            <a:extLst>
              <a:ext uri="{FF2B5EF4-FFF2-40B4-BE49-F238E27FC236}">
                <a16:creationId xmlns:a16="http://schemas.microsoft.com/office/drawing/2014/main" id="{A25F859B-4B0E-47CA-AED6-46E2C7D95B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2880" r="13996" b="3"/>
          <a:stretch/>
        </p:blipFill>
        <p:spPr>
          <a:xfrm>
            <a:off x="8137415" y="2894328"/>
            <a:ext cx="3584448" cy="306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46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98D8C2-86D9-463E-B17F-BD63D711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err="1"/>
              <a:t>Organické</a:t>
            </a:r>
            <a:r>
              <a:rPr lang="en-US" sz="2800"/>
              <a:t> </a:t>
            </a:r>
            <a:r>
              <a:rPr lang="en-US" sz="2800" err="1"/>
              <a:t>poruchy</a:t>
            </a:r>
            <a:r>
              <a:rPr lang="en-US" sz="2800"/>
              <a:t> </a:t>
            </a:r>
            <a:r>
              <a:rPr lang="en-US" sz="2800" err="1"/>
              <a:t>záněty</a:t>
            </a:r>
            <a:r>
              <a:rPr lang="en-US" sz="2800"/>
              <a:t> - </a:t>
            </a:r>
            <a:r>
              <a:rPr lang="en-US" sz="2800" err="1"/>
              <a:t>akutní</a:t>
            </a:r>
            <a:endParaRPr lang="en-US" sz="2800" err="1">
              <a:cs typeface="Calibri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54F96E-FE82-40E5-8A55-0A9F9DBCC1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0106" y="586822"/>
            <a:ext cx="6106742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err="1"/>
              <a:t>Alergický</a:t>
            </a:r>
            <a:r>
              <a:rPr lang="en-US" sz="1800"/>
              <a:t> </a:t>
            </a:r>
            <a:r>
              <a:rPr lang="en-US" sz="1800" err="1"/>
              <a:t>otok</a:t>
            </a:r>
            <a:r>
              <a:rPr lang="en-US" sz="1800"/>
              <a:t> - </a:t>
            </a:r>
            <a:r>
              <a:rPr lang="en-US" sz="1800" err="1"/>
              <a:t>hereditární</a:t>
            </a:r>
            <a:r>
              <a:rPr lang="en-US" sz="1800"/>
              <a:t> </a:t>
            </a:r>
            <a:r>
              <a:rPr lang="en-US" sz="1800" err="1"/>
              <a:t>angioneurotický</a:t>
            </a:r>
            <a:r>
              <a:rPr lang="en-US" sz="1800"/>
              <a:t> </a:t>
            </a:r>
            <a:r>
              <a:rPr lang="en-US" sz="1800" err="1"/>
              <a:t>edém</a:t>
            </a:r>
            <a:r>
              <a:rPr lang="en-US" sz="1800"/>
              <a:t>,</a:t>
            </a:r>
            <a:endParaRPr lang="cs-CZ"/>
          </a:p>
          <a:p>
            <a:pPr marL="0" indent="0">
              <a:buNone/>
            </a:pPr>
            <a:r>
              <a:rPr lang="en-US" sz="1800"/>
              <a:t>    </a:t>
            </a:r>
            <a:r>
              <a:rPr lang="en-US" sz="1800" err="1"/>
              <a:t>farmakologicky</a:t>
            </a:r>
            <a:r>
              <a:rPr lang="en-US" sz="1800"/>
              <a:t>, po </a:t>
            </a:r>
            <a:r>
              <a:rPr lang="en-US" sz="1800" err="1"/>
              <a:t>hmyzím</a:t>
            </a:r>
            <a:r>
              <a:rPr lang="en-US" sz="1800"/>
              <a:t> </a:t>
            </a:r>
            <a:r>
              <a:rPr lang="en-US" sz="1800" err="1"/>
              <a:t>bodnutí</a:t>
            </a:r>
            <a:endParaRPr lang="en-US" sz="1800" err="1">
              <a:cs typeface="Calibri"/>
            </a:endParaRPr>
          </a:p>
          <a:p>
            <a:endParaRPr lang="en-US" sz="1800"/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004C21EF-3A1B-4C75-AF51-AAED30002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220" y="2729397"/>
            <a:ext cx="3088635" cy="3483864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BBA75B8E-A906-4F93-9F7A-A54B4847E8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8781" y="3173405"/>
            <a:ext cx="5523082" cy="259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89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4141FC-8189-47F8-821A-FC9A4E91E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6DC26D-C61C-40A7-84F1-91B9F923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Organické poruchy záněty  - chronické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81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052B11-5741-4D27-921B-7C9190B6A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1144" y="510047"/>
            <a:ext cx="68580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Laryngitis chronica - prostá, atrofická , hypetrofická</a:t>
            </a:r>
          </a:p>
          <a:p>
            <a:r>
              <a:rPr lang="en-US" sz="1800"/>
              <a:t>Hypetrofie vestibulárních řas - ventrikuálrní hlas</a:t>
            </a:r>
          </a:p>
          <a:p>
            <a:r>
              <a:rPr lang="en-US" sz="1800"/>
              <a:t>EERD - extraesofagealní reflux –RSI – 11 a více susp. </a:t>
            </a:r>
          </a:p>
          <a:p>
            <a:endParaRPr lang="en-US" sz="1800"/>
          </a:p>
          <a:p>
            <a:endParaRPr lang="en-US" sz="1800"/>
          </a:p>
        </p:txBody>
      </p:sp>
      <p:pic>
        <p:nvPicPr>
          <p:cNvPr id="7" name="Obrázek 7" descr="Obsah obrázku plavání, kosmetické, zavřít&#10;&#10;Popis se vygeneroval automaticky.">
            <a:extLst>
              <a:ext uri="{FF2B5EF4-FFF2-40B4-BE49-F238E27FC236}">
                <a16:creationId xmlns:a16="http://schemas.microsoft.com/office/drawing/2014/main" id="{B44C4EDF-DC2E-4298-B0DD-D0FFCBF74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4" r="32837" b="-2"/>
          <a:stretch/>
        </p:blipFill>
        <p:spPr>
          <a:xfrm>
            <a:off x="557784" y="2606462"/>
            <a:ext cx="3584448" cy="3639312"/>
          </a:xfrm>
          <a:prstGeom prst="rect">
            <a:avLst/>
          </a:prstGeom>
        </p:spPr>
      </p:pic>
      <p:pic>
        <p:nvPicPr>
          <p:cNvPr id="5" name="Obrázek 5" descr="Obsah obrázku růžová, plavání&#10;&#10;Popis se vygeneroval automaticky.">
            <a:extLst>
              <a:ext uri="{FF2B5EF4-FFF2-40B4-BE49-F238E27FC236}">
                <a16:creationId xmlns:a16="http://schemas.microsoft.com/office/drawing/2014/main" id="{B057BB5F-284D-4D8A-B430-FA9B5E77EC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1874" r="6567" b="-2"/>
          <a:stretch/>
        </p:blipFill>
        <p:spPr>
          <a:xfrm>
            <a:off x="4347599" y="2606462"/>
            <a:ext cx="3584448" cy="3639312"/>
          </a:xfrm>
          <a:prstGeom prst="rect">
            <a:avLst/>
          </a:prstGeom>
        </p:spPr>
      </p:pic>
      <p:pic>
        <p:nvPicPr>
          <p:cNvPr id="6" name="Obrázek 6" descr="Obsah obrázku růžová, zavřít, oliheň&#10;&#10;Popis se vygeneroval automaticky.">
            <a:extLst>
              <a:ext uri="{FF2B5EF4-FFF2-40B4-BE49-F238E27FC236}">
                <a16:creationId xmlns:a16="http://schemas.microsoft.com/office/drawing/2014/main" id="{9F48B194-E612-4578-B11B-7E9411C5F8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54" r="19387" b="-2"/>
          <a:stretch/>
        </p:blipFill>
        <p:spPr>
          <a:xfrm>
            <a:off x="8137415" y="2606462"/>
            <a:ext cx="3584448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35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614141FC-8189-47F8-821A-FC9A4E91E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D677EB-09C0-43BA-B873-88262C5B7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Organické léze - benigní</a:t>
            </a:r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81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CAC51A-E069-4C35-AD5E-228F069B3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7637" y="363910"/>
            <a:ext cx="6858000" cy="201126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400" err="1"/>
              <a:t>Hlasivkový</a:t>
            </a:r>
            <a:r>
              <a:rPr lang="en-US" sz="1400"/>
              <a:t> polyp, </a:t>
            </a:r>
            <a:r>
              <a:rPr lang="en-US" sz="1400" err="1"/>
              <a:t>cysta</a:t>
            </a:r>
            <a:r>
              <a:rPr lang="en-US" sz="1400"/>
              <a:t>, </a:t>
            </a:r>
            <a:r>
              <a:rPr lang="en-US" sz="1400" err="1"/>
              <a:t>hemangiom</a:t>
            </a:r>
            <a:r>
              <a:rPr lang="en-US" sz="1400"/>
              <a:t>, </a:t>
            </a:r>
            <a:r>
              <a:rPr lang="en-US" sz="1400" err="1"/>
              <a:t>granulom</a:t>
            </a:r>
            <a:endParaRPr lang="en-US" sz="1400" err="1">
              <a:cs typeface="Calibri"/>
            </a:endParaRPr>
          </a:p>
          <a:p>
            <a:r>
              <a:rPr lang="en-US" sz="1400" err="1"/>
              <a:t>Hlasivkové</a:t>
            </a:r>
            <a:r>
              <a:rPr lang="en-US" sz="1400"/>
              <a:t> </a:t>
            </a:r>
            <a:r>
              <a:rPr lang="en-US" sz="1400" err="1"/>
              <a:t>uzlíky</a:t>
            </a:r>
            <a:r>
              <a:rPr lang="en-US" sz="1400"/>
              <a:t> </a:t>
            </a:r>
            <a:endParaRPr lang="en-US" sz="1400">
              <a:cs typeface="Calibri"/>
            </a:endParaRPr>
          </a:p>
          <a:p>
            <a:pPr marL="0" indent="0">
              <a:buNone/>
            </a:pPr>
            <a:r>
              <a:rPr lang="en-US" sz="1400"/>
              <a:t>      </a:t>
            </a:r>
            <a:r>
              <a:rPr lang="en-US" sz="1400" err="1"/>
              <a:t>Děti</a:t>
            </a:r>
            <a:r>
              <a:rPr lang="en-US" sz="1400"/>
              <a:t> - </a:t>
            </a:r>
            <a:r>
              <a:rPr lang="en-US" sz="1400" err="1"/>
              <a:t>impulzivní</a:t>
            </a:r>
            <a:r>
              <a:rPr lang="en-US" sz="1400"/>
              <a:t> , </a:t>
            </a:r>
            <a:r>
              <a:rPr lang="en-US" sz="1400" err="1"/>
              <a:t>hyperaktivní</a:t>
            </a:r>
            <a:r>
              <a:rPr lang="en-US" sz="1400"/>
              <a:t>, </a:t>
            </a:r>
            <a:r>
              <a:rPr lang="en-US" sz="1400" err="1"/>
              <a:t>ukřičené</a:t>
            </a:r>
            <a:r>
              <a:rPr lang="en-US" sz="1400"/>
              <a:t>/ </a:t>
            </a:r>
            <a:r>
              <a:rPr lang="en-US" sz="1400" err="1"/>
              <a:t>upovídané</a:t>
            </a:r>
            <a:r>
              <a:rPr lang="en-US" sz="1400"/>
              <a:t>, </a:t>
            </a:r>
            <a:r>
              <a:rPr lang="en-US" sz="1400" err="1"/>
              <a:t>chronicko</a:t>
            </a:r>
            <a:r>
              <a:rPr lang="en-US" sz="1400"/>
              <a:t>- </a:t>
            </a:r>
            <a:r>
              <a:rPr lang="en-US" sz="1400" err="1"/>
              <a:t>progresivní</a:t>
            </a:r>
            <a:r>
              <a:rPr lang="en-US" sz="1400"/>
              <a:t> </a:t>
            </a:r>
            <a:r>
              <a:rPr lang="en-US" sz="1400" err="1"/>
              <a:t>chrapot</a:t>
            </a:r>
            <a:endParaRPr lang="en-US" sz="1400">
              <a:cs typeface="Calibri"/>
            </a:endParaRPr>
          </a:p>
          <a:p>
            <a:pPr marL="0" indent="0">
              <a:buNone/>
            </a:pPr>
            <a:r>
              <a:rPr lang="en-US" sz="1400"/>
              <a:t>      </a:t>
            </a:r>
            <a:r>
              <a:rPr lang="en-US" sz="1400" err="1"/>
              <a:t>zhoršující</a:t>
            </a:r>
            <a:r>
              <a:rPr lang="en-US" sz="1400"/>
              <a:t> se po </a:t>
            </a:r>
            <a:r>
              <a:rPr lang="en-US" sz="1400" err="1"/>
              <a:t>námaze</a:t>
            </a:r>
            <a:r>
              <a:rPr lang="en-US" sz="1400"/>
              <a:t>, </a:t>
            </a:r>
            <a:r>
              <a:rPr lang="en-US" sz="1400" err="1"/>
              <a:t>tvrdé</a:t>
            </a:r>
            <a:r>
              <a:rPr lang="en-US" sz="1400"/>
              <a:t> </a:t>
            </a:r>
            <a:r>
              <a:rPr lang="en-US" sz="1400" err="1"/>
              <a:t>hlasové</a:t>
            </a:r>
            <a:r>
              <a:rPr lang="en-US" sz="1400"/>
              <a:t> </a:t>
            </a:r>
            <a:r>
              <a:rPr lang="en-US" sz="1400" err="1"/>
              <a:t>začátky</a:t>
            </a:r>
            <a:r>
              <a:rPr lang="en-US" sz="1400"/>
              <a:t>, </a:t>
            </a:r>
            <a:r>
              <a:rPr lang="en-US" sz="1400" err="1"/>
              <a:t>malý</a:t>
            </a:r>
            <a:r>
              <a:rPr lang="en-US" sz="1400"/>
              <a:t> </a:t>
            </a:r>
            <a:r>
              <a:rPr lang="en-US" sz="1400" err="1"/>
              <a:t>dynamický</a:t>
            </a:r>
            <a:r>
              <a:rPr lang="en-US" sz="1400"/>
              <a:t> a </a:t>
            </a:r>
            <a:r>
              <a:rPr lang="en-US" sz="1400" err="1"/>
              <a:t>intonační</a:t>
            </a:r>
            <a:r>
              <a:rPr lang="en-US" sz="1400"/>
              <a:t> </a:t>
            </a:r>
            <a:r>
              <a:rPr lang="en-US" sz="1400" err="1"/>
              <a:t>rozsah</a:t>
            </a:r>
            <a:endParaRPr lang="en-US" sz="1400">
              <a:cs typeface="Calibri"/>
            </a:endParaRPr>
          </a:p>
          <a:p>
            <a:pPr marL="0" indent="0">
              <a:buNone/>
            </a:pPr>
            <a:r>
              <a:rPr lang="en-US" sz="1400"/>
              <a:t>      </a:t>
            </a:r>
            <a:r>
              <a:rPr lang="en-US" sz="1400" err="1"/>
              <a:t>Dospělí</a:t>
            </a:r>
            <a:r>
              <a:rPr lang="en-US" sz="1400"/>
              <a:t> - KM – </a:t>
            </a:r>
            <a:r>
              <a:rPr lang="en-US" sz="1400" err="1"/>
              <a:t>recid</a:t>
            </a:r>
            <a:r>
              <a:rPr lang="en-US" sz="1400"/>
              <a:t>. </a:t>
            </a:r>
            <a:r>
              <a:rPr lang="en-US" sz="1400" err="1"/>
              <a:t>dysfonie</a:t>
            </a:r>
            <a:r>
              <a:rPr lang="en-US" sz="1400"/>
              <a:t> </a:t>
            </a:r>
            <a:r>
              <a:rPr lang="en-US" sz="1400" err="1"/>
              <a:t>až</a:t>
            </a:r>
            <a:r>
              <a:rPr lang="en-US" sz="1400"/>
              <a:t> </a:t>
            </a:r>
            <a:r>
              <a:rPr lang="en-US" sz="1400" err="1"/>
              <a:t>afonie</a:t>
            </a:r>
            <a:r>
              <a:rPr lang="en-US" sz="1400"/>
              <a:t> po </a:t>
            </a:r>
            <a:r>
              <a:rPr lang="en-US" sz="1400" err="1"/>
              <a:t>hlas</a:t>
            </a:r>
            <a:r>
              <a:rPr lang="en-US" sz="1400"/>
              <a:t>. </a:t>
            </a:r>
            <a:r>
              <a:rPr lang="en-US" sz="1400" err="1"/>
              <a:t>námaze</a:t>
            </a:r>
            <a:r>
              <a:rPr lang="en-US" sz="1400"/>
              <a:t> </a:t>
            </a:r>
            <a:r>
              <a:rPr lang="en-US" sz="1400" err="1"/>
              <a:t>progredující</a:t>
            </a:r>
            <a:r>
              <a:rPr lang="en-US" sz="1400"/>
              <a:t>, </a:t>
            </a:r>
            <a:r>
              <a:rPr lang="en-US" sz="1400" err="1"/>
              <a:t>často</a:t>
            </a:r>
            <a:r>
              <a:rPr lang="en-US" sz="1400"/>
              <a:t> po </a:t>
            </a:r>
            <a:r>
              <a:rPr lang="en-US" sz="1400" err="1"/>
              <a:t>respir</a:t>
            </a:r>
            <a:r>
              <a:rPr lang="en-US" sz="1400"/>
              <a:t>. </a:t>
            </a:r>
            <a:endParaRPr lang="en-US" sz="1400" err="1"/>
          </a:p>
          <a:p>
            <a:pPr marL="0" indent="0">
              <a:buNone/>
            </a:pPr>
            <a:r>
              <a:rPr lang="en-US" sz="1400"/>
              <a:t>      </a:t>
            </a:r>
            <a:r>
              <a:rPr lang="en-US" sz="1400" err="1"/>
              <a:t>Infektu</a:t>
            </a:r>
            <a:r>
              <a:rPr lang="en-US" sz="1400"/>
              <a:t>.  </a:t>
            </a:r>
            <a:r>
              <a:rPr lang="en-US" sz="1400" err="1"/>
              <a:t>Rozhraní</a:t>
            </a:r>
            <a:r>
              <a:rPr lang="en-US" sz="1400"/>
              <a:t> </a:t>
            </a:r>
            <a:r>
              <a:rPr lang="en-US" sz="1400" err="1"/>
              <a:t>přední</a:t>
            </a:r>
            <a:r>
              <a:rPr lang="en-US" sz="1400"/>
              <a:t> a </a:t>
            </a:r>
            <a:r>
              <a:rPr lang="en-US" sz="1400" err="1"/>
              <a:t>střední</a:t>
            </a:r>
            <a:r>
              <a:rPr lang="en-US" sz="1400"/>
              <a:t> 1/3 </a:t>
            </a:r>
            <a:r>
              <a:rPr lang="en-US" sz="1400" err="1"/>
              <a:t>hlasivek</a:t>
            </a:r>
            <a:r>
              <a:rPr lang="en-US" sz="1400"/>
              <a:t> </a:t>
            </a:r>
            <a:r>
              <a:rPr lang="en-US" sz="1400" err="1"/>
              <a:t>kontralateral</a:t>
            </a:r>
            <a:r>
              <a:rPr lang="en-US" sz="1400"/>
              <a:t>. (</a:t>
            </a:r>
            <a:r>
              <a:rPr lang="en-US" sz="1400" err="1"/>
              <a:t>ventralněji</a:t>
            </a:r>
            <a:r>
              <a:rPr lang="en-US" sz="1400"/>
              <a:t>, </a:t>
            </a:r>
            <a:r>
              <a:rPr lang="en-US" sz="1400" err="1"/>
              <a:t>tím</a:t>
            </a:r>
            <a:r>
              <a:rPr lang="en-US" sz="1400"/>
              <a:t> </a:t>
            </a:r>
            <a:r>
              <a:rPr lang="en-US" sz="1400" err="1"/>
              <a:t>vyšší</a:t>
            </a:r>
            <a:r>
              <a:rPr lang="en-US" sz="1400"/>
              <a:t> </a:t>
            </a:r>
            <a:r>
              <a:rPr lang="en-US" sz="1400" err="1"/>
              <a:t>hlas</a:t>
            </a:r>
            <a:r>
              <a:rPr lang="en-US" sz="1400"/>
              <a:t>)</a:t>
            </a:r>
            <a:endParaRPr lang="en-US" sz="1400">
              <a:cs typeface="Calibri"/>
            </a:endParaRPr>
          </a:p>
          <a:p>
            <a:r>
              <a:rPr lang="en-US" sz="1400" err="1"/>
              <a:t>Reinkeho</a:t>
            </a:r>
            <a:r>
              <a:rPr lang="en-US" sz="1400"/>
              <a:t> </a:t>
            </a:r>
            <a:r>
              <a:rPr lang="en-US" sz="1400" err="1"/>
              <a:t>edém</a:t>
            </a:r>
            <a:endParaRPr lang="en-US" sz="1400" err="1">
              <a:cs typeface="Calibri"/>
            </a:endParaRPr>
          </a:p>
          <a:p>
            <a:endParaRPr lang="en-US" sz="1000"/>
          </a:p>
        </p:txBody>
      </p:sp>
      <p:pic>
        <p:nvPicPr>
          <p:cNvPr id="5" name="Obrázek 5" descr="Obsah obrázku osoba&#10;&#10;Popis se vygeneroval automaticky.">
            <a:extLst>
              <a:ext uri="{FF2B5EF4-FFF2-40B4-BE49-F238E27FC236}">
                <a16:creationId xmlns:a16="http://schemas.microsoft.com/office/drawing/2014/main" id="{0FE1ED6D-7B07-4E74-92E0-19F748C035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490" r="30951" b="-2"/>
          <a:stretch/>
        </p:blipFill>
        <p:spPr>
          <a:xfrm>
            <a:off x="557784" y="2606462"/>
            <a:ext cx="3584448" cy="3639312"/>
          </a:xfrm>
          <a:prstGeom prst="rect">
            <a:avLst/>
          </a:prstGeom>
        </p:spPr>
      </p:pic>
      <p:pic>
        <p:nvPicPr>
          <p:cNvPr id="6" name="Obrázek 6" descr="Obsah obrázku zavřít, jídlo&#10;&#10;Popis se vygeneroval automaticky.">
            <a:extLst>
              <a:ext uri="{FF2B5EF4-FFF2-40B4-BE49-F238E27FC236}">
                <a16:creationId xmlns:a16="http://schemas.microsoft.com/office/drawing/2014/main" id="{E814E3F4-1154-4A81-AD50-950F7666A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64" r="23577" b="-2"/>
          <a:stretch/>
        </p:blipFill>
        <p:spPr>
          <a:xfrm>
            <a:off x="4347599" y="2606462"/>
            <a:ext cx="3584448" cy="3639312"/>
          </a:xfrm>
          <a:prstGeom prst="rect">
            <a:avLst/>
          </a:prstGeom>
        </p:spPr>
      </p:pic>
      <p:pic>
        <p:nvPicPr>
          <p:cNvPr id="7" name="Obrázek 7" descr="Obsah obrázku plavání, vodní sporty, vana, zavřít&#10;&#10;Popis se vygeneroval automaticky.">
            <a:extLst>
              <a:ext uri="{FF2B5EF4-FFF2-40B4-BE49-F238E27FC236}">
                <a16:creationId xmlns:a16="http://schemas.microsoft.com/office/drawing/2014/main" id="{5F70EA80-800C-42E9-A287-CF01A6BDF5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96" r="12245" b="-2"/>
          <a:stretch/>
        </p:blipFill>
        <p:spPr>
          <a:xfrm>
            <a:off x="8137415" y="2606462"/>
            <a:ext cx="3584448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021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1240</Words>
  <Application>Microsoft Office PowerPoint</Application>
  <PresentationFormat>Širokoúhlá obrazovka</PresentationFormat>
  <Paragraphs>202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Arial,Sans-Serif</vt:lpstr>
      <vt:lpstr>Calibri</vt:lpstr>
      <vt:lpstr>Calibri Light</vt:lpstr>
      <vt:lpstr>Motiv systému Office</vt:lpstr>
      <vt:lpstr>Poruchy hlasu u dětí a dospělých</vt:lpstr>
      <vt:lpstr>Poruchy hlasu</vt:lpstr>
      <vt:lpstr>Organické poruchy  - vrozené vývojové vady hrtanu</vt:lpstr>
      <vt:lpstr>Organické poruchy - trauma</vt:lpstr>
      <vt:lpstr>Organické poruchy - trauma </vt:lpstr>
      <vt:lpstr>Organické poruchy - záněty - akutní</vt:lpstr>
      <vt:lpstr>Organické poruchy záněty - akutní</vt:lpstr>
      <vt:lpstr>Organické poruchy záněty  - chronické</vt:lpstr>
      <vt:lpstr>Organické léze - benigní</vt:lpstr>
      <vt:lpstr>Organické léze - prekancerozy, maligní</vt:lpstr>
      <vt:lpstr>Chirurugická léčba </vt:lpstr>
      <vt:lpstr>Rehabilitace hlasu </vt:lpstr>
      <vt:lpstr>Rehabilitace hlasu </vt:lpstr>
      <vt:lpstr>Funkční poruchy hlasu </vt:lpstr>
      <vt:lpstr>Funkční poruchy hlasu</vt:lpstr>
      <vt:lpstr>1. Poruchy hybnosti</vt:lpstr>
      <vt:lpstr>2. Poruchy hlasového napětí</vt:lpstr>
      <vt:lpstr>2. Poruchy hlasového napětí </vt:lpstr>
      <vt:lpstr>Hyperkinetická dysfonie</vt:lpstr>
      <vt:lpstr>Hyperkinetická dysfonie</vt:lpstr>
      <vt:lpstr>Hyperkinetická dysfonie</vt:lpstr>
      <vt:lpstr>3. Psychogenní poruchy</vt:lpstr>
      <vt:lpstr>3. Psychogenní poruchy </vt:lpstr>
      <vt:lpstr>Hlasová rehabilitace a reedukace</vt:lpstr>
      <vt:lpstr>Hlasová rehabilitace a reedukace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</dc:title>
  <dc:creator/>
  <cp:lastModifiedBy>Šupíková Lucie</cp:lastModifiedBy>
  <cp:revision>3</cp:revision>
  <dcterms:created xsi:type="dcterms:W3CDTF">2021-11-02T19:51:51Z</dcterms:created>
  <dcterms:modified xsi:type="dcterms:W3CDTF">2022-11-21T18:25:14Z</dcterms:modified>
</cp:coreProperties>
</file>