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3" r:id="rId2"/>
    <p:sldId id="257" r:id="rId3"/>
    <p:sldId id="258" r:id="rId4"/>
    <p:sldId id="259" r:id="rId5"/>
    <p:sldId id="264" r:id="rId6"/>
    <p:sldId id="260" r:id="rId7"/>
    <p:sldId id="265" r:id="rId8"/>
    <p:sldId id="266" r:id="rId9"/>
    <p:sldId id="261" r:id="rId10"/>
    <p:sldId id="262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1312B7-8AE4-4EC3-96C7-84D082702F26}" v="1330" dt="2021-09-25T15:37:54.813"/>
    <p1510:client id="{1BD6339F-0BA2-4994-B99F-ADE858BB8282}" v="10" dt="2021-09-30T21:19:12.387"/>
    <p1510:client id="{7ADC6364-6FF3-4F99-AD22-88821E71305F}" v="143" dt="2021-09-30T21:09:25.469"/>
    <p1510:client id="{961F906B-84C6-411D-AA7C-D6602082DD96}" v="3" dt="2021-09-25T15:43:31.821"/>
    <p1510:client id="{CEBECF08-FAD1-4614-8383-0B4417984127}" v="11" dt="2021-09-25T15:42:07.271"/>
    <p1510:client id="{D5E79337-2C83-40A8-B767-5847FA09924B}" v="7" dt="2021-10-01T20:24:59.950"/>
    <p1510:client id="{E4E50E21-033F-414A-9BF4-EA70219C5767}" v="126" dt="2021-10-01T20:33:42.053"/>
    <p1510:client id="{E4EFB096-2AC6-4762-A070-837A24E6EAF3}" v="205" dt="2021-10-04T19:30:00.5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F02A2E-822A-417C-AC3F-6CCB03F4A46C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B59FE5-A6C2-46DA-B605-7F26CDC87FF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Fyzikální věda zabývající se zvukem (vznik, vlastnosti a vnímání)</a:t>
          </a:r>
          <a:endParaRPr lang="en-US"/>
        </a:p>
      </dgm:t>
    </dgm:pt>
    <dgm:pt modelId="{367BEE50-8218-4530-A506-6D5D0BBE4F80}" type="parTrans" cxnId="{F0E484E4-A3D9-42EA-BD76-481BE1D0E9A5}">
      <dgm:prSet/>
      <dgm:spPr/>
      <dgm:t>
        <a:bodyPr/>
        <a:lstStyle/>
        <a:p>
          <a:endParaRPr lang="en-US"/>
        </a:p>
      </dgm:t>
    </dgm:pt>
    <dgm:pt modelId="{E5F9680C-7C3A-4FD2-8018-F524E268ACDD}" type="sibTrans" cxnId="{F0E484E4-A3D9-42EA-BD76-481BE1D0E9A5}">
      <dgm:prSet/>
      <dgm:spPr/>
      <dgm:t>
        <a:bodyPr/>
        <a:lstStyle/>
        <a:p>
          <a:endParaRPr lang="en-US"/>
        </a:p>
      </dgm:t>
    </dgm:pt>
    <dgm:pt modelId="{EE5A3B40-7136-45CC-8DF3-28AA0AA7541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Fyzikální, fyziologická, psychoakustika, hudební</a:t>
          </a:r>
          <a:endParaRPr lang="en-US"/>
        </a:p>
      </dgm:t>
    </dgm:pt>
    <dgm:pt modelId="{C56BC806-6FBA-41D3-966B-BCC9D8F50E25}" type="parTrans" cxnId="{C15AD012-1913-4348-96E6-EA430E42694A}">
      <dgm:prSet/>
      <dgm:spPr/>
      <dgm:t>
        <a:bodyPr/>
        <a:lstStyle/>
        <a:p>
          <a:endParaRPr lang="en-US"/>
        </a:p>
      </dgm:t>
    </dgm:pt>
    <dgm:pt modelId="{DE3BBF85-04F5-4997-8510-4570F8253045}" type="sibTrans" cxnId="{C15AD012-1913-4348-96E6-EA430E42694A}">
      <dgm:prSet/>
      <dgm:spPr/>
      <dgm:t>
        <a:bodyPr/>
        <a:lstStyle/>
        <a:p>
          <a:endParaRPr lang="en-US"/>
        </a:p>
      </dgm:t>
    </dgm:pt>
    <dgm:pt modelId="{F0997D1F-B515-4918-8EE0-33200860F90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Zvuk </a:t>
          </a:r>
          <a:r>
            <a:rPr lang="cs-CZ"/>
            <a:t>- fyzikální veličina, def. z fyziolog. hlediska jako podélné, nebo příčné mechanické vlnění v látkovém prostřední, které je schopné vyvolat v lidském uchu zvukový vjem (Kabátová 2012, Lejska 1994)</a:t>
          </a:r>
          <a:endParaRPr lang="en-US"/>
        </a:p>
      </dgm:t>
    </dgm:pt>
    <dgm:pt modelId="{8B17621F-2BA8-4775-B684-96763BD4DB4E}" type="parTrans" cxnId="{C53B22A3-76B7-44DF-8E6A-32372F9DB31A}">
      <dgm:prSet/>
      <dgm:spPr/>
      <dgm:t>
        <a:bodyPr/>
        <a:lstStyle/>
        <a:p>
          <a:endParaRPr lang="en-US"/>
        </a:p>
      </dgm:t>
    </dgm:pt>
    <dgm:pt modelId="{E47CB4BC-796B-4CC6-A656-6C92713AA95D}" type="sibTrans" cxnId="{C53B22A3-76B7-44DF-8E6A-32372F9DB31A}">
      <dgm:prSet/>
      <dgm:spPr/>
      <dgm:t>
        <a:bodyPr/>
        <a:lstStyle/>
        <a:p>
          <a:endParaRPr lang="en-US"/>
        </a:p>
      </dgm:t>
    </dgm:pt>
    <dgm:pt modelId="{DFB8D1B2-C8D6-4FFB-880B-91BD7329C941}" type="pres">
      <dgm:prSet presAssocID="{45F02A2E-822A-417C-AC3F-6CCB03F4A46C}" presName="root" presStyleCnt="0">
        <dgm:presLayoutVars>
          <dgm:dir/>
          <dgm:resizeHandles val="exact"/>
        </dgm:presLayoutVars>
      </dgm:prSet>
      <dgm:spPr/>
    </dgm:pt>
    <dgm:pt modelId="{F035ABF3-AFF5-440B-8EB7-AACC622A333E}" type="pres">
      <dgm:prSet presAssocID="{82B59FE5-A6C2-46DA-B605-7F26CDC87FF1}" presName="compNode" presStyleCnt="0"/>
      <dgm:spPr/>
    </dgm:pt>
    <dgm:pt modelId="{5DA4AC3C-3942-412B-BCE7-3E684A5DFB07}" type="pres">
      <dgm:prSet presAssocID="{82B59FE5-A6C2-46DA-B605-7F26CDC87FF1}" presName="bgRect" presStyleLbl="bgShp" presStyleIdx="0" presStyleCnt="3"/>
      <dgm:spPr/>
    </dgm:pt>
    <dgm:pt modelId="{71D9EA43-77A9-4CEB-BF57-1B00C386E0E9}" type="pres">
      <dgm:prSet presAssocID="{82B59FE5-A6C2-46DA-B605-7F26CDC87FF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tom"/>
        </a:ext>
      </dgm:extLst>
    </dgm:pt>
    <dgm:pt modelId="{8EC9D3B2-4F45-4612-980E-72F1964193EE}" type="pres">
      <dgm:prSet presAssocID="{82B59FE5-A6C2-46DA-B605-7F26CDC87FF1}" presName="spaceRect" presStyleCnt="0"/>
      <dgm:spPr/>
    </dgm:pt>
    <dgm:pt modelId="{E2DB65B3-202D-48D4-843C-490E243373D1}" type="pres">
      <dgm:prSet presAssocID="{82B59FE5-A6C2-46DA-B605-7F26CDC87FF1}" presName="parTx" presStyleLbl="revTx" presStyleIdx="0" presStyleCnt="3">
        <dgm:presLayoutVars>
          <dgm:chMax val="0"/>
          <dgm:chPref val="0"/>
        </dgm:presLayoutVars>
      </dgm:prSet>
      <dgm:spPr/>
    </dgm:pt>
    <dgm:pt modelId="{9BE0FEB3-EBDD-405F-A278-84473202253D}" type="pres">
      <dgm:prSet presAssocID="{E5F9680C-7C3A-4FD2-8018-F524E268ACDD}" presName="sibTrans" presStyleCnt="0"/>
      <dgm:spPr/>
    </dgm:pt>
    <dgm:pt modelId="{40FE051E-B778-469C-8EAB-72952A48CE45}" type="pres">
      <dgm:prSet presAssocID="{EE5A3B40-7136-45CC-8DF3-28AA0AA75415}" presName="compNode" presStyleCnt="0"/>
      <dgm:spPr/>
    </dgm:pt>
    <dgm:pt modelId="{EAEC674B-E737-4BC4-8959-E0B511B8C6F9}" type="pres">
      <dgm:prSet presAssocID="{EE5A3B40-7136-45CC-8DF3-28AA0AA75415}" presName="bgRect" presStyleLbl="bgShp" presStyleIdx="1" presStyleCnt="3"/>
      <dgm:spPr/>
    </dgm:pt>
    <dgm:pt modelId="{BD43D002-2374-4B97-B46F-3132956D7A0A}" type="pres">
      <dgm:prSet presAssocID="{EE5A3B40-7136-45CC-8DF3-28AA0AA7541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et"/>
        </a:ext>
      </dgm:extLst>
    </dgm:pt>
    <dgm:pt modelId="{46CF8862-84EE-4473-9346-23A9B5561A3F}" type="pres">
      <dgm:prSet presAssocID="{EE5A3B40-7136-45CC-8DF3-28AA0AA75415}" presName="spaceRect" presStyleCnt="0"/>
      <dgm:spPr/>
    </dgm:pt>
    <dgm:pt modelId="{8E401904-B07E-4DF3-AF4B-403616006DB4}" type="pres">
      <dgm:prSet presAssocID="{EE5A3B40-7136-45CC-8DF3-28AA0AA75415}" presName="parTx" presStyleLbl="revTx" presStyleIdx="1" presStyleCnt="3">
        <dgm:presLayoutVars>
          <dgm:chMax val="0"/>
          <dgm:chPref val="0"/>
        </dgm:presLayoutVars>
      </dgm:prSet>
      <dgm:spPr/>
    </dgm:pt>
    <dgm:pt modelId="{8FA13456-EA8D-42C9-A77B-133077DBB5EF}" type="pres">
      <dgm:prSet presAssocID="{DE3BBF85-04F5-4997-8510-4570F8253045}" presName="sibTrans" presStyleCnt="0"/>
      <dgm:spPr/>
    </dgm:pt>
    <dgm:pt modelId="{362BDEA5-09CE-4F06-8F26-EA20F5DE231B}" type="pres">
      <dgm:prSet presAssocID="{F0997D1F-B515-4918-8EE0-33200860F90B}" presName="compNode" presStyleCnt="0"/>
      <dgm:spPr/>
    </dgm:pt>
    <dgm:pt modelId="{8E0FE269-6E39-426E-B15D-50FE20325F0F}" type="pres">
      <dgm:prSet presAssocID="{F0997D1F-B515-4918-8EE0-33200860F90B}" presName="bgRect" presStyleLbl="bgShp" presStyleIdx="2" presStyleCnt="3"/>
      <dgm:spPr/>
    </dgm:pt>
    <dgm:pt modelId="{3F9FA27E-A824-47ED-8D2C-5E9123454BA7}" type="pres">
      <dgm:prSet presAssocID="{F0997D1F-B515-4918-8EE0-33200860F90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usic Notes"/>
        </a:ext>
      </dgm:extLst>
    </dgm:pt>
    <dgm:pt modelId="{18FD1F47-9CD1-4949-B490-FC9CC67E1FA0}" type="pres">
      <dgm:prSet presAssocID="{F0997D1F-B515-4918-8EE0-33200860F90B}" presName="spaceRect" presStyleCnt="0"/>
      <dgm:spPr/>
    </dgm:pt>
    <dgm:pt modelId="{0842BA64-C9C2-45A1-AA0D-21D3D3FB71DA}" type="pres">
      <dgm:prSet presAssocID="{F0997D1F-B515-4918-8EE0-33200860F90B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72DDB0C-20C1-4DAD-A5DB-4FB77C7385B8}" type="presOf" srcId="{EE5A3B40-7136-45CC-8DF3-28AA0AA75415}" destId="{8E401904-B07E-4DF3-AF4B-403616006DB4}" srcOrd="0" destOrd="0" presId="urn:microsoft.com/office/officeart/2018/2/layout/IconVerticalSolidList"/>
    <dgm:cxn modelId="{C15AD012-1913-4348-96E6-EA430E42694A}" srcId="{45F02A2E-822A-417C-AC3F-6CCB03F4A46C}" destId="{EE5A3B40-7136-45CC-8DF3-28AA0AA75415}" srcOrd="1" destOrd="0" parTransId="{C56BC806-6FBA-41D3-966B-BCC9D8F50E25}" sibTransId="{DE3BBF85-04F5-4997-8510-4570F8253045}"/>
    <dgm:cxn modelId="{8090643C-D49A-4F1D-8D11-AF6659EB4732}" type="presOf" srcId="{82B59FE5-A6C2-46DA-B605-7F26CDC87FF1}" destId="{E2DB65B3-202D-48D4-843C-490E243373D1}" srcOrd="0" destOrd="0" presId="urn:microsoft.com/office/officeart/2018/2/layout/IconVerticalSolidList"/>
    <dgm:cxn modelId="{BF941C3E-7EC6-4318-AF73-ABA134461959}" type="presOf" srcId="{45F02A2E-822A-417C-AC3F-6CCB03F4A46C}" destId="{DFB8D1B2-C8D6-4FFB-880B-91BD7329C941}" srcOrd="0" destOrd="0" presId="urn:microsoft.com/office/officeart/2018/2/layout/IconVerticalSolidList"/>
    <dgm:cxn modelId="{B77ADB5D-09DA-4738-8A74-A056400E295B}" type="presOf" srcId="{F0997D1F-B515-4918-8EE0-33200860F90B}" destId="{0842BA64-C9C2-45A1-AA0D-21D3D3FB71DA}" srcOrd="0" destOrd="0" presId="urn:microsoft.com/office/officeart/2018/2/layout/IconVerticalSolidList"/>
    <dgm:cxn modelId="{C53B22A3-76B7-44DF-8E6A-32372F9DB31A}" srcId="{45F02A2E-822A-417C-AC3F-6CCB03F4A46C}" destId="{F0997D1F-B515-4918-8EE0-33200860F90B}" srcOrd="2" destOrd="0" parTransId="{8B17621F-2BA8-4775-B684-96763BD4DB4E}" sibTransId="{E47CB4BC-796B-4CC6-A656-6C92713AA95D}"/>
    <dgm:cxn modelId="{F0E484E4-A3D9-42EA-BD76-481BE1D0E9A5}" srcId="{45F02A2E-822A-417C-AC3F-6CCB03F4A46C}" destId="{82B59FE5-A6C2-46DA-B605-7F26CDC87FF1}" srcOrd="0" destOrd="0" parTransId="{367BEE50-8218-4530-A506-6D5D0BBE4F80}" sibTransId="{E5F9680C-7C3A-4FD2-8018-F524E268ACDD}"/>
    <dgm:cxn modelId="{D588FC59-DE0F-46A4-A6C1-880C2C421D07}" type="presParOf" srcId="{DFB8D1B2-C8D6-4FFB-880B-91BD7329C941}" destId="{F035ABF3-AFF5-440B-8EB7-AACC622A333E}" srcOrd="0" destOrd="0" presId="urn:microsoft.com/office/officeart/2018/2/layout/IconVerticalSolidList"/>
    <dgm:cxn modelId="{0F1184EC-26B7-4AE0-B737-1AF3FC729E10}" type="presParOf" srcId="{F035ABF3-AFF5-440B-8EB7-AACC622A333E}" destId="{5DA4AC3C-3942-412B-BCE7-3E684A5DFB07}" srcOrd="0" destOrd="0" presId="urn:microsoft.com/office/officeart/2018/2/layout/IconVerticalSolidList"/>
    <dgm:cxn modelId="{E4687F2C-87CE-4449-80DE-21F9FAE8172E}" type="presParOf" srcId="{F035ABF3-AFF5-440B-8EB7-AACC622A333E}" destId="{71D9EA43-77A9-4CEB-BF57-1B00C386E0E9}" srcOrd="1" destOrd="0" presId="urn:microsoft.com/office/officeart/2018/2/layout/IconVerticalSolidList"/>
    <dgm:cxn modelId="{FA04E2F3-46B7-4B9D-B478-59C55E248A96}" type="presParOf" srcId="{F035ABF3-AFF5-440B-8EB7-AACC622A333E}" destId="{8EC9D3B2-4F45-4612-980E-72F1964193EE}" srcOrd="2" destOrd="0" presId="urn:microsoft.com/office/officeart/2018/2/layout/IconVerticalSolidList"/>
    <dgm:cxn modelId="{98B5C306-4F28-4F83-B68B-308EE1653491}" type="presParOf" srcId="{F035ABF3-AFF5-440B-8EB7-AACC622A333E}" destId="{E2DB65B3-202D-48D4-843C-490E243373D1}" srcOrd="3" destOrd="0" presId="urn:microsoft.com/office/officeart/2018/2/layout/IconVerticalSolidList"/>
    <dgm:cxn modelId="{296F1301-88D9-433B-B5B0-A514553145CE}" type="presParOf" srcId="{DFB8D1B2-C8D6-4FFB-880B-91BD7329C941}" destId="{9BE0FEB3-EBDD-405F-A278-84473202253D}" srcOrd="1" destOrd="0" presId="urn:microsoft.com/office/officeart/2018/2/layout/IconVerticalSolidList"/>
    <dgm:cxn modelId="{BFA83506-BF6C-4ED9-AAAA-252E81EDBECE}" type="presParOf" srcId="{DFB8D1B2-C8D6-4FFB-880B-91BD7329C941}" destId="{40FE051E-B778-469C-8EAB-72952A48CE45}" srcOrd="2" destOrd="0" presId="urn:microsoft.com/office/officeart/2018/2/layout/IconVerticalSolidList"/>
    <dgm:cxn modelId="{19280C89-70E0-4DB7-87D8-BC7AA92F8342}" type="presParOf" srcId="{40FE051E-B778-469C-8EAB-72952A48CE45}" destId="{EAEC674B-E737-4BC4-8959-E0B511B8C6F9}" srcOrd="0" destOrd="0" presId="urn:microsoft.com/office/officeart/2018/2/layout/IconVerticalSolidList"/>
    <dgm:cxn modelId="{5D9170D5-807B-4297-9520-D1FF62160F77}" type="presParOf" srcId="{40FE051E-B778-469C-8EAB-72952A48CE45}" destId="{BD43D002-2374-4B97-B46F-3132956D7A0A}" srcOrd="1" destOrd="0" presId="urn:microsoft.com/office/officeart/2018/2/layout/IconVerticalSolidList"/>
    <dgm:cxn modelId="{7962899E-9A0F-4E3E-914B-DC04131230AD}" type="presParOf" srcId="{40FE051E-B778-469C-8EAB-72952A48CE45}" destId="{46CF8862-84EE-4473-9346-23A9B5561A3F}" srcOrd="2" destOrd="0" presId="urn:microsoft.com/office/officeart/2018/2/layout/IconVerticalSolidList"/>
    <dgm:cxn modelId="{85AC20C7-974B-48FB-87C9-C9BD9E2CB25C}" type="presParOf" srcId="{40FE051E-B778-469C-8EAB-72952A48CE45}" destId="{8E401904-B07E-4DF3-AF4B-403616006DB4}" srcOrd="3" destOrd="0" presId="urn:microsoft.com/office/officeart/2018/2/layout/IconVerticalSolidList"/>
    <dgm:cxn modelId="{09966BF7-4740-47B6-9A8B-4206EA307773}" type="presParOf" srcId="{DFB8D1B2-C8D6-4FFB-880B-91BD7329C941}" destId="{8FA13456-EA8D-42C9-A77B-133077DBB5EF}" srcOrd="3" destOrd="0" presId="urn:microsoft.com/office/officeart/2018/2/layout/IconVerticalSolidList"/>
    <dgm:cxn modelId="{8ED45F1B-F190-4E0C-85D0-3AEFD9DC8634}" type="presParOf" srcId="{DFB8D1B2-C8D6-4FFB-880B-91BD7329C941}" destId="{362BDEA5-09CE-4F06-8F26-EA20F5DE231B}" srcOrd="4" destOrd="0" presId="urn:microsoft.com/office/officeart/2018/2/layout/IconVerticalSolidList"/>
    <dgm:cxn modelId="{1BB4B3BE-3C3B-42EF-8E95-F1B2F3665C9C}" type="presParOf" srcId="{362BDEA5-09CE-4F06-8F26-EA20F5DE231B}" destId="{8E0FE269-6E39-426E-B15D-50FE20325F0F}" srcOrd="0" destOrd="0" presId="urn:microsoft.com/office/officeart/2018/2/layout/IconVerticalSolidList"/>
    <dgm:cxn modelId="{68E38451-A20E-41D7-B6F6-5E5111087943}" type="presParOf" srcId="{362BDEA5-09CE-4F06-8F26-EA20F5DE231B}" destId="{3F9FA27E-A824-47ED-8D2C-5E9123454BA7}" srcOrd="1" destOrd="0" presId="urn:microsoft.com/office/officeart/2018/2/layout/IconVerticalSolidList"/>
    <dgm:cxn modelId="{4EB9F79F-2F95-41CF-9B2D-A02E2B393298}" type="presParOf" srcId="{362BDEA5-09CE-4F06-8F26-EA20F5DE231B}" destId="{18FD1F47-9CD1-4949-B490-FC9CC67E1FA0}" srcOrd="2" destOrd="0" presId="urn:microsoft.com/office/officeart/2018/2/layout/IconVerticalSolidList"/>
    <dgm:cxn modelId="{35AE33DB-5555-47D0-A08F-3ACD0D1E6AF2}" type="presParOf" srcId="{362BDEA5-09CE-4F06-8F26-EA20F5DE231B}" destId="{0842BA64-C9C2-45A1-AA0D-21D3D3FB71D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A4AC3C-3942-412B-BCE7-3E684A5DFB07}">
      <dsp:nvSpPr>
        <dsp:cNvPr id="0" name=""/>
        <dsp:cNvSpPr/>
      </dsp:nvSpPr>
      <dsp:spPr>
        <a:xfrm>
          <a:off x="0" y="3650"/>
          <a:ext cx="5181600" cy="125044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D9EA43-77A9-4CEB-BF57-1B00C386E0E9}">
      <dsp:nvSpPr>
        <dsp:cNvPr id="0" name=""/>
        <dsp:cNvSpPr/>
      </dsp:nvSpPr>
      <dsp:spPr>
        <a:xfrm>
          <a:off x="378260" y="285001"/>
          <a:ext cx="688419" cy="6877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DB65B3-202D-48D4-843C-490E243373D1}">
      <dsp:nvSpPr>
        <dsp:cNvPr id="0" name=""/>
        <dsp:cNvSpPr/>
      </dsp:nvSpPr>
      <dsp:spPr>
        <a:xfrm>
          <a:off x="1444941" y="3650"/>
          <a:ext cx="3660754" cy="1251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469" tIns="132469" rIns="132469" bIns="132469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Fyzikální věda zabývající se zvukem (vznik, vlastnosti a vnímání)</a:t>
          </a:r>
          <a:endParaRPr lang="en-US" sz="1400" kern="1200"/>
        </a:p>
      </dsp:txBody>
      <dsp:txXfrm>
        <a:off x="1444941" y="3650"/>
        <a:ext cx="3660754" cy="1251671"/>
      </dsp:txXfrm>
    </dsp:sp>
    <dsp:sp modelId="{EAEC674B-E737-4BC4-8959-E0B511B8C6F9}">
      <dsp:nvSpPr>
        <dsp:cNvPr id="0" name=""/>
        <dsp:cNvSpPr/>
      </dsp:nvSpPr>
      <dsp:spPr>
        <a:xfrm>
          <a:off x="0" y="1549833"/>
          <a:ext cx="5181600" cy="125044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43D002-2374-4B97-B46F-3132956D7A0A}">
      <dsp:nvSpPr>
        <dsp:cNvPr id="0" name=""/>
        <dsp:cNvSpPr/>
      </dsp:nvSpPr>
      <dsp:spPr>
        <a:xfrm>
          <a:off x="378260" y="1831184"/>
          <a:ext cx="688419" cy="6877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401904-B07E-4DF3-AF4B-403616006DB4}">
      <dsp:nvSpPr>
        <dsp:cNvPr id="0" name=""/>
        <dsp:cNvSpPr/>
      </dsp:nvSpPr>
      <dsp:spPr>
        <a:xfrm>
          <a:off x="1444941" y="1549833"/>
          <a:ext cx="3660754" cy="1251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469" tIns="132469" rIns="132469" bIns="132469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Fyzikální, fyziologická, psychoakustika, hudební</a:t>
          </a:r>
          <a:endParaRPr lang="en-US" sz="1400" kern="1200"/>
        </a:p>
      </dsp:txBody>
      <dsp:txXfrm>
        <a:off x="1444941" y="1549833"/>
        <a:ext cx="3660754" cy="1251671"/>
      </dsp:txXfrm>
    </dsp:sp>
    <dsp:sp modelId="{8E0FE269-6E39-426E-B15D-50FE20325F0F}">
      <dsp:nvSpPr>
        <dsp:cNvPr id="0" name=""/>
        <dsp:cNvSpPr/>
      </dsp:nvSpPr>
      <dsp:spPr>
        <a:xfrm>
          <a:off x="0" y="3096015"/>
          <a:ext cx="5181600" cy="125044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9FA27E-A824-47ED-8D2C-5E9123454BA7}">
      <dsp:nvSpPr>
        <dsp:cNvPr id="0" name=""/>
        <dsp:cNvSpPr/>
      </dsp:nvSpPr>
      <dsp:spPr>
        <a:xfrm>
          <a:off x="378630" y="3377367"/>
          <a:ext cx="688419" cy="6877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42BA64-C9C2-45A1-AA0D-21D3D3FB71DA}">
      <dsp:nvSpPr>
        <dsp:cNvPr id="0" name=""/>
        <dsp:cNvSpPr/>
      </dsp:nvSpPr>
      <dsp:spPr>
        <a:xfrm>
          <a:off x="1445680" y="3096015"/>
          <a:ext cx="3660754" cy="1251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469" tIns="132469" rIns="132469" bIns="132469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/>
            <a:t>Zvuk </a:t>
          </a:r>
          <a:r>
            <a:rPr lang="cs-CZ" sz="1400" kern="1200"/>
            <a:t>- fyzikální veličina, def. z fyziolog. hlediska jako podélné, nebo příčné mechanické vlnění v látkovém prostřední, které je schopné vyvolat v lidském uchu zvukový vjem (Kabátová 2012, Lejska 1994)</a:t>
          </a:r>
          <a:endParaRPr lang="en-US" sz="1400" kern="1200"/>
        </a:p>
      </dsp:txBody>
      <dsp:txXfrm>
        <a:off x="1445680" y="3096015"/>
        <a:ext cx="3660754" cy="12516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89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839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5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9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45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43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18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97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13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95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23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B64F117-DD32-4813-8287-400A650B8D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cs-CZ" sz="8000">
                <a:cs typeface="Calibri Light"/>
              </a:rPr>
              <a:t>Základy akustiky</a:t>
            </a:r>
            <a:endParaRPr lang="cs-CZ" sz="80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14721C-1BCF-463B-A9D8-225334E9F2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0924" y="4619624"/>
            <a:ext cx="3946779" cy="1038225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cs-CZ" sz="1700">
                <a:ea typeface="+mn-lt"/>
                <a:cs typeface="+mn-lt"/>
              </a:rPr>
              <a:t>PPVMP010 ORL a foniatrie pro speciální pedagogy zimní semestr 2022</a:t>
            </a:r>
            <a:endParaRPr lang="en-US" sz="1700" dirty="0">
              <a:ea typeface="+mn-lt"/>
              <a:cs typeface="+mn-lt"/>
            </a:endParaRPr>
          </a:p>
          <a:p>
            <a:pPr algn="r"/>
            <a:r>
              <a:rPr lang="cs-CZ" sz="1700" dirty="0">
                <a:cs typeface="Calibri"/>
              </a:rPr>
              <a:t>Šupíková L., </a:t>
            </a:r>
            <a:r>
              <a:rPr lang="cs-CZ" sz="1700" dirty="0" err="1">
                <a:cs typeface="Calibri"/>
              </a:rPr>
              <a:t>Lenert</a:t>
            </a:r>
            <a:r>
              <a:rPr lang="cs-CZ" sz="1700" dirty="0">
                <a:cs typeface="Calibri"/>
              </a:rPr>
              <a:t> R., SN Opava</a:t>
            </a:r>
            <a:endParaRPr lang="en-US" sz="1700" dirty="0">
              <a:ea typeface="+mn-lt"/>
              <a:cs typeface="+mn-lt"/>
            </a:endParaRPr>
          </a:p>
          <a:p>
            <a:pPr algn="r"/>
            <a:endParaRPr lang="cs-CZ" sz="1700" dirty="0"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0614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53A3EE-F13F-45C5-88D0-99D03D979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Akustika -zvuk</a:t>
            </a: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D9A670-E28A-4E62-A617-AA1EA029D2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0936" y="2671509"/>
            <a:ext cx="3429000" cy="34107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b="1" err="1">
                <a:cs typeface="Calibri"/>
              </a:rPr>
              <a:t>Čistý</a:t>
            </a:r>
            <a:r>
              <a:rPr lang="en-US" sz="2200" b="1">
                <a:cs typeface="Calibri"/>
              </a:rPr>
              <a:t> </a:t>
            </a:r>
            <a:r>
              <a:rPr lang="en-US" sz="2200" b="1" err="1">
                <a:cs typeface="Calibri"/>
              </a:rPr>
              <a:t>tón</a:t>
            </a:r>
            <a:r>
              <a:rPr lang="en-US" sz="2200" b="1">
                <a:cs typeface="Calibri"/>
              </a:rPr>
              <a:t> - </a:t>
            </a:r>
            <a:r>
              <a:rPr lang="en-US" sz="2200" err="1">
                <a:cs typeface="Calibri"/>
              </a:rPr>
              <a:t>jednoduchý</a:t>
            </a:r>
            <a:r>
              <a:rPr lang="en-US" sz="2200">
                <a:cs typeface="Calibri"/>
              </a:rPr>
              <a:t> sinus. </a:t>
            </a:r>
            <a:r>
              <a:rPr lang="en-US" sz="2200" err="1">
                <a:cs typeface="Calibri"/>
              </a:rPr>
              <a:t>tón</a:t>
            </a:r>
            <a:r>
              <a:rPr lang="en-US" sz="2200">
                <a:cs typeface="Calibri"/>
              </a:rPr>
              <a:t> o </a:t>
            </a:r>
            <a:r>
              <a:rPr lang="en-US" sz="2200" err="1">
                <a:cs typeface="Calibri"/>
              </a:rPr>
              <a:t>jedné</a:t>
            </a:r>
            <a:r>
              <a:rPr lang="en-US" sz="2200">
                <a:cs typeface="Calibri"/>
              </a:rPr>
              <a:t> f</a:t>
            </a:r>
          </a:p>
          <a:p>
            <a:r>
              <a:rPr lang="en-US" sz="2200" b="1" err="1">
                <a:cs typeface="Calibri"/>
              </a:rPr>
              <a:t>Akord</a:t>
            </a:r>
            <a:r>
              <a:rPr lang="en-US" sz="2200">
                <a:cs typeface="Calibri"/>
              </a:rPr>
              <a:t> - </a:t>
            </a:r>
            <a:r>
              <a:rPr lang="en-US" sz="2200" err="1">
                <a:cs typeface="Calibri"/>
              </a:rPr>
              <a:t>libozvučný</a:t>
            </a:r>
            <a:r>
              <a:rPr lang="en-US" sz="2200">
                <a:cs typeface="Calibri"/>
              </a:rPr>
              <a:t> </a:t>
            </a:r>
            <a:r>
              <a:rPr lang="en-US" sz="2200" err="1">
                <a:cs typeface="Calibri"/>
              </a:rPr>
              <a:t>souzvuk</a:t>
            </a:r>
            <a:r>
              <a:rPr lang="en-US" sz="2200">
                <a:cs typeface="Calibri"/>
              </a:rPr>
              <a:t> </a:t>
            </a:r>
            <a:r>
              <a:rPr lang="en-US" sz="2200" err="1">
                <a:cs typeface="Calibri"/>
              </a:rPr>
              <a:t>několika</a:t>
            </a:r>
            <a:r>
              <a:rPr lang="en-US" sz="2200">
                <a:cs typeface="Calibri"/>
              </a:rPr>
              <a:t> </a:t>
            </a:r>
            <a:r>
              <a:rPr lang="en-US" sz="2200" err="1">
                <a:cs typeface="Calibri"/>
              </a:rPr>
              <a:t>tónů</a:t>
            </a:r>
            <a:r>
              <a:rPr lang="en-US" sz="2200">
                <a:cs typeface="Calibri"/>
              </a:rPr>
              <a:t> </a:t>
            </a:r>
            <a:r>
              <a:rPr lang="en-US" sz="2200" err="1">
                <a:cs typeface="Calibri"/>
              </a:rPr>
              <a:t>srovnatelné</a:t>
            </a:r>
            <a:r>
              <a:rPr lang="en-US" sz="2200">
                <a:cs typeface="Calibri"/>
              </a:rPr>
              <a:t> </a:t>
            </a:r>
            <a:r>
              <a:rPr lang="en-US" sz="2200" err="1">
                <a:cs typeface="Calibri"/>
              </a:rPr>
              <a:t>hlasitosti</a:t>
            </a:r>
            <a:endParaRPr lang="en-US" sz="2200">
              <a:cs typeface="Calibri"/>
            </a:endParaRPr>
          </a:p>
        </p:txBody>
      </p:sp>
      <p:pic>
        <p:nvPicPr>
          <p:cNvPr id="5" name="Obrázek 5">
            <a:extLst>
              <a:ext uri="{FF2B5EF4-FFF2-40B4-BE49-F238E27FC236}">
                <a16:creationId xmlns:a16="http://schemas.microsoft.com/office/drawing/2014/main" id="{2EB95409-5ABF-4C07-83CD-9E5CFEADC04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54296" y="1478700"/>
            <a:ext cx="6903720" cy="39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413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3938B2-1893-4825-A547-799E5E5BD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Calibri Light"/>
              </a:rPr>
              <a:t>Akustika</a:t>
            </a:r>
            <a:endParaRPr lang="cs-CZ"/>
          </a:p>
        </p:txBody>
      </p:sp>
      <p:graphicFrame>
        <p:nvGraphicFramePr>
          <p:cNvPr id="17" name="Zástupný obsah 2">
            <a:extLst>
              <a:ext uri="{FF2B5EF4-FFF2-40B4-BE49-F238E27FC236}">
                <a16:creationId xmlns:a16="http://schemas.microsoft.com/office/drawing/2014/main" id="{ECFBCC2C-98E4-4D86-9A7F-F944F3E131B5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Zástupný obsah 13">
            <a:extLst>
              <a:ext uri="{FF2B5EF4-FFF2-40B4-BE49-F238E27FC236}">
                <a16:creationId xmlns:a16="http://schemas.microsoft.com/office/drawing/2014/main" id="{F8921738-A037-4F28-A7B5-38C0A21DA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5907022"/>
            <a:ext cx="4064697" cy="269941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Zdrojem zvuku je kmitající těleso</a:t>
            </a:r>
          </a:p>
        </p:txBody>
      </p:sp>
      <p:pic>
        <p:nvPicPr>
          <p:cNvPr id="12" name="Obrázek 12">
            <a:extLst>
              <a:ext uri="{FF2B5EF4-FFF2-40B4-BE49-F238E27FC236}">
                <a16:creationId xmlns:a16="http://schemas.microsoft.com/office/drawing/2014/main" id="{9C0D16A1-66B2-4506-B29A-B028212789B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07687" y="2261095"/>
            <a:ext cx="4465528" cy="349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926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358722C-2F12-407A-8BD2-17B179BB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 err="1"/>
              <a:t>Akustika</a:t>
            </a:r>
            <a:r>
              <a:rPr lang="en-US" sz="5400" dirty="0"/>
              <a:t> – </a:t>
            </a:r>
            <a:r>
              <a:rPr lang="en-US" sz="5400" dirty="0" err="1"/>
              <a:t>zvuk</a:t>
            </a:r>
            <a:r>
              <a:rPr lang="cs-CZ" sz="5400" dirty="0"/>
              <a:t> – fyzikální hledisko</a:t>
            </a:r>
            <a:endParaRPr lang="en-US" sz="5400" dirty="0"/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5269B5-2743-4F10-A3EC-64A6D57904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706624"/>
            <a:ext cx="6894576" cy="3483864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sz="2200" b="1" dirty="0" err="1"/>
              <a:t>Šíření</a:t>
            </a:r>
            <a:r>
              <a:rPr lang="en-US" sz="2200" b="1" dirty="0"/>
              <a:t> </a:t>
            </a:r>
            <a:r>
              <a:rPr lang="en-US" sz="2200" dirty="0"/>
              <a:t> - </a:t>
            </a:r>
            <a:r>
              <a:rPr lang="en-US" sz="2200" dirty="0" err="1"/>
              <a:t>prostředí</a:t>
            </a:r>
            <a:r>
              <a:rPr lang="en-US" sz="2200" dirty="0"/>
              <a:t> (</a:t>
            </a:r>
            <a:r>
              <a:rPr lang="en-US" sz="2200" dirty="0" err="1"/>
              <a:t>pružné</a:t>
            </a:r>
            <a:r>
              <a:rPr lang="en-US" sz="2200" dirty="0"/>
              <a:t> x </a:t>
            </a:r>
            <a:r>
              <a:rPr lang="en-US" sz="2200" dirty="0" err="1"/>
              <a:t>pohltivé</a:t>
            </a:r>
            <a:r>
              <a:rPr lang="en-US" sz="2200" dirty="0"/>
              <a:t>), </a:t>
            </a:r>
            <a:r>
              <a:rPr lang="en-US" sz="2200" dirty="0" err="1"/>
              <a:t>hustota</a:t>
            </a:r>
            <a:r>
              <a:rPr lang="en-US" sz="2200" dirty="0"/>
              <a:t>, p a </a:t>
            </a:r>
            <a:r>
              <a:rPr lang="en-US" sz="2200" dirty="0" err="1"/>
              <a:t>tt</a:t>
            </a:r>
            <a:r>
              <a:rPr lang="en-US" sz="2200" dirty="0"/>
              <a:t> </a:t>
            </a:r>
            <a:r>
              <a:rPr lang="en-US" sz="2200" dirty="0" err="1"/>
              <a:t>vodiče</a:t>
            </a:r>
            <a:r>
              <a:rPr lang="en-US" sz="2200" dirty="0"/>
              <a:t> (</a:t>
            </a:r>
            <a:r>
              <a:rPr lang="en-US" sz="2200" dirty="0" err="1"/>
              <a:t>chladné</a:t>
            </a:r>
            <a:r>
              <a:rPr lang="en-US" sz="2200" dirty="0"/>
              <a:t> a </a:t>
            </a:r>
            <a:r>
              <a:rPr lang="en-US" sz="2200" dirty="0" err="1"/>
              <a:t>řídké-pomaleji</a:t>
            </a:r>
            <a:r>
              <a:rPr lang="en-US" sz="2200" dirty="0"/>
              <a:t>), </a:t>
            </a:r>
            <a:r>
              <a:rPr lang="en-US" sz="2200" dirty="0" err="1"/>
              <a:t>pohyb</a:t>
            </a:r>
            <a:r>
              <a:rPr lang="en-US" sz="2200" dirty="0"/>
              <a:t>  od </a:t>
            </a:r>
            <a:r>
              <a:rPr lang="en-US" sz="2200" dirty="0" err="1"/>
              <a:t>zdroje</a:t>
            </a:r>
            <a:r>
              <a:rPr lang="en-US" sz="2200" dirty="0"/>
              <a:t> </a:t>
            </a:r>
            <a:r>
              <a:rPr lang="en-US" sz="2200" dirty="0" err="1"/>
              <a:t>vzhledem</a:t>
            </a:r>
            <a:r>
              <a:rPr lang="en-US" sz="2200" dirty="0"/>
              <a:t> k </a:t>
            </a:r>
            <a:r>
              <a:rPr lang="en-US" sz="2200" dirty="0" err="1"/>
              <a:t>přijímači</a:t>
            </a:r>
            <a:r>
              <a:rPr lang="en-US" sz="2200" dirty="0"/>
              <a:t> (se </a:t>
            </a:r>
            <a:r>
              <a:rPr lang="en-US" sz="2200" dirty="0" err="1"/>
              <a:t>zdáleností</a:t>
            </a:r>
            <a:r>
              <a:rPr lang="en-US" sz="2200" dirty="0"/>
              <a:t> </a:t>
            </a:r>
            <a:r>
              <a:rPr lang="en-US" sz="2200" dirty="0" err="1"/>
              <a:t>klesá</a:t>
            </a:r>
            <a:r>
              <a:rPr lang="en-US" sz="2200" dirty="0"/>
              <a:t> </a:t>
            </a:r>
            <a:r>
              <a:rPr lang="en-US" sz="2200" dirty="0" err="1"/>
              <a:t>intenzita</a:t>
            </a:r>
            <a:r>
              <a:rPr lang="en-US" sz="2200" dirty="0"/>
              <a:t> a </a:t>
            </a:r>
            <a:r>
              <a:rPr lang="en-US" sz="2200" dirty="0" err="1"/>
              <a:t>výška</a:t>
            </a:r>
            <a:r>
              <a:rPr lang="en-US" sz="2200" dirty="0"/>
              <a:t> </a:t>
            </a:r>
            <a:r>
              <a:rPr lang="en-US" sz="2200" dirty="0" err="1"/>
              <a:t>zvuku</a:t>
            </a:r>
            <a:r>
              <a:rPr lang="en-US" sz="2200" dirty="0"/>
              <a:t>)</a:t>
            </a:r>
          </a:p>
          <a:p>
            <a:r>
              <a:rPr lang="en-US" sz="2200" b="1" dirty="0"/>
              <a:t>1.Rychlost </a:t>
            </a:r>
            <a:r>
              <a:rPr lang="en-US" sz="2200" dirty="0" err="1"/>
              <a:t>zvuku</a:t>
            </a:r>
            <a:r>
              <a:rPr lang="en-US" sz="2200" dirty="0"/>
              <a:t> 344 m/s - </a:t>
            </a:r>
            <a:r>
              <a:rPr lang="en-US" sz="2200" dirty="0" err="1"/>
              <a:t>homogenní</a:t>
            </a:r>
            <a:r>
              <a:rPr lang="en-US" sz="2200" dirty="0"/>
              <a:t> </a:t>
            </a:r>
            <a:r>
              <a:rPr lang="en-US" sz="2200" dirty="0" err="1"/>
              <a:t>prostřední</a:t>
            </a:r>
            <a:r>
              <a:rPr lang="en-US" sz="2200" dirty="0"/>
              <a:t>, 20 </a:t>
            </a:r>
            <a:r>
              <a:rPr lang="en-US" sz="2200" dirty="0" err="1"/>
              <a:t>st.</a:t>
            </a:r>
            <a:r>
              <a:rPr lang="en-US" sz="2200" dirty="0"/>
              <a:t> C </a:t>
            </a:r>
            <a:r>
              <a:rPr lang="en-US" sz="2200" dirty="0" err="1"/>
              <a:t>vzduch</a:t>
            </a:r>
            <a:endParaRPr lang="en-US" sz="2200" dirty="0">
              <a:cs typeface="Calibri"/>
            </a:endParaRPr>
          </a:p>
          <a:p>
            <a:r>
              <a:rPr lang="en-US" sz="2200" dirty="0" err="1"/>
              <a:t>Nehomogenní</a:t>
            </a:r>
            <a:r>
              <a:rPr lang="en-US" sz="2200" dirty="0"/>
              <a:t> </a:t>
            </a:r>
            <a:r>
              <a:rPr lang="en-US" sz="2200" dirty="0" err="1"/>
              <a:t>prostřední</a:t>
            </a:r>
            <a:r>
              <a:rPr lang="en-US" sz="2200" dirty="0"/>
              <a:t> - </a:t>
            </a:r>
            <a:r>
              <a:rPr lang="en-US" sz="2200" dirty="0" err="1"/>
              <a:t>lom</a:t>
            </a:r>
            <a:r>
              <a:rPr lang="en-US" sz="2200" dirty="0"/>
              <a:t>, </a:t>
            </a:r>
            <a:r>
              <a:rPr lang="en-US" sz="2200" dirty="0" err="1"/>
              <a:t>ohyb</a:t>
            </a:r>
            <a:r>
              <a:rPr lang="en-US" sz="2200" dirty="0"/>
              <a:t>, </a:t>
            </a:r>
            <a:r>
              <a:rPr lang="en-US" sz="2200" dirty="0" err="1"/>
              <a:t>odraz</a:t>
            </a:r>
            <a:r>
              <a:rPr lang="en-US" sz="2200" dirty="0"/>
              <a:t>, </a:t>
            </a:r>
            <a:r>
              <a:rPr lang="en-US" sz="2200" dirty="0" err="1"/>
              <a:t>tlumení</a:t>
            </a:r>
            <a:endParaRPr lang="en-US" sz="2200" dirty="0">
              <a:cs typeface="Calibri"/>
            </a:endParaRPr>
          </a:p>
          <a:p>
            <a:r>
              <a:rPr lang="en-US" sz="2200" dirty="0" err="1">
                <a:ea typeface="+mn-lt"/>
                <a:cs typeface="+mn-lt"/>
              </a:rPr>
              <a:t>Periodický</a:t>
            </a:r>
            <a:r>
              <a:rPr lang="en-US" sz="2200" dirty="0">
                <a:ea typeface="+mn-lt"/>
                <a:cs typeface="+mn-lt"/>
              </a:rPr>
              <a:t> x </a:t>
            </a:r>
            <a:r>
              <a:rPr lang="en-US" sz="2200" dirty="0" err="1">
                <a:ea typeface="+mn-lt"/>
                <a:cs typeface="+mn-lt"/>
              </a:rPr>
              <a:t>neperiodický</a:t>
            </a:r>
            <a:endParaRPr lang="en-US" sz="2200" dirty="0">
              <a:ea typeface="+mn-lt"/>
              <a:cs typeface="+mn-lt"/>
            </a:endParaRPr>
          </a:p>
          <a:p>
            <a:r>
              <a:rPr lang="en-US" sz="2200" b="1" dirty="0"/>
              <a:t>2. </a:t>
            </a:r>
            <a:r>
              <a:rPr lang="en-US" sz="2200" b="1" dirty="0" err="1"/>
              <a:t>Akustický</a:t>
            </a:r>
            <a:r>
              <a:rPr lang="en-US" sz="2200" b="1" dirty="0"/>
              <a:t> </a:t>
            </a:r>
            <a:r>
              <a:rPr lang="en-US" sz="2200" b="1" dirty="0" err="1"/>
              <a:t>tlak</a:t>
            </a:r>
            <a:r>
              <a:rPr lang="en-US" sz="2200" dirty="0"/>
              <a:t> - </a:t>
            </a:r>
            <a:r>
              <a:rPr lang="en-US" sz="2200" dirty="0" err="1"/>
              <a:t>mechanický</a:t>
            </a:r>
            <a:r>
              <a:rPr lang="en-US" sz="2200" dirty="0"/>
              <a:t> </a:t>
            </a:r>
            <a:r>
              <a:rPr lang="en-US" sz="2200" dirty="0" err="1"/>
              <a:t>tlak</a:t>
            </a:r>
            <a:r>
              <a:rPr lang="en-US" sz="2200" dirty="0"/>
              <a:t> , </a:t>
            </a:r>
            <a:r>
              <a:rPr lang="en-US" sz="2200" dirty="0" err="1"/>
              <a:t>vzniká</a:t>
            </a:r>
            <a:r>
              <a:rPr lang="en-US" sz="2200" dirty="0"/>
              <a:t> </a:t>
            </a:r>
            <a:r>
              <a:rPr lang="en-US" sz="2200" dirty="0" err="1"/>
              <a:t>změnou</a:t>
            </a:r>
            <a:r>
              <a:rPr lang="en-US" sz="2200" dirty="0"/>
              <a:t> </a:t>
            </a:r>
            <a:r>
              <a:rPr lang="en-US" sz="2200" dirty="0" err="1"/>
              <a:t>místního</a:t>
            </a:r>
            <a:r>
              <a:rPr lang="en-US" sz="2200" dirty="0"/>
              <a:t>  </a:t>
            </a:r>
            <a:r>
              <a:rPr lang="en-US" sz="2200" dirty="0" err="1"/>
              <a:t>tlaku</a:t>
            </a:r>
            <a:r>
              <a:rPr lang="en-US" sz="2200" dirty="0"/>
              <a:t> </a:t>
            </a:r>
            <a:r>
              <a:rPr lang="en-US" sz="2200" dirty="0" err="1"/>
              <a:t>částic</a:t>
            </a:r>
            <a:r>
              <a:rPr lang="en-US" sz="2200" dirty="0"/>
              <a:t> </a:t>
            </a:r>
            <a:r>
              <a:rPr lang="en-US" sz="2200" dirty="0" err="1"/>
              <a:t>zvukového</a:t>
            </a:r>
            <a:r>
              <a:rPr lang="en-US" sz="2200" dirty="0"/>
              <a:t> </a:t>
            </a:r>
            <a:r>
              <a:rPr lang="en-US" sz="2200" dirty="0" err="1"/>
              <a:t>prostřední</a:t>
            </a:r>
            <a:r>
              <a:rPr lang="en-US" sz="2200" dirty="0"/>
              <a:t> </a:t>
            </a:r>
            <a:r>
              <a:rPr lang="en-US" sz="2200" dirty="0" err="1"/>
              <a:t>při</a:t>
            </a:r>
            <a:r>
              <a:rPr lang="en-US" sz="2200" dirty="0"/>
              <a:t> </a:t>
            </a:r>
            <a:r>
              <a:rPr lang="en-US" sz="2200" dirty="0" err="1"/>
              <a:t>zvukové</a:t>
            </a:r>
            <a:r>
              <a:rPr lang="en-US" sz="2200" dirty="0"/>
              <a:t> </a:t>
            </a:r>
            <a:r>
              <a:rPr lang="en-US" sz="2200" dirty="0" err="1"/>
              <a:t>vlně</a:t>
            </a:r>
            <a:endParaRPr lang="en-US" sz="2200" dirty="0">
              <a:cs typeface="Calibri"/>
            </a:endParaRPr>
          </a:p>
          <a:p>
            <a:r>
              <a:rPr lang="en-US" sz="2200" dirty="0" err="1">
                <a:cs typeface="Calibri"/>
              </a:rPr>
              <a:t>Konvencí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stanoven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prahový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akustický</a:t>
            </a:r>
            <a:r>
              <a:rPr lang="en-US" sz="2200" dirty="0">
                <a:cs typeface="Calibri"/>
              </a:rPr>
              <a:t> p</a:t>
            </a:r>
            <a:r>
              <a:rPr lang="cs-CZ" sz="2200" dirty="0">
                <a:cs typeface="Calibri"/>
              </a:rPr>
              <a:t>=</a:t>
            </a:r>
            <a:r>
              <a:rPr lang="en-US" sz="2200" dirty="0">
                <a:cs typeface="Calibri"/>
              </a:rPr>
              <a:t> 2x10</a:t>
            </a:r>
            <a:r>
              <a:rPr lang="cs-CZ" sz="2200" dirty="0">
                <a:cs typeface="Calibri"/>
              </a:rPr>
              <a:t>-5 </a:t>
            </a:r>
            <a:r>
              <a:rPr lang="en-US" sz="2200" dirty="0">
                <a:cs typeface="Calibri"/>
              </a:rPr>
              <a:t>Pa</a:t>
            </a:r>
            <a:r>
              <a:rPr lang="cs-CZ" sz="2200" dirty="0">
                <a:cs typeface="Calibri"/>
              </a:rPr>
              <a:t> (20uPa)- lidské ucho registruje jako ton o f 1kHz.</a:t>
            </a:r>
            <a:endParaRPr lang="en-US" sz="2200" dirty="0">
              <a:cs typeface="Calibri"/>
            </a:endParaRPr>
          </a:p>
          <a:p>
            <a:r>
              <a:rPr lang="en-US" sz="2200" b="1" dirty="0">
                <a:cs typeface="Calibri"/>
              </a:rPr>
              <a:t>3.Intenzita</a:t>
            </a:r>
            <a:r>
              <a:rPr lang="cs-CZ" sz="2200" b="1" dirty="0">
                <a:cs typeface="Calibri"/>
              </a:rPr>
              <a:t> – </a:t>
            </a:r>
            <a:r>
              <a:rPr lang="cs-CZ" sz="2200" dirty="0">
                <a:cs typeface="Calibri"/>
              </a:rPr>
              <a:t>množství energie , </a:t>
            </a:r>
            <a:r>
              <a:rPr lang="cs-CZ" sz="2200" dirty="0" err="1">
                <a:cs typeface="Calibri"/>
              </a:rPr>
              <a:t>kt</a:t>
            </a:r>
            <a:r>
              <a:rPr lang="cs-CZ" sz="2200" dirty="0">
                <a:cs typeface="Calibri"/>
              </a:rPr>
              <a:t>. projde při šíření zvuku plochou kolmou na směr šíření zvuku za jednotku času. Bel(dB)</a:t>
            </a:r>
            <a:endParaRPr lang="en-US" sz="2200" dirty="0">
              <a:cs typeface="Calibri"/>
            </a:endParaRPr>
          </a:p>
        </p:txBody>
      </p:sp>
      <p:pic>
        <p:nvPicPr>
          <p:cNvPr id="6" name="Obrázek 6">
            <a:extLst>
              <a:ext uri="{FF2B5EF4-FFF2-40B4-BE49-F238E27FC236}">
                <a16:creationId xmlns:a16="http://schemas.microsoft.com/office/drawing/2014/main" id="{427ADCAD-512D-435D-9BD1-D75283E890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6697" y="1101621"/>
            <a:ext cx="2969459" cy="2678409"/>
          </a:xfrm>
          <a:prstGeom prst="rect">
            <a:avLst/>
          </a:prstGeom>
        </p:spPr>
      </p:pic>
      <p:pic>
        <p:nvPicPr>
          <p:cNvPr id="5" name="Obrázek 5" descr="Obsah obrázku anténa&#10;&#10;Popis se vygeneroval automaticky.">
            <a:extLst>
              <a:ext uri="{FF2B5EF4-FFF2-40B4-BE49-F238E27FC236}">
                <a16:creationId xmlns:a16="http://schemas.microsoft.com/office/drawing/2014/main" id="{CE6DBF87-F810-4849-A4D5-DB168A4C904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863840" y="4157247"/>
            <a:ext cx="3995928" cy="2020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951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AAEC83C-0FAA-4FB4-8D61-265D8C84C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kern="1200" dirty="0" err="1">
                <a:latin typeface="+mj-lt"/>
                <a:ea typeface="+mj-ea"/>
                <a:cs typeface="+mj-cs"/>
              </a:rPr>
              <a:t>Akustika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–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zvuk</a:t>
            </a:r>
            <a:r>
              <a:rPr lang="cs-CZ" sz="4000" kern="1200" dirty="0">
                <a:latin typeface="+mj-lt"/>
                <a:ea typeface="+mj-ea"/>
                <a:cs typeface="+mj-cs"/>
              </a:rPr>
              <a:t> – fyzikální hledisko</a:t>
            </a:r>
            <a:endParaRPr lang="en-US" sz="4000" kern="1200" dirty="0">
              <a:latin typeface="+mj-lt"/>
              <a:cs typeface="Calibri Light"/>
            </a:endParaRP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3C5B30-63A4-4CF6-8B48-CB01CC39C7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6114" y="2389507"/>
            <a:ext cx="4818888" cy="354787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 err="1"/>
              <a:t>Sinusoidní</a:t>
            </a:r>
            <a:r>
              <a:rPr lang="en-US" sz="2000" dirty="0"/>
              <a:t> </a:t>
            </a:r>
            <a:r>
              <a:rPr lang="en-US" sz="2000" dirty="0" err="1"/>
              <a:t>podélné</a:t>
            </a:r>
            <a:r>
              <a:rPr lang="en-US" sz="2000" dirty="0"/>
              <a:t> </a:t>
            </a:r>
            <a:r>
              <a:rPr lang="en-US" sz="2000" dirty="0" err="1"/>
              <a:t>vlnění</a:t>
            </a:r>
            <a:r>
              <a:rPr lang="en-US" sz="2000" dirty="0"/>
              <a:t> - </a:t>
            </a:r>
            <a:r>
              <a:rPr lang="en-US" sz="2000" dirty="0" err="1"/>
              <a:t>zákl</a:t>
            </a:r>
            <a:r>
              <a:rPr lang="en-US" sz="2000" dirty="0"/>
              <a:t>. </a:t>
            </a:r>
            <a:r>
              <a:rPr lang="en-US" sz="2000" dirty="0" err="1"/>
              <a:t>typ</a:t>
            </a:r>
            <a:r>
              <a:rPr lang="en-US" sz="2000" dirty="0"/>
              <a:t> </a:t>
            </a:r>
            <a:r>
              <a:rPr lang="en-US" sz="2000" dirty="0" err="1"/>
              <a:t>periodického</a:t>
            </a:r>
            <a:r>
              <a:rPr lang="en-US" sz="2000" dirty="0"/>
              <a:t> </a:t>
            </a:r>
            <a:r>
              <a:rPr lang="en-US" sz="2000" dirty="0" err="1"/>
              <a:t>vlnění</a:t>
            </a:r>
            <a:r>
              <a:rPr lang="en-US" sz="2000" dirty="0"/>
              <a:t> - (o </a:t>
            </a:r>
            <a:r>
              <a:rPr lang="en-US" sz="2000" dirty="0" err="1"/>
              <a:t>jednu</a:t>
            </a:r>
            <a:r>
              <a:rPr lang="en-US" sz="2000" dirty="0"/>
              <a:t> f, </a:t>
            </a:r>
            <a:r>
              <a:rPr lang="en-US" sz="2000" dirty="0" err="1"/>
              <a:t>pak</a:t>
            </a:r>
            <a:r>
              <a:rPr lang="en-US" sz="2000" dirty="0"/>
              <a:t> </a:t>
            </a:r>
            <a:r>
              <a:rPr lang="en-US" sz="2000" dirty="0" err="1"/>
              <a:t>tón</a:t>
            </a:r>
            <a:r>
              <a:rPr lang="en-US" sz="2000" dirty="0"/>
              <a:t>)</a:t>
            </a:r>
            <a:endParaRPr lang="en-US" sz="2000" dirty="0">
              <a:cs typeface="Calibri"/>
            </a:endParaRPr>
          </a:p>
          <a:p>
            <a:r>
              <a:rPr lang="en-US" sz="2000" b="1" dirty="0"/>
              <a:t>3. </a:t>
            </a:r>
            <a:r>
              <a:rPr lang="en-US" sz="2000" b="1" dirty="0" err="1"/>
              <a:t>Amplituda</a:t>
            </a:r>
            <a:r>
              <a:rPr lang="en-US" sz="2000" b="1" dirty="0"/>
              <a:t> – </a:t>
            </a:r>
            <a:r>
              <a:rPr lang="en-US" sz="2000" b="1" dirty="0" err="1"/>
              <a:t>intenzita</a:t>
            </a:r>
            <a:r>
              <a:rPr lang="en-US" sz="2000" b="1" dirty="0"/>
              <a:t> </a:t>
            </a:r>
            <a:r>
              <a:rPr lang="en-US" sz="2000" dirty="0"/>
              <a:t>(</a:t>
            </a:r>
            <a:r>
              <a:rPr lang="en-US" sz="2000" dirty="0" err="1"/>
              <a:t>energie</a:t>
            </a:r>
            <a:r>
              <a:rPr lang="en-US" sz="2000" dirty="0"/>
              <a:t> </a:t>
            </a:r>
            <a:r>
              <a:rPr lang="en-US" sz="2000" dirty="0" err="1"/>
              <a:t>akustického</a:t>
            </a:r>
            <a:r>
              <a:rPr lang="en-US" sz="2000" dirty="0"/>
              <a:t> </a:t>
            </a:r>
            <a:r>
              <a:rPr lang="en-US" sz="2000" dirty="0" err="1"/>
              <a:t>tlaku</a:t>
            </a:r>
            <a:r>
              <a:rPr lang="en-US" sz="2000" dirty="0"/>
              <a:t> </a:t>
            </a:r>
            <a:r>
              <a:rPr lang="en-US" sz="2000" dirty="0" err="1"/>
              <a:t>dopadající</a:t>
            </a:r>
            <a:r>
              <a:rPr lang="en-US" sz="2000" dirty="0"/>
              <a:t> 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jednotku</a:t>
            </a:r>
            <a:r>
              <a:rPr lang="en-US" sz="2000" dirty="0"/>
              <a:t> </a:t>
            </a:r>
            <a:r>
              <a:rPr lang="en-US" sz="2000" dirty="0" err="1"/>
              <a:t>plochy</a:t>
            </a:r>
            <a:r>
              <a:rPr lang="en-US" sz="2000" dirty="0"/>
              <a:t> za </a:t>
            </a:r>
            <a:r>
              <a:rPr lang="en-US" sz="2000" dirty="0" err="1"/>
              <a:t>jednotku</a:t>
            </a:r>
            <a:r>
              <a:rPr lang="en-US" sz="2000" dirty="0"/>
              <a:t> </a:t>
            </a:r>
            <a:r>
              <a:rPr lang="en-US" sz="2000" dirty="0" err="1"/>
              <a:t>času</a:t>
            </a:r>
            <a:r>
              <a:rPr lang="en-US" sz="2000" dirty="0"/>
              <a:t>)</a:t>
            </a:r>
            <a:endParaRPr lang="en-US" sz="2000" dirty="0">
              <a:cs typeface="Calibri"/>
            </a:endParaRPr>
          </a:p>
          <a:p>
            <a:r>
              <a:rPr lang="en-US" sz="2000" b="1" dirty="0"/>
              <a:t>bel (dB)</a:t>
            </a:r>
            <a:r>
              <a:rPr lang="en-US" sz="2000" dirty="0"/>
              <a:t> - </a:t>
            </a:r>
            <a:r>
              <a:rPr lang="en-US" sz="2000" dirty="0" err="1"/>
              <a:t>relativní</a:t>
            </a:r>
            <a:r>
              <a:rPr lang="en-US" sz="2000" dirty="0"/>
              <a:t>, </a:t>
            </a:r>
            <a:r>
              <a:rPr lang="en-US" sz="2000" dirty="0" err="1"/>
              <a:t>rozdíl</a:t>
            </a:r>
            <a:r>
              <a:rPr lang="en-US" sz="2000" dirty="0"/>
              <a:t> </a:t>
            </a:r>
            <a:r>
              <a:rPr lang="en-US" sz="2000" dirty="0" err="1"/>
              <a:t>mezi</a:t>
            </a:r>
            <a:r>
              <a:rPr lang="en-US" sz="2000" dirty="0"/>
              <a:t> </a:t>
            </a:r>
            <a:r>
              <a:rPr lang="en-US" sz="2000" dirty="0" err="1"/>
              <a:t>naměřenou</a:t>
            </a:r>
            <a:r>
              <a:rPr lang="en-US" sz="2000" dirty="0"/>
              <a:t> </a:t>
            </a:r>
            <a:r>
              <a:rPr lang="en-US" sz="2000" dirty="0" err="1"/>
              <a:t>intenzitou</a:t>
            </a:r>
            <a:r>
              <a:rPr lang="en-US" sz="2000" dirty="0"/>
              <a:t> a </a:t>
            </a:r>
            <a:r>
              <a:rPr lang="en-US" sz="2000" dirty="0" err="1"/>
              <a:t>referenční</a:t>
            </a:r>
            <a:r>
              <a:rPr lang="en-US" sz="2000" dirty="0"/>
              <a:t> </a:t>
            </a:r>
            <a:r>
              <a:rPr lang="en-US" sz="2000" dirty="0" err="1"/>
              <a:t>hodnotou</a:t>
            </a:r>
            <a:r>
              <a:rPr lang="en-US" sz="2000" dirty="0"/>
              <a:t>, </a:t>
            </a:r>
            <a:r>
              <a:rPr lang="en-US" sz="2000" dirty="0" err="1"/>
              <a:t>násobek</a:t>
            </a:r>
            <a:r>
              <a:rPr lang="en-US" sz="2000" dirty="0"/>
              <a:t> </a:t>
            </a:r>
          </a:p>
          <a:p>
            <a:r>
              <a:rPr lang="en-US" sz="2000" dirty="0" err="1"/>
              <a:t>Poměr</a:t>
            </a:r>
            <a:r>
              <a:rPr lang="en-US" sz="2000" dirty="0"/>
              <a:t> </a:t>
            </a:r>
            <a:r>
              <a:rPr lang="en-US" sz="2000" dirty="0" err="1"/>
              <a:t>naměřeného</a:t>
            </a:r>
            <a:r>
              <a:rPr lang="en-US" sz="2000" dirty="0"/>
              <a:t> / </a:t>
            </a:r>
            <a:r>
              <a:rPr lang="en-US" sz="2000" dirty="0" err="1"/>
              <a:t>prahovému</a:t>
            </a:r>
            <a:r>
              <a:rPr lang="en-US" sz="2000" dirty="0"/>
              <a:t> 0dB - </a:t>
            </a:r>
            <a:r>
              <a:rPr lang="en-US" sz="2000" dirty="0" err="1"/>
              <a:t>prahový</a:t>
            </a:r>
            <a:r>
              <a:rPr lang="en-US" sz="2000" dirty="0"/>
              <a:t>, 1 dB 10x </a:t>
            </a:r>
            <a:r>
              <a:rPr lang="en-US" sz="2000" dirty="0" err="1"/>
              <a:t>prahová</a:t>
            </a:r>
            <a:r>
              <a:rPr lang="en-US" sz="2000" dirty="0"/>
              <a:t> </a:t>
            </a:r>
            <a:r>
              <a:rPr lang="en-US" sz="2000" dirty="0" err="1"/>
              <a:t>intenzita</a:t>
            </a:r>
            <a:r>
              <a:rPr lang="en-US" sz="2000" dirty="0"/>
              <a:t>....)</a:t>
            </a:r>
            <a:endParaRPr lang="en-US" sz="2000" dirty="0">
              <a:cs typeface="Calibri"/>
            </a:endParaRPr>
          </a:p>
          <a:p>
            <a:pPr marL="0"/>
            <a:endParaRPr lang="en-US" sz="2000" dirty="0">
              <a:cs typeface="Calibri"/>
            </a:endParaRPr>
          </a:p>
        </p:txBody>
      </p:sp>
      <p:pic>
        <p:nvPicPr>
          <p:cNvPr id="5" name="Obrázek 5">
            <a:extLst>
              <a:ext uri="{FF2B5EF4-FFF2-40B4-BE49-F238E27FC236}">
                <a16:creationId xmlns:a16="http://schemas.microsoft.com/office/drawing/2014/main" id="{2D02ED01-7B09-42F4-A9E2-8CA97DBA78E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32034" y="2448926"/>
            <a:ext cx="5458968" cy="327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400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AAEC83C-0FAA-4FB4-8D61-265D8C84C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kern="1200" dirty="0" err="1">
                <a:latin typeface="+mj-lt"/>
                <a:ea typeface="+mj-ea"/>
                <a:cs typeface="+mj-cs"/>
              </a:rPr>
              <a:t>Akustika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–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zvuk</a:t>
            </a:r>
            <a:r>
              <a:rPr lang="cs-CZ" sz="4000" kern="1200" dirty="0">
                <a:latin typeface="+mj-lt"/>
                <a:ea typeface="+mj-ea"/>
                <a:cs typeface="+mj-cs"/>
              </a:rPr>
              <a:t> – fyzikální hledisko</a:t>
            </a:r>
            <a:endParaRPr lang="en-US" sz="4000" kern="1200" dirty="0">
              <a:latin typeface="+mj-lt"/>
              <a:cs typeface="Calibri Light"/>
            </a:endParaRP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3C5B30-63A4-4CF6-8B48-CB01CC39C7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6114" y="2389507"/>
            <a:ext cx="4818888" cy="354787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 err="1"/>
              <a:t>Sinusoidní</a:t>
            </a:r>
            <a:r>
              <a:rPr lang="en-US" sz="2000" dirty="0"/>
              <a:t> </a:t>
            </a:r>
            <a:r>
              <a:rPr lang="en-US" sz="2000" dirty="0" err="1"/>
              <a:t>podélné</a:t>
            </a:r>
            <a:r>
              <a:rPr lang="en-US" sz="2000" dirty="0"/>
              <a:t> </a:t>
            </a:r>
            <a:r>
              <a:rPr lang="en-US" sz="2000" dirty="0" err="1"/>
              <a:t>vlnění</a:t>
            </a:r>
            <a:r>
              <a:rPr lang="en-US" sz="2000" dirty="0"/>
              <a:t> - </a:t>
            </a:r>
            <a:r>
              <a:rPr lang="en-US" sz="2000" dirty="0" err="1"/>
              <a:t>zákl</a:t>
            </a:r>
            <a:r>
              <a:rPr lang="en-US" sz="2000" dirty="0"/>
              <a:t>. </a:t>
            </a:r>
            <a:r>
              <a:rPr lang="en-US" sz="2000" dirty="0" err="1"/>
              <a:t>typ</a:t>
            </a:r>
            <a:r>
              <a:rPr lang="en-US" sz="2000" dirty="0"/>
              <a:t> </a:t>
            </a:r>
            <a:r>
              <a:rPr lang="en-US" sz="2000" dirty="0" err="1"/>
              <a:t>periodického</a:t>
            </a:r>
            <a:r>
              <a:rPr lang="en-US" sz="2000" dirty="0"/>
              <a:t> </a:t>
            </a:r>
            <a:r>
              <a:rPr lang="en-US" sz="2000" dirty="0" err="1"/>
              <a:t>vlnění</a:t>
            </a:r>
            <a:r>
              <a:rPr lang="en-US" sz="2000" dirty="0"/>
              <a:t> - (o </a:t>
            </a:r>
            <a:r>
              <a:rPr lang="en-US" sz="2000" dirty="0" err="1"/>
              <a:t>jedn</a:t>
            </a:r>
            <a:r>
              <a:rPr lang="cs-CZ" sz="2000" dirty="0"/>
              <a:t>é</a:t>
            </a:r>
            <a:r>
              <a:rPr lang="en-US" sz="2000" dirty="0"/>
              <a:t> f, </a:t>
            </a:r>
            <a:r>
              <a:rPr lang="en-US" sz="2000" dirty="0" err="1"/>
              <a:t>pak</a:t>
            </a:r>
            <a:r>
              <a:rPr lang="en-US" sz="2000" dirty="0"/>
              <a:t> </a:t>
            </a:r>
            <a:r>
              <a:rPr lang="en-US" sz="2000" dirty="0" err="1"/>
              <a:t>tón</a:t>
            </a:r>
            <a:r>
              <a:rPr lang="en-US" sz="2000" dirty="0"/>
              <a:t>)</a:t>
            </a:r>
            <a:endParaRPr lang="cs-CZ" sz="2000" dirty="0"/>
          </a:p>
          <a:p>
            <a:r>
              <a:rPr lang="cs-CZ" sz="2000" dirty="0"/>
              <a:t>Kmitavý cyklus (</a:t>
            </a:r>
            <a:r>
              <a:rPr lang="cs-CZ" sz="2000" b="1" dirty="0"/>
              <a:t>kmit</a:t>
            </a:r>
            <a:r>
              <a:rPr lang="cs-CZ" sz="2000" dirty="0"/>
              <a:t>), doba kmitu (perioda) je čas (T), kdy částice vykoná 1 kmitavý pohyb</a:t>
            </a:r>
          </a:p>
          <a:p>
            <a:r>
              <a:rPr lang="cs-CZ" sz="2000" b="1" dirty="0">
                <a:cs typeface="Calibri"/>
              </a:rPr>
              <a:t>Frekvence</a:t>
            </a:r>
            <a:r>
              <a:rPr lang="cs-CZ" sz="2000" dirty="0">
                <a:cs typeface="Calibri"/>
              </a:rPr>
              <a:t> (kmitočet, f)  -počet kmitů /jednotku času (Hz)</a:t>
            </a:r>
          </a:p>
          <a:p>
            <a:r>
              <a:rPr lang="cs-CZ" sz="2000" b="1" dirty="0">
                <a:cs typeface="Calibri"/>
              </a:rPr>
              <a:t>Vlnová délka</a:t>
            </a:r>
            <a:r>
              <a:rPr lang="cs-CZ" sz="2000" dirty="0">
                <a:cs typeface="Calibri"/>
              </a:rPr>
              <a:t> (lambda) – vzdálenost částice za dobu 1 kmitu</a:t>
            </a:r>
          </a:p>
          <a:p>
            <a:r>
              <a:rPr lang="cs-CZ" sz="2000" dirty="0">
                <a:cs typeface="Calibri"/>
              </a:rPr>
              <a:t>Akustická výchylka – vzdálenost částice od rovnovážném polohy , maximální hodnota = </a:t>
            </a:r>
            <a:r>
              <a:rPr lang="cs-CZ" sz="2000" b="1" dirty="0">
                <a:cs typeface="Calibri"/>
              </a:rPr>
              <a:t>Amplituda</a:t>
            </a:r>
            <a:endParaRPr lang="en-US" sz="2000" b="1" dirty="0">
              <a:cs typeface="Calibri"/>
            </a:endParaRPr>
          </a:p>
        </p:txBody>
      </p:sp>
      <p:pic>
        <p:nvPicPr>
          <p:cNvPr id="5" name="Obrázek 5">
            <a:extLst>
              <a:ext uri="{FF2B5EF4-FFF2-40B4-BE49-F238E27FC236}">
                <a16:creationId xmlns:a16="http://schemas.microsoft.com/office/drawing/2014/main" id="{2D02ED01-7B09-42F4-A9E2-8CA97DBA78E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32034" y="2448926"/>
            <a:ext cx="5458968" cy="327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25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73769D-E5E2-43BC-8CB9-5A673C13E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 fontScale="90000"/>
          </a:bodyPr>
          <a:lstStyle/>
          <a:p>
            <a:br>
              <a:rPr lang="cs-CZ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cs-CZ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cs-CZ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9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Akustika</a:t>
            </a:r>
            <a:r>
              <a:rPr lang="en-US" sz="49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–</a:t>
            </a:r>
            <a:r>
              <a:rPr lang="en-US" sz="49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zvuk</a:t>
            </a:r>
            <a:r>
              <a:rPr lang="cs-CZ" sz="49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- fyziologické hledisko</a:t>
            </a:r>
            <a:endParaRPr lang="en-US" sz="49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383A4D-BE69-4850-9967-03DADB719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9371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000" b="1" dirty="0"/>
              <a:t>Slyšitelný zvuk – </a:t>
            </a:r>
            <a:r>
              <a:rPr lang="cs-CZ" sz="2000" dirty="0"/>
              <a:t>mechanické vlnění vnímané sluchem</a:t>
            </a:r>
          </a:p>
          <a:p>
            <a:r>
              <a:rPr lang="en-US" sz="2000" dirty="0"/>
              <a:t>16-20 000 Hz, </a:t>
            </a:r>
            <a:r>
              <a:rPr lang="en-US" sz="2000" dirty="0" err="1"/>
              <a:t>řeč</a:t>
            </a:r>
            <a:r>
              <a:rPr lang="en-US" sz="2000" dirty="0"/>
              <a:t>. F 0,5..1..2..4 kHz, </a:t>
            </a:r>
            <a:endParaRPr lang="cs-CZ" sz="2000" dirty="0"/>
          </a:p>
          <a:p>
            <a:r>
              <a:rPr lang="en-US" sz="2000" dirty="0"/>
              <a:t>ultra</a:t>
            </a:r>
            <a:r>
              <a:rPr lang="cs-CZ" sz="2000" dirty="0"/>
              <a:t>z</a:t>
            </a:r>
            <a:r>
              <a:rPr lang="en-US" sz="2000" dirty="0" err="1"/>
              <a:t>vuk</a:t>
            </a:r>
            <a:r>
              <a:rPr lang="cs-CZ" sz="2000" dirty="0"/>
              <a:t> (kmitočet nad) x </a:t>
            </a:r>
            <a:r>
              <a:rPr lang="en-US" sz="2000" dirty="0" err="1"/>
              <a:t>infrazvuk</a:t>
            </a:r>
            <a:r>
              <a:rPr lang="en-US" sz="2000" dirty="0"/>
              <a:t> </a:t>
            </a:r>
            <a:r>
              <a:rPr lang="cs-CZ" sz="2000" dirty="0"/>
              <a:t>(pod), hmat</a:t>
            </a:r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</p:txBody>
      </p:sp>
      <p:pic>
        <p:nvPicPr>
          <p:cNvPr id="4" name="Picture 2" descr="Aký je rozdiel medzi ultrazvukom a infrazvukom? | Notus">
            <a:extLst>
              <a:ext uri="{FF2B5EF4-FFF2-40B4-BE49-F238E27FC236}">
                <a16:creationId xmlns:a16="http://schemas.microsoft.com/office/drawing/2014/main" id="{1FC8CB33-D129-9049-DAC9-B4F643D416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092" y="3429000"/>
            <a:ext cx="4998124" cy="2062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2786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E73769D-E5E2-43BC-8CB9-5A673C13E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38" y="786216"/>
            <a:ext cx="4954586" cy="133519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br>
              <a:rPr lang="cs-CZ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cs-CZ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cs-CZ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9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Akustika</a:t>
            </a:r>
            <a:r>
              <a:rPr lang="en-US" sz="49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–</a:t>
            </a:r>
            <a:r>
              <a:rPr lang="en-US" sz="49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zvuk</a:t>
            </a:r>
            <a:r>
              <a:rPr lang="cs-CZ" sz="49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endParaRPr lang="en-US" sz="49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cs-CZ" sz="49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Fyziologické hledisko</a:t>
            </a:r>
            <a:endParaRPr lang="en-US" sz="49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383A4D-BE69-4850-9967-03DADB719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5676" y="2431261"/>
            <a:ext cx="5184230" cy="457082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b="1" dirty="0" err="1"/>
              <a:t>Výška</a:t>
            </a:r>
            <a:r>
              <a:rPr lang="en-US" sz="2000" b="1" dirty="0"/>
              <a:t> </a:t>
            </a:r>
            <a:r>
              <a:rPr lang="en-US" sz="2000" b="1" dirty="0" err="1"/>
              <a:t>zvuku</a:t>
            </a:r>
            <a:r>
              <a:rPr lang="en-US" sz="2000" dirty="0"/>
              <a:t> – </a:t>
            </a:r>
            <a:r>
              <a:rPr lang="cs-CZ" sz="2000" dirty="0"/>
              <a:t>dána frekvencí, </a:t>
            </a:r>
            <a:r>
              <a:rPr lang="en-US" sz="2000" dirty="0" err="1"/>
              <a:t>fcí</a:t>
            </a:r>
            <a:r>
              <a:rPr lang="en-US" sz="2000" dirty="0"/>
              <a:t> </a:t>
            </a:r>
            <a:r>
              <a:rPr lang="en-US" sz="2000" dirty="0" err="1"/>
              <a:t>vlnové</a:t>
            </a:r>
            <a:r>
              <a:rPr lang="en-US" sz="2000" dirty="0"/>
              <a:t> </a:t>
            </a:r>
            <a:r>
              <a:rPr lang="en-US" sz="2000" dirty="0" err="1"/>
              <a:t>délky</a:t>
            </a:r>
            <a:r>
              <a:rPr lang="en-US" sz="2000" dirty="0"/>
              <a:t> a </a:t>
            </a:r>
            <a:r>
              <a:rPr lang="en-US" sz="2000" dirty="0" err="1"/>
              <a:t>rychlosti</a:t>
            </a:r>
            <a:r>
              <a:rPr lang="en-US" sz="2000" dirty="0"/>
              <a:t> </a:t>
            </a:r>
            <a:r>
              <a:rPr lang="en-US" sz="2000" dirty="0" err="1"/>
              <a:t>šíření</a:t>
            </a:r>
            <a:r>
              <a:rPr lang="en-US" sz="2000" dirty="0"/>
              <a:t> </a:t>
            </a:r>
            <a:r>
              <a:rPr lang="en-US" sz="2000" dirty="0" err="1"/>
              <a:t>zvuku</a:t>
            </a:r>
            <a:r>
              <a:rPr lang="en-US" sz="2000" dirty="0"/>
              <a:t> ( c ) f=c/lambda (</a:t>
            </a:r>
            <a:r>
              <a:rPr lang="en-US" sz="2000" dirty="0" err="1"/>
              <a:t>čím</a:t>
            </a:r>
            <a:r>
              <a:rPr lang="en-US" sz="2000" dirty="0"/>
              <a:t> </a:t>
            </a:r>
            <a:r>
              <a:rPr lang="en-US" sz="2000" dirty="0" err="1"/>
              <a:t>nižší</a:t>
            </a:r>
            <a:r>
              <a:rPr lang="en-US" sz="2000" dirty="0"/>
              <a:t> ton, </a:t>
            </a:r>
            <a:r>
              <a:rPr lang="en-US" sz="2000" dirty="0" err="1"/>
              <a:t>tím</a:t>
            </a:r>
            <a:r>
              <a:rPr lang="en-US" sz="2000" dirty="0"/>
              <a:t> </a:t>
            </a:r>
            <a:r>
              <a:rPr lang="en-US" sz="2000" dirty="0" err="1"/>
              <a:t>větší</a:t>
            </a:r>
            <a:r>
              <a:rPr lang="en-US" sz="2000" dirty="0"/>
              <a:t> </a:t>
            </a:r>
            <a:r>
              <a:rPr lang="en-US" sz="2000" dirty="0" err="1"/>
              <a:t>vlnová</a:t>
            </a:r>
            <a:r>
              <a:rPr lang="en-US" sz="2000" dirty="0"/>
              <a:t> </a:t>
            </a:r>
            <a:r>
              <a:rPr lang="en-US" sz="2000" dirty="0" err="1"/>
              <a:t>délka</a:t>
            </a:r>
            <a:r>
              <a:rPr lang="en-US" sz="2000" dirty="0"/>
              <a:t>) - </a:t>
            </a:r>
            <a:r>
              <a:rPr lang="en-US" sz="2000" dirty="0" err="1"/>
              <a:t>komorní</a:t>
            </a:r>
            <a:r>
              <a:rPr lang="en-US" sz="2000" dirty="0"/>
              <a:t> a1 440Hz 78cm </a:t>
            </a:r>
            <a:r>
              <a:rPr lang="en-US" sz="2000" dirty="0" err="1"/>
              <a:t>vlnové</a:t>
            </a:r>
            <a:r>
              <a:rPr lang="en-US" sz="2000" dirty="0"/>
              <a:t> </a:t>
            </a:r>
            <a:r>
              <a:rPr lang="en-US" sz="2000" dirty="0" err="1"/>
              <a:t>délky</a:t>
            </a:r>
            <a:endParaRPr lang="cs-CZ" sz="2000" dirty="0"/>
          </a:p>
          <a:p>
            <a:r>
              <a:rPr lang="cs-CZ" sz="2000" b="1" dirty="0"/>
              <a:t>Intenzita zvuku</a:t>
            </a:r>
            <a:r>
              <a:rPr lang="cs-CZ" sz="2000" dirty="0"/>
              <a:t> -  energie akustického tlaku dopadajícího na jednotku plochy </a:t>
            </a:r>
            <a:r>
              <a:rPr lang="cs-CZ" sz="2000" dirty="0">
                <a:cs typeface="Calibri"/>
              </a:rPr>
              <a:t>za jednotku času. /bel(dB)/</a:t>
            </a:r>
          </a:p>
          <a:p>
            <a:r>
              <a:rPr lang="cs-CZ" sz="2000" b="1" dirty="0">
                <a:cs typeface="Calibri"/>
              </a:rPr>
              <a:t>Hlasitost</a:t>
            </a:r>
            <a:r>
              <a:rPr lang="cs-CZ" sz="2000" dirty="0">
                <a:cs typeface="Calibri"/>
              </a:rPr>
              <a:t> zvuku – subjektivní veličina, jak vnímáme intenzitu zvuku /</a:t>
            </a:r>
            <a:r>
              <a:rPr lang="cs-CZ" sz="2000" dirty="0" err="1">
                <a:cs typeface="Calibri"/>
              </a:rPr>
              <a:t>fon</a:t>
            </a:r>
            <a:r>
              <a:rPr lang="cs-CZ" sz="2000" dirty="0">
                <a:cs typeface="Calibri"/>
              </a:rPr>
              <a:t>/</a:t>
            </a:r>
            <a:endParaRPr lang="en-US" sz="2000" dirty="0">
              <a:cs typeface="Calibri"/>
            </a:endParaRPr>
          </a:p>
          <a:p>
            <a:endParaRPr lang="cs-CZ" sz="2000" dirty="0"/>
          </a:p>
          <a:p>
            <a:endParaRPr lang="en-US" sz="2000" dirty="0">
              <a:cs typeface="Calibri"/>
            </a:endParaRPr>
          </a:p>
        </p:txBody>
      </p:sp>
      <p:pic>
        <p:nvPicPr>
          <p:cNvPr id="5" name="Obrázek 5">
            <a:extLst>
              <a:ext uri="{FF2B5EF4-FFF2-40B4-BE49-F238E27FC236}">
                <a16:creationId xmlns:a16="http://schemas.microsoft.com/office/drawing/2014/main" id="{7FB4C1AD-A9F9-467B-9EBC-FC4B4D3DC00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96000" y="1791310"/>
            <a:ext cx="5458968" cy="327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924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73769D-E5E2-43BC-8CB9-5A673C13E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 fontScale="90000"/>
          </a:bodyPr>
          <a:lstStyle/>
          <a:p>
            <a:br>
              <a:rPr lang="cs-CZ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cs-CZ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cs-CZ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9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Akustika</a:t>
            </a:r>
            <a:r>
              <a:rPr lang="en-US" sz="49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–</a:t>
            </a:r>
            <a:r>
              <a:rPr lang="en-US" sz="49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zvuk</a:t>
            </a:r>
            <a:r>
              <a:rPr lang="cs-CZ" sz="49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- fyziologické hledisko</a:t>
            </a:r>
            <a:endParaRPr lang="en-US" sz="49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383A4D-BE69-4850-9967-03DADB719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2000" b="1" dirty="0"/>
              <a:t>Intenzita zvuku</a:t>
            </a:r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</p:txBody>
      </p:sp>
      <p:pic>
        <p:nvPicPr>
          <p:cNvPr id="1026" name="Picture 2" descr="Tabulka hlučnosti s decibely a příklady hluku">
            <a:extLst>
              <a:ext uri="{FF2B5EF4-FFF2-40B4-BE49-F238E27FC236}">
                <a16:creationId xmlns:a16="http://schemas.microsoft.com/office/drawing/2014/main" id="{41CCEE22-E1EC-9041-1905-6177B090F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374" y="2536108"/>
            <a:ext cx="7938940" cy="394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4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53A3EE-F13F-45C5-88D0-99D03D979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dirty="0"/>
              <a:t>Akustika </a:t>
            </a:r>
            <a:r>
              <a:rPr lang="cs-CZ"/>
              <a:t>- zvuk-hudební hledisko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D9A670-E28A-4E62-A617-AA1EA029D2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0936" y="2671509"/>
            <a:ext cx="3429000" cy="34107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b="1" dirty="0" err="1"/>
              <a:t>Tón</a:t>
            </a:r>
            <a:r>
              <a:rPr lang="en-US" sz="2200" dirty="0"/>
              <a:t> - </a:t>
            </a:r>
            <a:r>
              <a:rPr lang="en-US" sz="2200" dirty="0" err="1"/>
              <a:t>harmonický</a:t>
            </a:r>
            <a:r>
              <a:rPr lang="en-US" sz="2200" dirty="0"/>
              <a:t>, </a:t>
            </a:r>
            <a:r>
              <a:rPr lang="en-US" sz="2200" dirty="0" err="1"/>
              <a:t>periodický</a:t>
            </a:r>
            <a:r>
              <a:rPr lang="en-US" sz="2200" dirty="0"/>
              <a:t> </a:t>
            </a:r>
            <a:r>
              <a:rPr lang="en-US" sz="2200" dirty="0" err="1"/>
              <a:t>zvuk</a:t>
            </a:r>
            <a:endParaRPr lang="cs-CZ" sz="2200" dirty="0"/>
          </a:p>
          <a:p>
            <a:r>
              <a:rPr lang="en-US" sz="2200" b="1" dirty="0" err="1"/>
              <a:t>Šum</a:t>
            </a:r>
            <a:r>
              <a:rPr lang="en-US" sz="2200" dirty="0"/>
              <a:t> - </a:t>
            </a:r>
            <a:r>
              <a:rPr lang="en-US" sz="2200" dirty="0" err="1"/>
              <a:t>neharmonický</a:t>
            </a:r>
            <a:r>
              <a:rPr lang="en-US" sz="2200" dirty="0"/>
              <a:t>, </a:t>
            </a:r>
            <a:r>
              <a:rPr lang="en-US" sz="2200" dirty="0" err="1"/>
              <a:t>neperiodický</a:t>
            </a:r>
            <a:r>
              <a:rPr lang="en-US" sz="2200" dirty="0"/>
              <a:t> </a:t>
            </a:r>
            <a:r>
              <a:rPr lang="en-US" sz="2200" dirty="0" err="1"/>
              <a:t>zvuk</a:t>
            </a:r>
            <a:r>
              <a:rPr lang="en-US" sz="2200" dirty="0"/>
              <a:t> </a:t>
            </a:r>
          </a:p>
          <a:p>
            <a:r>
              <a:rPr lang="en-US" sz="2200" b="1" dirty="0" err="1"/>
              <a:t>Hluk</a:t>
            </a:r>
            <a:r>
              <a:rPr lang="en-US" sz="2200" dirty="0"/>
              <a:t> - </a:t>
            </a:r>
            <a:r>
              <a:rPr lang="en-US" sz="2200" dirty="0" err="1"/>
              <a:t>nepříjemný</a:t>
            </a:r>
            <a:r>
              <a:rPr lang="en-US" sz="2200" dirty="0"/>
              <a:t>, </a:t>
            </a:r>
            <a:r>
              <a:rPr lang="en-US" sz="2200" dirty="0" err="1"/>
              <a:t>rušivý</a:t>
            </a:r>
            <a:r>
              <a:rPr lang="en-US" sz="2200" dirty="0"/>
              <a:t> </a:t>
            </a:r>
            <a:r>
              <a:rPr lang="en-US" sz="2200" dirty="0" err="1"/>
              <a:t>akustický</a:t>
            </a:r>
            <a:r>
              <a:rPr lang="en-US" sz="2200" dirty="0"/>
              <a:t>, event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sluch</a:t>
            </a:r>
            <a:r>
              <a:rPr lang="en-US" sz="2200" dirty="0"/>
              <a:t> </a:t>
            </a:r>
            <a:r>
              <a:rPr lang="en-US" sz="2200" dirty="0" err="1"/>
              <a:t>ohrožující</a:t>
            </a:r>
            <a:r>
              <a:rPr lang="en-US" sz="2200" dirty="0"/>
              <a:t> </a:t>
            </a:r>
            <a:r>
              <a:rPr lang="en-US" sz="2200" dirty="0" err="1"/>
              <a:t>zvuk</a:t>
            </a:r>
            <a:endParaRPr lang="en-US" sz="2200" dirty="0"/>
          </a:p>
          <a:p>
            <a:r>
              <a:rPr lang="en-US" sz="2200" b="1" dirty="0" err="1"/>
              <a:t>Řeč</a:t>
            </a:r>
            <a:r>
              <a:rPr lang="en-US" sz="2200" dirty="0"/>
              <a:t> - </a:t>
            </a:r>
            <a:r>
              <a:rPr lang="en-US" sz="2200" dirty="0" err="1"/>
              <a:t>skládá</a:t>
            </a:r>
            <a:r>
              <a:rPr lang="en-US" sz="2200" dirty="0"/>
              <a:t> se </a:t>
            </a:r>
            <a:r>
              <a:rPr lang="en-US" sz="2200" dirty="0" err="1"/>
              <a:t>tónů</a:t>
            </a:r>
            <a:r>
              <a:rPr lang="en-US" sz="2200" dirty="0"/>
              <a:t> a </a:t>
            </a:r>
            <a:r>
              <a:rPr lang="en-US" sz="2200" dirty="0" err="1"/>
              <a:t>šumů</a:t>
            </a:r>
            <a:endParaRPr lang="en-US" sz="2200" dirty="0"/>
          </a:p>
          <a:p>
            <a:endParaRPr lang="en-US" sz="2200" dirty="0"/>
          </a:p>
        </p:txBody>
      </p:sp>
      <p:pic>
        <p:nvPicPr>
          <p:cNvPr id="5" name="Obrázek 5">
            <a:extLst>
              <a:ext uri="{FF2B5EF4-FFF2-40B4-BE49-F238E27FC236}">
                <a16:creationId xmlns:a16="http://schemas.microsoft.com/office/drawing/2014/main" id="{2EB95409-5ABF-4C07-83CD-9E5CFEADC04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54296" y="1478700"/>
            <a:ext cx="6903720" cy="39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084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566</Words>
  <Application>Microsoft Office PowerPoint</Application>
  <PresentationFormat>Širokoúhlá obrazovka</PresentationFormat>
  <Paragraphs>46</Paragraphs>
  <Slides>10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Základy akustiky</vt:lpstr>
      <vt:lpstr>Akustika</vt:lpstr>
      <vt:lpstr>Akustika – zvuk – fyzikální hledisko</vt:lpstr>
      <vt:lpstr>Akustika –zvuk – fyzikální hledisko</vt:lpstr>
      <vt:lpstr>Akustika –zvuk – fyzikální hledisko</vt:lpstr>
      <vt:lpstr>   Akustika –zvuk - fyziologické hledisko</vt:lpstr>
      <vt:lpstr>   Akustika –zvuk  Fyziologické hledisko</vt:lpstr>
      <vt:lpstr>   Akustika –zvuk - fyziologické hledisko</vt:lpstr>
      <vt:lpstr>Akustika - zvuk-hudební hledisko</vt:lpstr>
      <vt:lpstr>Akustika -zvuk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 Šupíková</dc:creator>
  <cp:lastModifiedBy>Šupíková Lucie</cp:lastModifiedBy>
  <cp:revision>8</cp:revision>
  <dcterms:created xsi:type="dcterms:W3CDTF">2021-09-25T13:52:56Z</dcterms:created>
  <dcterms:modified xsi:type="dcterms:W3CDTF">2022-09-25T20:05:20Z</dcterms:modified>
</cp:coreProperties>
</file>