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88347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96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86539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047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65303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813472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87917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81758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522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77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49192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479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155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36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57947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496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3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559926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59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475656" y="2130425"/>
            <a:ext cx="6048672" cy="8413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Dokumenty mezinárodního charakter</a:t>
            </a:r>
            <a:r>
              <a:rPr lang="cs-CZ" sz="4400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endParaRPr lang="en-US" sz="44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Ochrana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lidských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práv</a:t>
            </a: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osob se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zdravotn</a:t>
            </a:r>
            <a:r>
              <a:rPr lang="cs-CZ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ím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postižen</a:t>
            </a:r>
            <a:r>
              <a:rPr lang="cs-CZ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ím</a:t>
            </a: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Světový akční program činnosti týkající se zdravotně postižených osob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idx="1"/>
          </p:nvPr>
        </p:nvSpPr>
        <p:spPr>
          <a:xfrm>
            <a:off x="457200" y="2348880"/>
            <a:ext cx="822960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Byl přijat Valným shromážděním OSN v roce 1982.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Byl nejvýznamnějším </a:t>
            </a:r>
            <a:r>
              <a:rPr lang="cs-CZ" sz="20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výsledkem Mezinárodního roku zdravotně postižených.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Tento program garantuje rovnost práv handicapovaných a je zde zdůrazněno právo těchto osob účastnit se na společenském životě.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Program formuloval nejdůležitější zásady v oblasti prevence a rehabilitace a potvrdil právo zdravotně postižených na stejné příležitosti, jaké mají ostatní občané.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Světový program obsahuje první ustanovení svého druhu ohledně vyrovnávání příležitostí pro osoby se zdravotním postižením v rámci OSN. Stanoví, že "všeobecný společenský systém, jako jsou fyzické a kulturní prostředí, bydlení, doprava, sociální a zdravotní služby, vzdělávací a pracovní příležitosti, kulturní a sociální život, včetně sportovních a rekreačních aktivit, mají být přístupné pro všechny". </a:t>
            </a:r>
            <a:b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endParaRPr lang="cs-CZ" sz="20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468312" y="620712"/>
            <a:ext cx="8229600" cy="54725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Nový způsob myšlení, který se utvářel během dekády zdravotně postižených, přiznává právo těchto osob na stejné příležitosti, jaké mají ostatní lidé, jakož i na rovnoprávný podíl na zlepšování životních podmínek. </a:t>
            </a:r>
          </a:p>
          <a:p>
            <a:pPr marL="342900" indent="-34290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Tento postoj vyústil v přijetí </a:t>
            </a:r>
            <a:r>
              <a:rPr lang="cs-CZ" sz="20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Standardních pravidel pro vyrovnání příležitostí pro osoby se zdravotním postižením </a:t>
            </a: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který byl schválen Valným shromážděním OSN na jeho 48. zasedání dne 28. října 1993. </a:t>
            </a:r>
          </a:p>
          <a:p>
            <a:pPr marL="342900" indent="-34290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Standardní pravidla pro vyrovnání příležitostí pro osoby se zdravotním postižením byla vypracována na základě zkušeností, získaných během Dekády zdravotně postižených, vyhlášené OSN v letech 1983 - 1992. </a:t>
            </a:r>
          </a:p>
          <a:p>
            <a:pPr marL="342900" indent="-34290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Standardní pravidla zdůrazňují oblasti důležité pro zvýšení kvality života zdravotně postižených osob a dosažení plné integrace a zrovnoprávnění. Vytvářejí základ pro odbornou a technickou spolupráci mezi státy, OSN a ostatními mezinárodními organizacemi. Hlavním cílem Standardních pravidel je zajištění stejných (rovných) práv, jako mají ostatní, také pro zdravotně postižené. Apelují na jednotlivé státy, aby přijaly opatření vedoucí k prevenci postižení a zajistily rehabilitaci zdravotně postižených osob.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idx="1"/>
          </p:nvPr>
        </p:nvSpPr>
        <p:spPr>
          <a:xfrm>
            <a:off x="457200" y="1124744"/>
            <a:ext cx="8229600" cy="50014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Standardní pravidla stanovila právo občanské spoluúčasti osob s postižením jako mezinárodně uznané lidské právo a zároveň deklarují, že osoby se zdravotním postižením mají stejná práva jako ostatní lidé a opouštějí přístup sociální dobročinnosti.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Vládám jednotlivých států je uložena povinnost zajistit, aby "se organizace postižených osob podílely na rozvoji vnitrostátní legislativy týkající se práv postižených osob a také na průběžném hodnocení této legislativy...„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Jakákoliv diskriminační ustanovení vůči osobám s postižením musí být odstraněna.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cs-CZ" sz="20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Standardní pravidla vyzývají vlády k rozvinutí národního plánovacího procesu, ve kterém uvedou svojí legislativu a politiku do souladu s mezinárodními lidsko-právními standardy (Národní plán o vyrovnávání…)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Úmluva o právech dítěte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Rok 1979 byl OSN vyhlášen jako Mezinárodní rok dítěte,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Polsko navrhlo zpracovat dokument, týkající se dětských práv, který by byl pro zúčastněné státy právně závazný.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Přípravné práce byly velmi složité a trvaly deset let.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Úmluva o právech dítěte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Byla 20. listopadu 1989 v New Yorku jednomyslně přijata Valným shromážděním OSN.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V platnost vstoupila v září 1990, kdy jí náš stát, tehdy ještě jako Česká a Slovenská federativní republika, také jako mezi prvními podepsal a ratifikoval.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Česká republika je pak Úmluvou vázána od 1. ledna 1993. Úmluva je u nás platnou právní normou, která je stejně jako veškeré mezinárodní lidskoprávní dokumenty dokonce nadřazena zákonům.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Principy Úmluvy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idx="1"/>
          </p:nvPr>
        </p:nvSpPr>
        <p:spPr>
          <a:xfrm>
            <a:off x="1176865" y="2348881"/>
            <a:ext cx="6798736" cy="35862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2000" b="0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Úmluva o právech dítěte je založena na čtyřech základních principech: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Právo na život a přežití</a:t>
            </a:r>
            <a:r>
              <a:rPr lang="cs-CZ" sz="2000" b="0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- zaručuje zachování života dítěte a uspokojování jeho základních potřeb (právo na přiměřenou životní úroveň, bydlení, výživu, zdravotní péči atd.).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Právo na rozvoj</a:t>
            </a:r>
            <a:r>
              <a:rPr lang="cs-CZ" sz="2000" b="0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- dítě by mělo mít právo se rozvíjet, vzdělávat a mít volný čas na hru a zábavu, ale také zaručenou svobodu myšlení, vyznání a volný přístup k informacím.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Právo na ochranu</a:t>
            </a:r>
            <a:r>
              <a:rPr lang="cs-CZ" sz="2000" b="0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- dítě má právo na ochranu před násilím, vykořisťováním, zanedbáváním a všemožným zneužíváním, ale i na ochranu proti poškozování v systému trestního práva.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Participační právo (právo na účast)</a:t>
            </a:r>
            <a:r>
              <a:rPr lang="cs-CZ" sz="2000" b="0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– dítě se může vyjádřit ke všemu, co se ho týká, zveřejnit svůj názor na dění kolem sebe a mít slovo v záležitostech, které ovlivňují jeho osobu.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lang="cs-CZ" sz="2000" b="0" i="0" u="none" strike="noStrike" cap="none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Listina základních práv a svobod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Usnesením předsednictva České národní rady</a:t>
            </a:r>
            <a:b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ze dne 16. prosince 1992 byla Listina vyhlášena </a:t>
            </a:r>
            <a:b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jako součást ústavního pořádku České republiky.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Úmluva o právech osob se zdravotním postižením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idx="1"/>
          </p:nvPr>
        </p:nvSpPr>
        <p:spPr>
          <a:xfrm>
            <a:off x="683568" y="2490135"/>
            <a:ext cx="7632848" cy="40352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Schválilo Valné shromáždění Organizace spojených národů v prosinci 2006 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Úmluva navazuje na sedm již existujících lidskoprávních úmluv OSN. Nezakládá žádná nová práva, pouze ukládá důsledné naplňování existujících lidských práv a svobod z hlediska osob se zdravotním postižením. Uznává jejich důstojnost a rovné postavení, právo na samostatnost a nezávislost, na svobodné rozhodování, podporuje zapojení osob se zdravotním postižením do všech politik, které se jich dotýkají.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Za mimořádně důležité Úmluva pokládá zajištění přístupu zdravotně postižených k fyzickému, ekonomickému, sociálnímu a kulturnímu prostředí, ke vzdělávání, k rehabilitaci, k informacím a komunikaci.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Úmluva je založena na principu rovnoprávnosti, jejím cílem je chránit a zajistit rovný přístup k právům a svobodám pro osoby se zdravotním postižením a zajistit respektování jejich důstojnosti</a:t>
            </a:r>
            <a: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Česká republika ratifikovala Úmluvu o právech osob se zdravotním postižením v září 2009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Ženevská deklarace práv dítěte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77500" lnSpcReduction="20000"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Přijata v roce 1924.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Velmi stručně a jednoduše shrnula základní principy, chránící dítě před jakýmkoli nebezpečím a zajišťující mu optimální tělesný a mentální vývoj. 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Tyto principy jsou státy povinny plnit, aby podporovaly všestranný rozvoj dětí pomocí vzdělání a také ochránily jejich správný vývoj před řadou ohrožujících faktorů např. před týráním, zanedbáváním, zneužíváním dětské práce atd.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Dokument sice postrádá mezinárodně právní závaznost, přesto jde o výrazný krok vpřed.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Všeobecná deklarace lidských práv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Otřesné zkušenosti s porušováním základních lidských práv v průběhu 2. světové války se stávají podnětem ke vzniku </a:t>
            </a:r>
            <a:r>
              <a:rPr lang="cs-CZ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Organizace spojených národů</a:t>
            </a: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 také k přijímání řady dokumentů, týkajících se právě lidských práv.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Mezi ty nejvýznamnější patří Všeobecná deklarace lidských práv (1948) která se týká obecně práv lidských a tím samozřejmě i práv dítěte.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Charta práv dítěte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idx="1"/>
          </p:nvPr>
        </p:nvSpPr>
        <p:spPr>
          <a:xfrm>
            <a:off x="1176865" y="2348879"/>
            <a:ext cx="6798736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Dne 20. listopadu 1959 přijímá XIV. Valné shromáždění OSN.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V preambuli se přímo odkazuje na Všeobecnou deklaraci lidských práv a ve svém celku požaduje zvláštní záruky o péči a ochraně dítěte již před narozením i po něm.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Stále však není závazným mezinárodním dokumentem, ale na druhou stranu opět důrazně vyjádřila jeden z hlavních cílů mezinárodního společenství, a to ochranu dítěte.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Právní závaznosti dosahuje až </a:t>
            </a:r>
            <a:r>
              <a:rPr lang="cs-CZ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Úmluva o právech dítěte z roku 1989.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Evropská sociální charta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idx="1"/>
          </p:nvPr>
        </p:nvSpPr>
        <p:spPr>
          <a:xfrm>
            <a:off x="1176865" y="2420889"/>
            <a:ext cx="6798736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1961 v 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Turinu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přijata členskými státy Rady Evropy Evropská sociální charta (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ESCh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 (v ČR publikována pod č. 14/2000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Sb.m.s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.).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Jménem České a Slovenské Federativní Republiky byla Evropská sociální charta podepsána ve Štrasburku dne 27. května 1992.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ESCh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mj. vymezuje obsah jednotlivých práv a zdůrazňuje práva určitých kategorií osob, kterým má být poskytnuta zvláštní ochrana.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Ve vztahu ke zdravotně postiženým je významný zejména čl. 15 v části I: 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„Osoby zdravotně postižené mají právo na odborný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výcvik,rehabilitaci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 sociální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readaptaci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bez ohledu na původ a povahu jejich postižení.“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Deklarace práv mentálně postižených osob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idx="1"/>
          </p:nvPr>
        </p:nvSpPr>
        <p:spPr>
          <a:xfrm>
            <a:off x="1176865" y="2490135"/>
            <a:ext cx="6798736" cy="40352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Přijata v roce 1971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Přiznává těmto osobám stejná práva jako ostatním občanům, včetně práva pracovat.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Deklarace obsahuje 7 základních článků, které deklarují, že mentálně postiženým osobám musí být zaručená "v maximální možné míře stejná práva" jako mají ostatní lidé.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Dále je jim přiznáno právo na odpovídající lékařskou péči a na léčení, jakož i na takové vzdělání, přípravu, rehabilitaci a výchovu, které jim umožní maximálně rozvinout své schopnosti a kapacitu. Zároveň mají tyto osoby právo na ekonomickou jistotu a přiměřenou životní úroveň. </a:t>
            </a:r>
            <a:br>
              <a:rPr lang="cs-CZ" sz="2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endParaRPr lang="cs-CZ" sz="24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Deklarace práv zdravotně postižených osob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Přijata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 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roce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1975.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 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níž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opět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dochází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 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potvrzení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práva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postižených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osob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respektování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lidské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důstojnosti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Valné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shromáždění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OSN v 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této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deklaraci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zdůraznilo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že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zdravotně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postižení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naprosto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stejná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lidská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práva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ale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povinnosti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všichni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ostatní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občané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Charta práv tělesně postižených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idx="1"/>
          </p:nvPr>
        </p:nvSpPr>
        <p:spPr>
          <a:xfrm>
            <a:off x="457200" y="2276872"/>
            <a:ext cx="82296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Byla vydána v Paříži v roce 1975.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Každá osoba s TP má stejná práva a povinnosti jako kdokoli jiný. Je tedy potřebné podporovat každou ekonomickou a sociální politiku, která k právům a povinnostem postižených osob přihlíží.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TP vede k omezení pohybové aktivity a taková osoba se stává ve zvýšené míře závislou na okolním prostředí, na svých blízkých i na celé společnosti. Je proto povinností společnosti napomáhat při integraci těchto našich spoluobčanů do normálního života.</a:t>
            </a:r>
          </a:p>
          <a:p>
            <a:pPr marL="342900" marR="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Postižení mají plné právo na samostatný a nezávislý způsob života, jaký si sami zvolí. Mají právo začlenit se do společenského života, mají právo na splnění všech svých přání a tužeb. Těm, kteří chtějí žít v domovech s pečovatelskou službou, má být umožněno vybrat si kvalitní domov, kde by byla plně respektována jejich osobnost. Tělesně postižené osoby mohou využívat i soukromé domy či byty a společnost jim musí dát možnost je přizpůsobit pro pohodlný, nezávislý a bezpečný život.</a:t>
            </a:r>
            <a:br>
              <a:rPr lang="cs-CZ" sz="1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</a:br>
            <a:endParaRPr lang="cs-CZ" sz="18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Mezinárodní rok zdravotně postižených osob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Byl Valným shromážděním OSN vyhlášen rok 1981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Zahájil dekádu (desetiletí) věnovanou osobám se zdravotním postižením (1983-1992).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a">
  <a:themeElements>
    <a:clrScheme name="Organika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ka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k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15</TotalTime>
  <Words>1612</Words>
  <Application>Microsoft Office PowerPoint</Application>
  <PresentationFormat>Předvádění na obrazovce (4:3)</PresentationFormat>
  <Paragraphs>75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Garamond</vt:lpstr>
      <vt:lpstr>Times New Roman</vt:lpstr>
      <vt:lpstr>Organika</vt:lpstr>
      <vt:lpstr>Dokumenty mezinárodního charakteru</vt:lpstr>
      <vt:lpstr>Ženevská deklarace práv dítěte</vt:lpstr>
      <vt:lpstr>Všeobecná deklarace lidských práv</vt:lpstr>
      <vt:lpstr>Charta práv dítěte</vt:lpstr>
      <vt:lpstr>Evropská sociální charta</vt:lpstr>
      <vt:lpstr>Deklarace práv mentálně postižených osob</vt:lpstr>
      <vt:lpstr>Deklarace práv zdravotně postižených osob</vt:lpstr>
      <vt:lpstr>Charta práv tělesně postižených</vt:lpstr>
      <vt:lpstr>Mezinárodní rok zdravotně postižených osob</vt:lpstr>
      <vt:lpstr>Světový akční program činnosti týkající se zdravotně postižených osob</vt:lpstr>
      <vt:lpstr>Prezentace aplikace PowerPoint</vt:lpstr>
      <vt:lpstr>Prezentace aplikace PowerPoint</vt:lpstr>
      <vt:lpstr>Úmluva o právech dítěte</vt:lpstr>
      <vt:lpstr>Úmluva o právech dítěte</vt:lpstr>
      <vt:lpstr>Principy Úmluvy</vt:lpstr>
      <vt:lpstr>Listina základních práv a svobod</vt:lpstr>
      <vt:lpstr>Úmluva o právech osob se zdravotním postižením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Mezinárodně – právní standardy</dc:title>
  <dc:creator>Janků</dc:creator>
  <cp:lastModifiedBy>Kateřina Janků</cp:lastModifiedBy>
  <cp:revision>4</cp:revision>
  <dcterms:modified xsi:type="dcterms:W3CDTF">2022-09-12T14:39:36Z</dcterms:modified>
</cp:coreProperties>
</file>