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7" r:id="rId3"/>
    <p:sldId id="318" r:id="rId4"/>
    <p:sldId id="271" r:id="rId5"/>
    <p:sldId id="272" r:id="rId6"/>
    <p:sldId id="273" r:id="rId7"/>
    <p:sldId id="274" r:id="rId8"/>
    <p:sldId id="277" r:id="rId9"/>
    <p:sldId id="281" r:id="rId10"/>
    <p:sldId id="275" r:id="rId11"/>
    <p:sldId id="282" r:id="rId12"/>
    <p:sldId id="309" r:id="rId13"/>
    <p:sldId id="276" r:id="rId14"/>
    <p:sldId id="278" r:id="rId15"/>
    <p:sldId id="279" r:id="rId16"/>
    <p:sldId id="280" r:id="rId17"/>
    <p:sldId id="283" r:id="rId18"/>
    <p:sldId id="286" r:id="rId19"/>
    <p:sldId id="284" r:id="rId20"/>
    <p:sldId id="299"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300" r:id="rId34"/>
    <p:sldId id="301" r:id="rId35"/>
    <p:sldId id="302" r:id="rId36"/>
    <p:sldId id="305" r:id="rId37"/>
    <p:sldId id="306" r:id="rId38"/>
    <p:sldId id="307" r:id="rId39"/>
    <p:sldId id="303" r:id="rId40"/>
    <p:sldId id="304" r:id="rId41"/>
    <p:sldId id="308" r:id="rId42"/>
    <p:sldId id="257" r:id="rId43"/>
    <p:sldId id="258" r:id="rId44"/>
    <p:sldId id="259" r:id="rId45"/>
    <p:sldId id="260" r:id="rId46"/>
    <p:sldId id="261" r:id="rId47"/>
    <p:sldId id="262" r:id="rId48"/>
    <p:sldId id="316" r:id="rId49"/>
    <p:sldId id="263" r:id="rId50"/>
    <p:sldId id="268" r:id="rId51"/>
    <p:sldId id="264" r:id="rId52"/>
    <p:sldId id="310" r:id="rId53"/>
    <p:sldId id="311" r:id="rId54"/>
    <p:sldId id="312" r:id="rId55"/>
    <p:sldId id="313" r:id="rId56"/>
    <p:sldId id="314" r:id="rId57"/>
    <p:sldId id="315" r:id="rId58"/>
    <p:sldId id="265" r:id="rId59"/>
    <p:sldId id="269" r:id="rId60"/>
    <p:sldId id="270" r:id="rId61"/>
    <p:sldId id="267" r:id="rId6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1"/>
      </p:bgRef>
    </p:bg>
    <p:spTree>
      <p:nvGrpSpPr>
        <p:cNvPr id="1" name=""/>
        <p:cNvGrpSpPr/>
        <p:nvPr/>
      </p:nvGrpSpPr>
      <p:grpSpPr>
        <a:xfrm>
          <a:off x="0" y="0"/>
          <a:ext cx="0" cy="0"/>
          <a:chOff x="0" y="0"/>
          <a:chExt cx="0" cy="0"/>
        </a:xfrm>
      </p:grpSpPr>
      <p:sp>
        <p:nvSpPr>
          <p:cNvPr id="8" name="Obdélník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Přímá spojovací čára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Nadpis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cs-CZ"/>
              <a:t>Klepnutím lze upravit styl předlohy nadpisů.</a:t>
            </a:r>
            <a:endParaRPr kumimoji="0" lang="en-US"/>
          </a:p>
        </p:txBody>
      </p:sp>
      <p:sp>
        <p:nvSpPr>
          <p:cNvPr id="25" name="Podnadpis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a:t>Klepnutím lze upravit styl předlohy podnadpisů.</a:t>
            </a:r>
            <a:endParaRPr kumimoji="0" lang="en-US"/>
          </a:p>
        </p:txBody>
      </p:sp>
      <p:sp>
        <p:nvSpPr>
          <p:cNvPr id="31" name="Zástupný symbol pro datum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D7E5EFE7-99A2-4C09-B54E-FC73346ACFB2}" type="datetimeFigureOut">
              <a:rPr lang="cs-CZ" smtClean="0"/>
              <a:pPr/>
              <a:t>01.12.2022</a:t>
            </a:fld>
            <a:endParaRPr lang="cs-CZ"/>
          </a:p>
        </p:txBody>
      </p:sp>
      <p:sp>
        <p:nvSpPr>
          <p:cNvPr id="18" name="Zástupný symbol pro zápatí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cs-CZ"/>
          </a:p>
        </p:txBody>
      </p:sp>
      <p:sp>
        <p:nvSpPr>
          <p:cNvPr id="29" name="Zástupný symbol pro číslo snímku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73A90DCA-BA8B-483A-9ADC-8B5B07713719}"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D7E5EFE7-99A2-4C09-B54E-FC73346ACFB2}" type="datetimeFigureOut">
              <a:rPr lang="cs-CZ" smtClean="0"/>
              <a:pPr/>
              <a:t>01.12.2022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53200" y="274955"/>
            <a:ext cx="1524000" cy="5851525"/>
          </a:xfrm>
        </p:spPr>
        <p:txBody>
          <a:bodyPr vert="eaVert" ancho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457200" y="274642"/>
            <a:ext cx="60198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a:xfrm>
            <a:off x="4242816" y="6557946"/>
            <a:ext cx="2002464" cy="226902"/>
          </a:xfrm>
        </p:spPr>
        <p:txBody>
          <a:bodyPr/>
          <a:lstStyle/>
          <a:p>
            <a:fld id="{D7E5EFE7-99A2-4C09-B54E-FC73346ACFB2}" type="datetimeFigureOut">
              <a:rPr lang="cs-CZ" smtClean="0"/>
              <a:pPr/>
              <a:t>01.12.2022</a:t>
            </a:fld>
            <a:endParaRPr lang="cs-CZ"/>
          </a:p>
        </p:txBody>
      </p:sp>
      <p:sp>
        <p:nvSpPr>
          <p:cNvPr id="5" name="Zástupný symbol pro zápatí 4"/>
          <p:cNvSpPr>
            <a:spLocks noGrp="1"/>
          </p:cNvSpPr>
          <p:nvPr>
            <p:ph type="ftr" sz="quarter" idx="11"/>
          </p:nvPr>
        </p:nvSpPr>
        <p:spPr>
          <a:xfrm>
            <a:off x="457200" y="6556248"/>
            <a:ext cx="3657600" cy="228600"/>
          </a:xfrm>
        </p:spPr>
        <p:txBody>
          <a:bodyPr/>
          <a:lstStyle/>
          <a:p>
            <a:endParaRPr lang="cs-CZ"/>
          </a:p>
        </p:txBody>
      </p:sp>
      <p:sp>
        <p:nvSpPr>
          <p:cNvPr id="6" name="Zástupný symbol pro číslo snímku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73A90DCA-BA8B-483A-9ADC-8B5B07713719}"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D7E5EFE7-99A2-4C09-B54E-FC73346ACFB2}" type="datetimeFigureOut">
              <a:rPr lang="cs-CZ" smtClean="0"/>
              <a:pPr/>
              <a:t>01.12.2022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1">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7E5EFE7-99A2-4C09-B54E-FC73346ACFB2}" type="datetimeFigureOut">
              <a:rPr lang="cs-CZ" smtClean="0"/>
              <a:pPr/>
              <a:t>01.12.2022</a:t>
            </a:fld>
            <a:endParaRPr lang="cs-CZ"/>
          </a:p>
        </p:txBody>
      </p:sp>
      <p:sp>
        <p:nvSpPr>
          <p:cNvPr id="5" name="Zástupný symbol pro zápatí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cs-CZ"/>
          </a:p>
        </p:txBody>
      </p:sp>
      <p:sp>
        <p:nvSpPr>
          <p:cNvPr id="6" name="Zástupný symbol pro číslo snímku 5"/>
          <p:cNvSpPr>
            <a:spLocks noGrp="1"/>
          </p:cNvSpPr>
          <p:nvPr>
            <p:ph type="sldNum" sz="quarter" idx="12"/>
          </p:nvPr>
        </p:nvSpPr>
        <p:spPr>
          <a:xfrm>
            <a:off x="6733952" y="6555112"/>
            <a:ext cx="588336" cy="228600"/>
          </a:xfrm>
        </p:spPr>
        <p:txBody>
          <a:bodyPr/>
          <a:lstStyle/>
          <a:p>
            <a:fld id="{73A90DCA-BA8B-483A-9ADC-8B5B07713719}"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lstStyle/>
          <a:p>
            <a:r>
              <a:rPr kumimoji="0" lang="cs-CZ"/>
              <a:t>Klepnutím lze upravit styl předlohy nadpisů.</a:t>
            </a:r>
            <a:endParaRPr kumimoji="0" lang="en-US"/>
          </a:p>
        </p:txBody>
      </p:sp>
      <p:sp>
        <p:nvSpPr>
          <p:cNvPr id="3" name="Zástupný symbol pro obsah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D7E5EFE7-99A2-4C09-B54E-FC73346ACFB2}" type="datetimeFigureOut">
              <a:rPr lang="cs-CZ" smtClean="0"/>
              <a:pPr/>
              <a:t>01.12.2022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nchor="b"/>
          <a:lstStyle>
            <a:lvl1pPr>
              <a:defRPr/>
            </a:lvl1pPr>
            <a:extLst/>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a:t>Klepnutím lze upravit styly předlohy textu.</a:t>
            </a:r>
          </a:p>
        </p:txBody>
      </p:sp>
      <p:sp>
        <p:nvSpPr>
          <p:cNvPr id="5" name="Zástupný symbol pro obsah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6" name="Zástupný symbol pro obsah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D7E5EFE7-99A2-4C09-B54E-FC73346ACFB2}" type="datetimeFigureOut">
              <a:rPr lang="cs-CZ" smtClean="0"/>
              <a:pPr/>
              <a:t>01.12.2022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D7E5EFE7-99A2-4C09-B54E-FC73346ACFB2}" type="datetimeFigureOut">
              <a:rPr lang="cs-CZ" smtClean="0"/>
              <a:pPr/>
              <a:t>01.12.2022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solidFill>
                  <a:schemeClr val="tx2"/>
                </a:solidFill>
              </a:defRPr>
            </a:lvl1pPr>
            <a:extLst/>
          </a:lstStyle>
          <a:p>
            <a:fld id="{D7E5EFE7-99A2-4C09-B54E-FC73346ACFB2}" type="datetimeFigureOut">
              <a:rPr lang="cs-CZ" smtClean="0"/>
              <a:pPr/>
              <a:t>01.12.2022</a:t>
            </a:fld>
            <a:endParaRPr lang="cs-CZ"/>
          </a:p>
        </p:txBody>
      </p:sp>
      <p:sp>
        <p:nvSpPr>
          <p:cNvPr id="3" name="Zástupný symbol pro zápatí 2"/>
          <p:cNvSpPr>
            <a:spLocks noGrp="1"/>
          </p:cNvSpPr>
          <p:nvPr>
            <p:ph type="ftr" sz="quarter" idx="11"/>
          </p:nvPr>
        </p:nvSpPr>
        <p:spPr/>
        <p:txBody>
          <a:bodyPr/>
          <a:lstStyle>
            <a:lvl1pPr>
              <a:defRPr>
                <a:solidFill>
                  <a:schemeClr val="tx2"/>
                </a:solidFill>
              </a:defRPr>
            </a:lvl1pPr>
            <a:extLst/>
          </a:lstStyle>
          <a:p>
            <a:endParaRPr lang="cs-CZ"/>
          </a:p>
        </p:txBody>
      </p:sp>
      <p:sp>
        <p:nvSpPr>
          <p:cNvPr id="4" name="Zástupný symbol pro číslo snímku 3"/>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cs-CZ"/>
              <a:t>Klepnutím lze upravit styly předlohy textu.</a:t>
            </a:r>
          </a:p>
        </p:txBody>
      </p:sp>
      <p:sp>
        <p:nvSpPr>
          <p:cNvPr id="4" name="Zástupný symbol pro obsah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D7E5EFE7-99A2-4C09-B54E-FC73346ACFB2}" type="datetimeFigureOut">
              <a:rPr lang="cs-CZ" smtClean="0"/>
              <a:pPr/>
              <a:t>01.12.2022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2">
        <a:schemeClr val="bg2"/>
      </p:bgRef>
    </p:bg>
    <p:spTree>
      <p:nvGrpSpPr>
        <p:cNvPr id="1" name=""/>
        <p:cNvGrpSpPr/>
        <p:nvPr/>
      </p:nvGrpSpPr>
      <p:grpSpPr>
        <a:xfrm>
          <a:off x="0" y="0"/>
          <a:ext cx="0" cy="0"/>
          <a:chOff x="0" y="0"/>
          <a:chExt cx="0" cy="0"/>
        </a:xfrm>
      </p:grpSpPr>
      <p:sp>
        <p:nvSpPr>
          <p:cNvPr id="8" name="Obdélník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cs-CZ"/>
              <a:t>Klepnutím lze upravit styl předlohy nadpisů.</a:t>
            </a:r>
            <a:endParaRPr kumimoji="0" lang="en-US" dirty="0"/>
          </a:p>
        </p:txBody>
      </p:sp>
      <p:sp>
        <p:nvSpPr>
          <p:cNvPr id="4" name="Zástupný symbol pro text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cs-CZ"/>
              <a:t>Klepnutím lze upravit styly předlohy textu.</a:t>
            </a:r>
          </a:p>
        </p:txBody>
      </p:sp>
      <p:sp>
        <p:nvSpPr>
          <p:cNvPr id="5" name="Zástupný symbol pro datum 4"/>
          <p:cNvSpPr>
            <a:spLocks noGrp="1"/>
          </p:cNvSpPr>
          <p:nvPr>
            <p:ph type="dt" sz="half" idx="10"/>
          </p:nvPr>
        </p:nvSpPr>
        <p:spPr/>
        <p:txBody>
          <a:bodyPr/>
          <a:lstStyle/>
          <a:p>
            <a:fld id="{D7E5EFE7-99A2-4C09-B54E-FC73346ACFB2}" type="datetimeFigureOut">
              <a:rPr lang="cs-CZ" smtClean="0"/>
              <a:pPr/>
              <a:t>01.12.2022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3A90DCA-BA8B-483A-9ADC-8B5B07713719}" type="slidenum">
              <a:rPr lang="cs-CZ" smtClean="0"/>
              <a:pPr/>
              <a:t>‹#›</a:t>
            </a:fld>
            <a:endParaRPr lang="cs-CZ"/>
          </a:p>
        </p:txBody>
      </p:sp>
      <p:sp>
        <p:nvSpPr>
          <p:cNvPr id="10" name="Zástupný symbol pro obrázek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cs-CZ"/>
              <a:t>Klepnutím na ikonu přidáte obrázek.</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bdélník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Zástupný symbol pro nadpis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cs-CZ"/>
              <a:t>Klepnutím lze upravit styl předlohy nadpisů.</a:t>
            </a:r>
            <a:endParaRPr kumimoji="0" lang="en-US"/>
          </a:p>
        </p:txBody>
      </p:sp>
      <p:sp>
        <p:nvSpPr>
          <p:cNvPr id="31" name="Zástupný symbol pro text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27" name="Zástupný symbol pro datum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D7E5EFE7-99A2-4C09-B54E-FC73346ACFB2}" type="datetimeFigureOut">
              <a:rPr lang="cs-CZ" smtClean="0"/>
              <a:pPr/>
              <a:t>01.12.2022</a:t>
            </a:fld>
            <a:endParaRPr lang="cs-CZ"/>
          </a:p>
        </p:txBody>
      </p:sp>
      <p:sp>
        <p:nvSpPr>
          <p:cNvPr id="4" name="Zástupný symbol pro zápatí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cs-CZ"/>
          </a:p>
        </p:txBody>
      </p:sp>
      <p:sp>
        <p:nvSpPr>
          <p:cNvPr id="16" name="Zástupný symbol pro číslo snímku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3A90DCA-BA8B-483A-9ADC-8B5B07713719}"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5" name="Zástupný symbol pro obsah 4"/>
          <p:cNvSpPr>
            <a:spLocks noGrp="1"/>
          </p:cNvSpPr>
          <p:nvPr>
            <p:ph idx="1"/>
          </p:nvPr>
        </p:nvSpPr>
        <p:spPr/>
        <p:txBody>
          <a:bodyPr>
            <a:normAutofit fontScale="92500" lnSpcReduction="10000"/>
          </a:bodyPr>
          <a:lstStyle/>
          <a:p>
            <a:r>
              <a:rPr lang="cs-CZ" dirty="0"/>
              <a:t>Historie</a:t>
            </a:r>
          </a:p>
          <a:p>
            <a:r>
              <a:rPr lang="cs-CZ" dirty="0"/>
              <a:t>Terminologie. Autismus – z řeckého slova </a:t>
            </a:r>
            <a:r>
              <a:rPr lang="cs-CZ" dirty="0" err="1"/>
              <a:t>autos</a:t>
            </a:r>
            <a:r>
              <a:rPr lang="cs-CZ" dirty="0"/>
              <a:t> – sám.</a:t>
            </a:r>
          </a:p>
          <a:p>
            <a:r>
              <a:rPr lang="cs-CZ" dirty="0"/>
              <a:t> Projevy jsou velmi různorodé, kvalitativní postižení ve třech oblastech (tzv. triáda příznaků, 70.léta minulého st. </a:t>
            </a:r>
            <a:r>
              <a:rPr lang="cs-CZ" dirty="0" err="1"/>
              <a:t>Lorna</a:t>
            </a:r>
            <a:r>
              <a:rPr lang="cs-CZ" dirty="0"/>
              <a:t> </a:t>
            </a:r>
            <a:r>
              <a:rPr lang="cs-CZ" dirty="0" err="1"/>
              <a:t>Wingová</a:t>
            </a:r>
            <a:r>
              <a:rPr lang="cs-CZ" dirty="0"/>
              <a:t>): </a:t>
            </a:r>
          </a:p>
          <a:p>
            <a:pPr>
              <a:buNone/>
            </a:pPr>
            <a:r>
              <a:rPr lang="cs-CZ" dirty="0"/>
              <a:t>	komunikace, </a:t>
            </a:r>
          </a:p>
          <a:p>
            <a:pPr>
              <a:buNone/>
            </a:pPr>
            <a:r>
              <a:rPr lang="cs-CZ" dirty="0"/>
              <a:t>	sociální interakce, </a:t>
            </a:r>
          </a:p>
          <a:p>
            <a:pPr>
              <a:buNone/>
            </a:pPr>
            <a:r>
              <a:rPr lang="cs-CZ" dirty="0"/>
              <a:t>	představivost-imaginace.</a:t>
            </a:r>
          </a:p>
          <a:p>
            <a:r>
              <a:rPr lang="cs-CZ" dirty="0"/>
              <a:t>Etiologie-není ještě přesně známa, spolupůsobením různých příčin (endogenní, exogenní), genetické faktory, změny v metabolismu, ve funkci určitých částí mozku.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lnSpcReduction="10000"/>
          </a:bodyPr>
          <a:lstStyle/>
          <a:p>
            <a:r>
              <a:rPr lang="cs-CZ" dirty="0"/>
              <a:t>Teprve v </a:t>
            </a:r>
            <a:r>
              <a:rPr lang="cs-CZ" b="1" dirty="0"/>
              <a:t>sedmdesátých letech minulého století </a:t>
            </a:r>
            <a:r>
              <a:rPr lang="cs-CZ" dirty="0"/>
              <a:t>se objevilo několik prací, které vymezily autismus oproti schizofrenii z hlediska klinických příznaků, průběhu i rodinné anamnézy. Několik dekád trvalo, než odborníci přišli na to, že autismus a schizofrenie mají úplně jiné příznaky. </a:t>
            </a:r>
          </a:p>
          <a:p>
            <a:r>
              <a:rPr lang="cs-CZ" dirty="0"/>
              <a:t>V DSM-III se poprvé objevuje </a:t>
            </a:r>
            <a:r>
              <a:rPr lang="cs-CZ" i="1" dirty="0"/>
              <a:t>„samostatná skupina nemocí nazvaná </a:t>
            </a:r>
            <a:r>
              <a:rPr lang="cs-CZ" i="1" dirty="0" err="1"/>
              <a:t>pervazivní</a:t>
            </a:r>
            <a:r>
              <a:rPr lang="cs-CZ" i="1" dirty="0"/>
              <a:t> vývojové poruchy, která byla charakterizována jako narušení vývoje mnohočetných základních psychologických funkcí. </a:t>
            </a:r>
            <a:r>
              <a:rPr lang="cs-CZ" dirty="0"/>
              <a:t>Tato definice platí dodnes. </a:t>
            </a:r>
          </a:p>
        </p:txBody>
      </p:sp>
    </p:spTree>
    <p:extLst>
      <p:ext uri="{BB962C8B-B14F-4D97-AF65-F5344CB8AC3E}">
        <p14:creationId xmlns:p14="http://schemas.microsoft.com/office/powerpoint/2010/main" val="404114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lstStyle/>
          <a:p>
            <a:r>
              <a:rPr lang="cs-CZ" b="1" dirty="0"/>
              <a:t>Diagnostický a statistický manuál mentálních poruch</a:t>
            </a:r>
            <a:r>
              <a:rPr lang="cs-CZ" dirty="0"/>
              <a:t>  (</a:t>
            </a:r>
            <a:r>
              <a:rPr lang="cs-CZ" b="1" i="1" dirty="0" err="1"/>
              <a:t>Diagnostic</a:t>
            </a:r>
            <a:r>
              <a:rPr lang="cs-CZ" b="1" i="1" dirty="0"/>
              <a:t> and </a:t>
            </a:r>
            <a:r>
              <a:rPr lang="cs-CZ" b="1" i="1" dirty="0" err="1"/>
              <a:t>Statistical</a:t>
            </a:r>
            <a:r>
              <a:rPr lang="cs-CZ" b="1" i="1" dirty="0"/>
              <a:t> </a:t>
            </a:r>
            <a:r>
              <a:rPr lang="cs-CZ" b="1" i="1" dirty="0" err="1"/>
              <a:t>Manual</a:t>
            </a:r>
            <a:r>
              <a:rPr lang="cs-CZ" b="1" i="1" dirty="0"/>
              <a:t> </a:t>
            </a:r>
            <a:r>
              <a:rPr lang="cs-CZ" b="1" i="1" dirty="0" err="1"/>
              <a:t>of</a:t>
            </a:r>
            <a:r>
              <a:rPr lang="cs-CZ" b="1" i="1" dirty="0"/>
              <a:t> </a:t>
            </a:r>
            <a:r>
              <a:rPr lang="cs-CZ" b="1" i="1" dirty="0" err="1"/>
              <a:t>Mental</a:t>
            </a:r>
            <a:r>
              <a:rPr lang="cs-CZ" b="1" i="1" dirty="0"/>
              <a:t> </a:t>
            </a:r>
            <a:r>
              <a:rPr lang="cs-CZ" b="1" i="1" dirty="0" err="1"/>
              <a:t>Disorders</a:t>
            </a:r>
            <a:r>
              <a:rPr lang="cs-CZ" dirty="0" err="1"/>
              <a:t>,zkratka</a:t>
            </a:r>
            <a:r>
              <a:rPr lang="cs-CZ" dirty="0"/>
              <a:t> </a:t>
            </a:r>
            <a:r>
              <a:rPr lang="cs-CZ" b="1" dirty="0"/>
              <a:t>DSM</a:t>
            </a:r>
            <a:r>
              <a:rPr lang="cs-CZ" dirty="0"/>
              <a:t>) je mezinárodně používaná příručka Americké psychiatrické společnosti Americké psychiatrické společnosti(APA) pro klasifikaci a statistiku mentálních poruch.</a:t>
            </a:r>
          </a:p>
          <a:p>
            <a:endParaRPr lang="cs-CZ" dirty="0"/>
          </a:p>
        </p:txBody>
      </p:sp>
    </p:spTree>
    <p:extLst>
      <p:ext uri="{BB962C8B-B14F-4D97-AF65-F5344CB8AC3E}">
        <p14:creationId xmlns:p14="http://schemas.microsoft.com/office/powerpoint/2010/main" val="163616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Diagnostický a statistický manuál mentálních poruch</a:t>
            </a:r>
          </a:p>
        </p:txBody>
      </p:sp>
      <p:pic>
        <p:nvPicPr>
          <p:cNvPr id="4" name="Zástupný symbol pro obsah 3"/>
          <p:cNvPicPr>
            <a:picLocks noGrp="1" noChangeAspect="1"/>
          </p:cNvPicPr>
          <p:nvPr>
            <p:ph idx="1"/>
          </p:nvPr>
        </p:nvPicPr>
        <p:blipFill>
          <a:blip r:embed="rId2"/>
          <a:stretch>
            <a:fillRect/>
          </a:stretch>
        </p:blipFill>
        <p:spPr>
          <a:xfrm>
            <a:off x="2367449" y="1609725"/>
            <a:ext cx="3418501" cy="4846638"/>
          </a:xfrm>
          <a:prstGeom prst="rect">
            <a:avLst/>
          </a:prstGeom>
        </p:spPr>
      </p:pic>
    </p:spTree>
    <p:extLst>
      <p:ext uri="{BB962C8B-B14F-4D97-AF65-F5344CB8AC3E}">
        <p14:creationId xmlns:p14="http://schemas.microsoft.com/office/powerpoint/2010/main" val="3767561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a:bodyPr>
          <a:lstStyle/>
          <a:p>
            <a:r>
              <a:rPr lang="cs-CZ" dirty="0"/>
              <a:t>Diagnostický a statistický manuál (DSM) je americká národní klasifikace mentálních poruch, na rozdíl od Mezinárodní klasifikace nemocí (MKN, ICD) je však podrobnější a konkrétnější, takže se používá jako rozšíření a doplnění její psychiatrické části. </a:t>
            </a:r>
          </a:p>
          <a:p>
            <a:r>
              <a:rPr lang="cs-CZ" dirty="0"/>
              <a:t>Původně vznikla pro potřeby statistiky a srovnávání psychiatrických diagnóz, mimo jiné pro potřeby americké armády. </a:t>
            </a:r>
          </a:p>
          <a:p>
            <a:r>
              <a:rPr lang="cs-CZ" dirty="0"/>
              <a:t>Poprvé vyšla roku 1952, DSM-III (1984) ovlivnil i 10. revizi MKN (1992),verze DSM-IV vyšla roku 2000, v roce 2013 vyšla verze DSM-5.</a:t>
            </a:r>
          </a:p>
        </p:txBody>
      </p:sp>
    </p:spTree>
    <p:extLst>
      <p:ext uri="{BB962C8B-B14F-4D97-AF65-F5344CB8AC3E}">
        <p14:creationId xmlns:p14="http://schemas.microsoft.com/office/powerpoint/2010/main" val="403889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lnSpcReduction="10000"/>
          </a:bodyPr>
          <a:lstStyle/>
          <a:p>
            <a:r>
              <a:rPr lang="cs-CZ" dirty="0"/>
              <a:t>Již v 60. letech minulého století začínají odborníci hledat jiné příčiny vzniku autismu. V roce 1964 americký psycholog Bernard </a:t>
            </a:r>
            <a:r>
              <a:rPr lang="cs-CZ" dirty="0" err="1"/>
              <a:t>Rimland</a:t>
            </a:r>
            <a:r>
              <a:rPr lang="cs-CZ" dirty="0"/>
              <a:t> odmítá teorii o rodičovské vině a ve své knize definuje autismus jako neurobiologickou poruchu organického původu.</a:t>
            </a:r>
          </a:p>
          <a:p>
            <a:r>
              <a:rPr lang="cs-CZ" dirty="0"/>
              <a:t>Vznikají výzkumné týmy (1967 </a:t>
            </a:r>
            <a:r>
              <a:rPr lang="cs-CZ" dirty="0" err="1"/>
              <a:t>The</a:t>
            </a:r>
            <a:r>
              <a:rPr lang="cs-CZ" dirty="0"/>
              <a:t> Autismus </a:t>
            </a:r>
            <a:r>
              <a:rPr lang="cs-CZ" dirty="0" err="1"/>
              <a:t>Research</a:t>
            </a:r>
            <a:r>
              <a:rPr lang="cs-CZ" dirty="0"/>
              <a:t> Instituce), rodičovské asociace (Velká Británie 1962, USA 1965).</a:t>
            </a:r>
          </a:p>
          <a:p>
            <a:r>
              <a:rPr lang="cs-CZ" dirty="0"/>
              <a:t>V roce 1983 vznikla mezinárodní nezisková organizace zabývající se problematikou PAS, sdružuje evropské národní a regionální organizace (podpora, časopisy, konference).</a:t>
            </a:r>
          </a:p>
        </p:txBody>
      </p:sp>
    </p:spTree>
    <p:extLst>
      <p:ext uri="{BB962C8B-B14F-4D97-AF65-F5344CB8AC3E}">
        <p14:creationId xmlns:p14="http://schemas.microsoft.com/office/powerpoint/2010/main" val="2539449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lnSpcReduction="20000"/>
          </a:bodyPr>
          <a:lstStyle/>
          <a:p>
            <a:r>
              <a:rPr lang="cs-CZ" dirty="0"/>
              <a:t>Začátkem 70.let v Severní Karolíně vzniká první státní program na pomoc dětem s PAS - TEACCH program – model pro péči o osoby s PAS</a:t>
            </a:r>
          </a:p>
          <a:p>
            <a:pPr marL="0" indent="0">
              <a:buNone/>
            </a:pPr>
            <a:endParaRPr lang="cs-CZ" dirty="0"/>
          </a:p>
          <a:p>
            <a:r>
              <a:rPr lang="cs-CZ" dirty="0"/>
              <a:t>Zásady a filozofie programu</a:t>
            </a:r>
          </a:p>
          <a:p>
            <a:pPr marL="0" indent="0">
              <a:buNone/>
            </a:pPr>
            <a:r>
              <a:rPr lang="cs-CZ" dirty="0"/>
              <a:t>Individuální přístup k dětem</a:t>
            </a:r>
          </a:p>
          <a:p>
            <a:pPr marL="0" indent="0">
              <a:buNone/>
            </a:pPr>
            <a:r>
              <a:rPr lang="cs-CZ" dirty="0"/>
              <a:t>Aktivní generalizace dovedností – prostupnost školního a domácího prostředí</a:t>
            </a:r>
          </a:p>
          <a:p>
            <a:pPr marL="0" indent="0">
              <a:buNone/>
            </a:pPr>
            <a:r>
              <a:rPr lang="cs-CZ" dirty="0"/>
              <a:t>Úzká spolupráce s rodinou</a:t>
            </a:r>
          </a:p>
          <a:p>
            <a:pPr marL="0" indent="0">
              <a:buNone/>
            </a:pPr>
            <a:r>
              <a:rPr lang="cs-CZ" dirty="0"/>
              <a:t>Integrace autistických dědí do společnosti</a:t>
            </a:r>
          </a:p>
          <a:p>
            <a:pPr marL="0" indent="0">
              <a:buNone/>
            </a:pPr>
            <a:r>
              <a:rPr lang="cs-CZ" dirty="0"/>
              <a:t>Přímý vztah mezi ohodnocením a intervencí</a:t>
            </a:r>
          </a:p>
          <a:p>
            <a:pPr marL="0" indent="0">
              <a:buNone/>
            </a:pPr>
            <a:r>
              <a:rPr lang="cs-CZ" dirty="0"/>
              <a:t>Pozitivní přístup i dětem s problematickým chováním, aktivní snaha o pedagogickou intervenci vedoucí k zlepšení chování</a:t>
            </a:r>
          </a:p>
        </p:txBody>
      </p:sp>
    </p:spTree>
    <p:extLst>
      <p:ext uri="{BB962C8B-B14F-4D97-AF65-F5344CB8AC3E}">
        <p14:creationId xmlns:p14="http://schemas.microsoft.com/office/powerpoint/2010/main" val="2366480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lnSpcReduction="10000"/>
          </a:bodyPr>
          <a:lstStyle/>
          <a:p>
            <a:r>
              <a:rPr lang="cs-CZ" dirty="0"/>
              <a:t>80. a 90. léta minulého století - problematika se zaměřuje na příčiny vzniku PAS. Vzniká mnoho teorií, které jsou postupně upravovány a slučovány.</a:t>
            </a:r>
          </a:p>
          <a:p>
            <a:r>
              <a:rPr lang="cs-CZ" dirty="0"/>
              <a:t>Koncem 90. let se objevila </a:t>
            </a:r>
            <a:r>
              <a:rPr lang="cs-CZ" dirty="0" err="1"/>
              <a:t>tkz</a:t>
            </a:r>
            <a:r>
              <a:rPr lang="cs-CZ" dirty="0"/>
              <a:t>. střevní teorie, v důsledku trojkombinace očkování (zarděnky, spalničky příušnice – 13.až 18. měsíc) může dojít k zánětu tenkého a tlustého střeva, toxiny se dostávají do krve a poškodí mozek, tak vznikne autismus. Hypotézu tohoto vzniku zkoumalo mnoho výzkumných týmů, ale nikdy nebyla potvrzena.</a:t>
            </a:r>
          </a:p>
        </p:txBody>
      </p:sp>
    </p:spTree>
    <p:extLst>
      <p:ext uri="{BB962C8B-B14F-4D97-AF65-F5344CB8AC3E}">
        <p14:creationId xmlns:p14="http://schemas.microsoft.com/office/powerpoint/2010/main" val="874049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před rokem 1990</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5858" y="1609725"/>
            <a:ext cx="3101684" cy="4846638"/>
          </a:xfrm>
        </p:spPr>
      </p:pic>
    </p:spTree>
    <p:extLst>
      <p:ext uri="{BB962C8B-B14F-4D97-AF65-F5344CB8AC3E}">
        <p14:creationId xmlns:p14="http://schemas.microsoft.com/office/powerpoint/2010/main" val="2084122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Nové vydání v roce 1994</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1463040"/>
            <a:ext cx="3456383" cy="4990296"/>
          </a:xfrm>
        </p:spPr>
      </p:pic>
    </p:spTree>
    <p:extLst>
      <p:ext uri="{BB962C8B-B14F-4D97-AF65-F5344CB8AC3E}">
        <p14:creationId xmlns:p14="http://schemas.microsoft.com/office/powerpoint/2010/main" val="3754285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92500" lnSpcReduction="20000"/>
          </a:bodyPr>
          <a:lstStyle/>
          <a:p>
            <a:pPr marL="0" indent="0">
              <a:buNone/>
            </a:pPr>
            <a:r>
              <a:rPr lang="cs-CZ" dirty="0"/>
              <a:t>Knihy – informace pro koho?</a:t>
            </a:r>
          </a:p>
          <a:p>
            <a:pPr marL="0" indent="0">
              <a:buNone/>
            </a:pPr>
            <a:r>
              <a:rPr lang="cs-CZ" b="1" dirty="0"/>
              <a:t>1994</a:t>
            </a:r>
          </a:p>
          <a:p>
            <a:r>
              <a:rPr lang="cs-CZ" dirty="0"/>
              <a:t>NESNÍDALOVÁ, Růžena. </a:t>
            </a:r>
            <a:r>
              <a:rPr lang="cs-CZ" i="1" dirty="0"/>
              <a:t>Extrémní osamělost.</a:t>
            </a:r>
            <a:r>
              <a:rPr lang="cs-CZ" dirty="0"/>
              <a:t> 2., </a:t>
            </a:r>
            <a:r>
              <a:rPr lang="cs-CZ" dirty="0" err="1"/>
              <a:t>opr</a:t>
            </a:r>
            <a:r>
              <a:rPr lang="cs-CZ" dirty="0"/>
              <a:t>. a dopl. vyd. Praha: Portál, 1994. Speciální pedagogika (Portál). ISBN 80-7178-024-3.</a:t>
            </a:r>
          </a:p>
          <a:p>
            <a:r>
              <a:rPr lang="cs-CZ" dirty="0"/>
              <a:t>VOCILKA, Miroslav. </a:t>
            </a:r>
            <a:r>
              <a:rPr lang="cs-CZ" i="1" dirty="0"/>
              <a:t>Výchova a vzdělávání autistických dětí: pro učitele speciálních škol.</a:t>
            </a:r>
            <a:r>
              <a:rPr lang="cs-CZ" dirty="0"/>
              <a:t> 1.vyd. Praha: Septima, 1994. ISBN 80-85801-33-7.</a:t>
            </a:r>
          </a:p>
          <a:p>
            <a:r>
              <a:rPr lang="cs-CZ" dirty="0"/>
              <a:t>NOVOTNÝ, Radomír a Miroslav VOCILKA. </a:t>
            </a:r>
            <a:r>
              <a:rPr lang="cs-CZ" i="1" dirty="0"/>
              <a:t>Sborník 1. národní konference s mezinárodní účastí na téma autismus konané dne 12. června 1993 v Praze.</a:t>
            </a:r>
            <a:r>
              <a:rPr lang="cs-CZ" dirty="0"/>
              <a:t> Praha: Septima, 1994. ISBN 80-85801-17-5.</a:t>
            </a:r>
          </a:p>
          <a:p>
            <a:endParaRPr lang="cs-CZ" dirty="0"/>
          </a:p>
        </p:txBody>
      </p:sp>
    </p:spTree>
    <p:extLst>
      <p:ext uri="{BB962C8B-B14F-4D97-AF65-F5344CB8AC3E}">
        <p14:creationId xmlns:p14="http://schemas.microsoft.com/office/powerpoint/2010/main" val="1255616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A08255-C423-426B-8796-34393E17CF4F}"/>
              </a:ext>
            </a:extLst>
          </p:cNvPr>
          <p:cNvSpPr>
            <a:spLocks noGrp="1"/>
          </p:cNvSpPr>
          <p:nvPr>
            <p:ph type="title"/>
          </p:nvPr>
        </p:nvSpPr>
        <p:spPr/>
        <p:txBody>
          <a:bodyPr/>
          <a:lstStyle/>
          <a:p>
            <a:r>
              <a:rPr lang="cs-CZ" dirty="0"/>
              <a:t>Povinné okruhy</a:t>
            </a:r>
          </a:p>
        </p:txBody>
      </p:sp>
      <p:sp>
        <p:nvSpPr>
          <p:cNvPr id="4" name="Rectangle 2">
            <a:extLst>
              <a:ext uri="{FF2B5EF4-FFF2-40B4-BE49-F238E27FC236}">
                <a16:creationId xmlns:a16="http://schemas.microsoft.com/office/drawing/2014/main" id="{9F4EAB2C-2EF9-4B05-AA79-680A6D01E7E2}"/>
              </a:ext>
            </a:extLst>
          </p:cNvPr>
          <p:cNvSpPr>
            <a:spLocks noGrp="1" noChangeArrowheads="1"/>
          </p:cNvSpPr>
          <p:nvPr>
            <p:ph idx="1"/>
          </p:nvPr>
        </p:nvSpPr>
        <p:spPr bwMode="auto">
          <a:xfrm>
            <a:off x="457200" y="2300060"/>
            <a:ext cx="7073668" cy="3465031"/>
          </a:xfrm>
          <a:prstGeom prst="rect">
            <a:avLst/>
          </a:prstGeom>
          <a:solidFill>
            <a:srgbClr val="F7F8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rgbClr val="0A0A0A"/>
                </a:solidFill>
                <a:effectLst/>
                <a:latin typeface="Open Sans"/>
              </a:rPr>
              <a:t>Osnova</a:t>
            </a:r>
            <a:endParaRPr kumimoji="0" lang="cs-CZ" altLang="cs-CZ" sz="1400" b="0" i="0" u="none" strike="noStrike" cap="none" normalizeH="0" baseline="0" dirty="0">
              <a:ln>
                <a:noFill/>
              </a:ln>
              <a:solidFill>
                <a:srgbClr val="0A0A0A"/>
              </a:solidFill>
              <a:effectLst/>
              <a:latin typeface="Open Sans"/>
            </a:endParaRP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1. Vývoj a změny přístupů k dětskému autismu, demografické charakteristiky.</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2. Charakteristické projevy, deficity a chování.</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3. Popis jednotlivých poruch autistického spektra.</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4. Diagnostika poruch autistického spektra.</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5. Diferenciální diagnostika.</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6. Intervence u osob s poruchou autistického spektra.</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7. Edukace jedinců s autismem, povinnost školní docházky.</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8. Metoda strukturovaného učení, </a:t>
            </a:r>
            <a:r>
              <a:rPr kumimoji="0" lang="cs-CZ" altLang="cs-CZ" sz="1400" b="0" i="0" u="none" strike="noStrike" cap="none" normalizeH="0" baseline="0" dirty="0" err="1">
                <a:ln>
                  <a:noFill/>
                </a:ln>
                <a:solidFill>
                  <a:srgbClr val="0A0A0A"/>
                </a:solidFill>
                <a:effectLst/>
                <a:latin typeface="Open Sans"/>
              </a:rPr>
              <a:t>Teacch</a:t>
            </a:r>
            <a:r>
              <a:rPr kumimoji="0" lang="cs-CZ" altLang="cs-CZ" sz="1400" b="0" i="0" u="none" strike="noStrike" cap="none" normalizeH="0" baseline="0" dirty="0">
                <a:ln>
                  <a:noFill/>
                </a:ln>
                <a:solidFill>
                  <a:srgbClr val="0A0A0A"/>
                </a:solidFill>
                <a:effectLst/>
                <a:latin typeface="Open Sans"/>
              </a:rPr>
              <a:t> program.</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9. Klíčové oblasti rozvoje.</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10. Poradenství.</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11. Organizace pro podporu osob s autismem.</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12. Péče o osoby s autismem v zahraničí.</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30604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62500" lnSpcReduction="20000"/>
          </a:bodyPr>
          <a:lstStyle/>
          <a:p>
            <a:endParaRPr lang="cs-CZ" b="1" dirty="0"/>
          </a:p>
          <a:p>
            <a:pPr marL="0" indent="0">
              <a:buNone/>
            </a:pPr>
            <a:r>
              <a:rPr lang="cs-CZ" b="1" dirty="0"/>
              <a:t>1995</a:t>
            </a:r>
          </a:p>
          <a:p>
            <a:r>
              <a:rPr lang="cs-CZ" dirty="0"/>
              <a:t>VOCILKA, Miroslav. </a:t>
            </a:r>
            <a:r>
              <a:rPr lang="cs-CZ" i="1" dirty="0"/>
              <a:t>Autismus a možnosti výchovné praxe: [pro učitele speciálních škol a vychovatele ústavů sociální péče pro mentálně postiženou mládež].</a:t>
            </a:r>
            <a:r>
              <a:rPr lang="cs-CZ" dirty="0"/>
              <a:t> 1. vyd. Praha: Septima, 1995. ISBN 80-85801-58-2.</a:t>
            </a:r>
          </a:p>
          <a:p>
            <a:endParaRPr lang="cs-CZ" dirty="0"/>
          </a:p>
          <a:p>
            <a:pPr marL="0" indent="0">
              <a:buNone/>
            </a:pPr>
            <a:r>
              <a:rPr lang="cs-CZ" b="1" dirty="0"/>
              <a:t>1996</a:t>
            </a:r>
            <a:endParaRPr lang="cs-CZ" dirty="0"/>
          </a:p>
          <a:p>
            <a:r>
              <a:rPr lang="cs-CZ" dirty="0"/>
              <a:t>VOCILKA, Miroslav. </a:t>
            </a:r>
            <a:r>
              <a:rPr lang="cs-CZ" i="1" dirty="0"/>
              <a:t>Autismus: [metodická příručka pro učitele speciálních škol a vychovatele ústavů sociální péče pro mentálně postiženou mládež].</a:t>
            </a:r>
            <a:r>
              <a:rPr lang="cs-CZ" dirty="0"/>
              <a:t> Praha: </a:t>
            </a:r>
            <a:r>
              <a:rPr lang="cs-CZ" dirty="0" err="1"/>
              <a:t>Tech</a:t>
            </a:r>
            <a:r>
              <a:rPr lang="cs-CZ" dirty="0"/>
              <a:t>-market, 1996. ISBN 80-902134-3-X.</a:t>
            </a:r>
          </a:p>
          <a:p>
            <a:pPr marL="0" indent="0">
              <a:buNone/>
            </a:pPr>
            <a:endParaRPr lang="cs-CZ" b="1" dirty="0"/>
          </a:p>
          <a:p>
            <a:pPr marL="0" indent="0">
              <a:buNone/>
            </a:pPr>
            <a:r>
              <a:rPr lang="cs-CZ" b="1" dirty="0"/>
              <a:t>1997</a:t>
            </a:r>
          </a:p>
          <a:p>
            <a:r>
              <a:rPr lang="cs-CZ" dirty="0"/>
              <a:t>DOMAN, </a:t>
            </a:r>
            <a:r>
              <a:rPr lang="cs-CZ" dirty="0" err="1"/>
              <a:t>Glenn</a:t>
            </a:r>
            <a:r>
              <a:rPr lang="cs-CZ" dirty="0"/>
              <a:t> J. </a:t>
            </a:r>
            <a:r>
              <a:rPr lang="cs-CZ" i="1" dirty="0"/>
              <a:t>Jak pečovat o vaše postižené dítě: kniha, která přinesla naději tisícům dětí.</a:t>
            </a:r>
            <a:r>
              <a:rPr lang="cs-CZ" dirty="0"/>
              <a:t> V Olomouci: </a:t>
            </a:r>
            <a:r>
              <a:rPr lang="cs-CZ" dirty="0" err="1"/>
              <a:t>Votobia</a:t>
            </a:r>
            <a:r>
              <a:rPr lang="cs-CZ" dirty="0"/>
              <a:t>, 1997. ISBN 80-7198-390-X.</a:t>
            </a:r>
          </a:p>
          <a:p>
            <a:r>
              <a:rPr lang="cs-CZ" dirty="0"/>
              <a:t>SACKS, Oliver. </a:t>
            </a:r>
            <a:r>
              <a:rPr lang="cs-CZ" i="1" dirty="0"/>
              <a:t>Antropoložka na Marsu: sedm paradoxních příběhů.</a:t>
            </a:r>
            <a:r>
              <a:rPr lang="cs-CZ" dirty="0"/>
              <a:t> Vyd. 1. Překlad Alena Čechová. Praha: Mladá fronta, 1997. ISBN 80-204-0635-2.</a:t>
            </a:r>
          </a:p>
          <a:p>
            <a:r>
              <a:rPr lang="cs-CZ" dirty="0"/>
              <a:t>SCHOPLER, </a:t>
            </a:r>
            <a:r>
              <a:rPr lang="cs-CZ" dirty="0" err="1"/>
              <a:t>Eric</a:t>
            </a:r>
            <a:r>
              <a:rPr lang="cs-CZ" dirty="0"/>
              <a:t> a </a:t>
            </a:r>
            <a:r>
              <a:rPr lang="cs-CZ" dirty="0" err="1"/>
              <a:t>Gary</a:t>
            </a:r>
            <a:r>
              <a:rPr lang="cs-CZ" dirty="0"/>
              <a:t> B MESIBOV. </a:t>
            </a:r>
            <a:r>
              <a:rPr lang="cs-CZ" i="1" dirty="0"/>
              <a:t>Autistické chování.</a:t>
            </a:r>
            <a:r>
              <a:rPr lang="cs-CZ" dirty="0"/>
              <a:t> Vyd. 1. Praha: Portál, 1997. Speciální pedagogika (Portál). ISBN 80-7178-133-9.</a:t>
            </a:r>
          </a:p>
          <a:p>
            <a:endParaRPr lang="cs-CZ" dirty="0"/>
          </a:p>
          <a:p>
            <a:endParaRPr lang="cs-CZ" dirty="0"/>
          </a:p>
        </p:txBody>
      </p:sp>
    </p:spTree>
    <p:extLst>
      <p:ext uri="{BB962C8B-B14F-4D97-AF65-F5344CB8AC3E}">
        <p14:creationId xmlns:p14="http://schemas.microsoft.com/office/powerpoint/2010/main" val="4014026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a:xfrm>
            <a:off x="457737" y="1628800"/>
            <a:ext cx="7239000" cy="4846320"/>
          </a:xfrm>
        </p:spPr>
        <p:txBody>
          <a:bodyPr>
            <a:normAutofit fontScale="55000" lnSpcReduction="20000"/>
          </a:bodyPr>
          <a:lstStyle/>
          <a:p>
            <a:pPr marL="0" indent="0">
              <a:buNone/>
            </a:pPr>
            <a:r>
              <a:rPr lang="cs-CZ" b="1" dirty="0"/>
              <a:t>1998</a:t>
            </a:r>
          </a:p>
          <a:p>
            <a:r>
              <a:rPr lang="cs-CZ" dirty="0"/>
              <a:t>GILLBERG, Christopher a </a:t>
            </a:r>
            <a:r>
              <a:rPr lang="cs-CZ" dirty="0" err="1"/>
              <a:t>Theo</a:t>
            </a:r>
            <a:r>
              <a:rPr lang="cs-CZ" dirty="0"/>
              <a:t> PEETERS. </a:t>
            </a:r>
            <a:r>
              <a:rPr lang="cs-CZ" i="1" dirty="0"/>
              <a:t>Autismus - zdravotní a výchovné aspekty: výchova a vzdělávání dětí s autismem.</a:t>
            </a:r>
            <a:r>
              <a:rPr lang="cs-CZ" dirty="0"/>
              <a:t> Vyd. 1. Praha: Portál, 1998. Speciální pedagogika (Portál). ISBN 80-7178-201-7.</a:t>
            </a:r>
          </a:p>
          <a:p>
            <a:r>
              <a:rPr lang="cs-CZ" dirty="0"/>
              <a:t>NOVOTNÁ, Věra a </a:t>
            </a:r>
            <a:r>
              <a:rPr lang="cs-CZ" dirty="0" err="1"/>
              <a:t>Bente</a:t>
            </a:r>
            <a:r>
              <a:rPr lang="cs-CZ" dirty="0"/>
              <a:t> </a:t>
            </a:r>
            <a:r>
              <a:rPr lang="cs-CZ" dirty="0" err="1"/>
              <a:t>Gad</a:t>
            </a:r>
            <a:r>
              <a:rPr lang="cs-CZ" dirty="0"/>
              <a:t> JOHANSEN. </a:t>
            </a:r>
            <a:r>
              <a:rPr lang="cs-CZ" i="1" dirty="0"/>
              <a:t>Děti s autizmem a speciálně pedagogická péče o ně: výběr z knihy "Pedagogika - Autizmus" od </a:t>
            </a:r>
            <a:r>
              <a:rPr lang="cs-CZ" i="1" dirty="0" err="1"/>
              <a:t>Bente</a:t>
            </a:r>
            <a:r>
              <a:rPr lang="cs-CZ" i="1" dirty="0"/>
              <a:t> </a:t>
            </a:r>
            <a:r>
              <a:rPr lang="cs-CZ" i="1" dirty="0" err="1"/>
              <a:t>Gad</a:t>
            </a:r>
            <a:r>
              <a:rPr lang="cs-CZ" i="1" dirty="0"/>
              <a:t> </a:t>
            </a:r>
            <a:r>
              <a:rPr lang="cs-CZ" i="1" dirty="0" err="1"/>
              <a:t>Johansenové</a:t>
            </a:r>
            <a:r>
              <a:rPr lang="cs-CZ" i="1" dirty="0"/>
              <a:t>.</a:t>
            </a:r>
            <a:r>
              <a:rPr lang="cs-CZ" dirty="0"/>
              <a:t> 1. vyd. Praha: Parta, 1998. ISBN 80-85989-48-4.</a:t>
            </a:r>
          </a:p>
          <a:p>
            <a:r>
              <a:rPr lang="cs-CZ" dirty="0"/>
              <a:t>PACLT, Ivo a Jakub FLORIAN. </a:t>
            </a:r>
            <a:r>
              <a:rPr lang="cs-CZ" i="1" dirty="0" err="1"/>
              <a:t>Psychofarmakoterapie</a:t>
            </a:r>
            <a:r>
              <a:rPr lang="cs-CZ" i="1" dirty="0"/>
              <a:t> dětského a dorostového věku.</a:t>
            </a:r>
            <a:r>
              <a:rPr lang="cs-CZ" dirty="0"/>
              <a:t> Vyd. 1. Praha: </a:t>
            </a:r>
            <a:r>
              <a:rPr lang="cs-CZ" dirty="0" err="1"/>
              <a:t>Grada</a:t>
            </a:r>
            <a:r>
              <a:rPr lang="cs-CZ" dirty="0"/>
              <a:t>, 1998. Psyché (</a:t>
            </a:r>
            <a:r>
              <a:rPr lang="cs-CZ" dirty="0" err="1"/>
              <a:t>Grada</a:t>
            </a:r>
            <a:r>
              <a:rPr lang="cs-CZ" dirty="0"/>
              <a:t>). ISBN 80-7169-506-8.</a:t>
            </a:r>
          </a:p>
          <a:p>
            <a:r>
              <a:rPr lang="cs-CZ" dirty="0"/>
              <a:t>PEETERS, </a:t>
            </a:r>
            <a:r>
              <a:rPr lang="cs-CZ" dirty="0" err="1"/>
              <a:t>Theo</a:t>
            </a:r>
            <a:r>
              <a:rPr lang="cs-CZ" dirty="0"/>
              <a:t>. </a:t>
            </a:r>
            <a:r>
              <a:rPr lang="cs-CZ" i="1" dirty="0"/>
              <a:t>Autismus: od teorie k výchovně-vzdělávací intervenci.</a:t>
            </a:r>
            <a:r>
              <a:rPr lang="cs-CZ" dirty="0"/>
              <a:t> 1. čes. vyd. Praha: </a:t>
            </a:r>
            <a:r>
              <a:rPr lang="cs-CZ" dirty="0" err="1"/>
              <a:t>Scientia</a:t>
            </a:r>
            <a:r>
              <a:rPr lang="cs-CZ" dirty="0"/>
              <a:t>, 1998. ISBN 80-7183-114-X.</a:t>
            </a:r>
          </a:p>
          <a:p>
            <a:r>
              <a:rPr lang="cs-CZ" dirty="0"/>
              <a:t>SCHOPLER, </a:t>
            </a:r>
            <a:r>
              <a:rPr lang="cs-CZ" dirty="0" err="1"/>
              <a:t>Eric</a:t>
            </a:r>
            <a:r>
              <a:rPr lang="cs-CZ" dirty="0"/>
              <a:t>, Robert </a:t>
            </a:r>
            <a:r>
              <a:rPr lang="cs-CZ" dirty="0" err="1"/>
              <a:t>Jay</a:t>
            </a:r>
            <a:r>
              <a:rPr lang="cs-CZ" dirty="0"/>
              <a:t> REICHLER a Margaret LANSING. </a:t>
            </a:r>
            <a:r>
              <a:rPr lang="cs-CZ" i="1" dirty="0"/>
              <a:t>Strategie a metody výuky dětí s autismem a dalšími vývojovými poruchami: příručka pro učitele i rodiče.</a:t>
            </a:r>
            <a:r>
              <a:rPr lang="cs-CZ" dirty="0"/>
              <a:t> Vyd. 1. Praha: Portál, 1998. Speciální pedagogika (Portál). ISBN 80-7178-199-1.</a:t>
            </a:r>
          </a:p>
          <a:p>
            <a:pPr marL="0" indent="0">
              <a:buNone/>
            </a:pPr>
            <a:r>
              <a:rPr lang="cs-CZ" b="1" dirty="0"/>
              <a:t>1999</a:t>
            </a:r>
          </a:p>
          <a:p>
            <a:r>
              <a:rPr lang="cs-CZ" dirty="0"/>
              <a:t>JELÍNKOVÁ, Miroslava. </a:t>
            </a:r>
            <a:r>
              <a:rPr lang="cs-CZ" i="1" dirty="0"/>
              <a:t>Autismus I. Problémy komunikace dětí s autismem.</a:t>
            </a:r>
            <a:r>
              <a:rPr lang="cs-CZ" dirty="0"/>
              <a:t> Praha: Institut pedagogicko-psychologického poradenství ČR, 1999.</a:t>
            </a:r>
          </a:p>
          <a:p>
            <a:r>
              <a:rPr lang="cs-CZ" dirty="0"/>
              <a:t>SCHOPLER, </a:t>
            </a:r>
            <a:r>
              <a:rPr lang="cs-CZ" dirty="0" err="1"/>
              <a:t>Eric</a:t>
            </a:r>
            <a:r>
              <a:rPr lang="cs-CZ" dirty="0"/>
              <a:t>. </a:t>
            </a:r>
            <a:r>
              <a:rPr lang="cs-CZ" i="1" dirty="0"/>
              <a:t>Příběhy dětí s autismem a příbuznými poruchami vývoje: výchova a vzdělávání dětí s autismem: [jak řešit problémy dětí v rodině i ve škole].</a:t>
            </a:r>
            <a:r>
              <a:rPr lang="cs-CZ" dirty="0"/>
              <a:t> Vyd. 1. Praha: Portál, 1999. Speciální pedagogika (Portál). ISBN 80-7178-202-5.</a:t>
            </a:r>
          </a:p>
          <a:p>
            <a:endParaRPr lang="cs-CZ" dirty="0"/>
          </a:p>
          <a:p>
            <a:endParaRPr lang="cs-CZ" dirty="0"/>
          </a:p>
        </p:txBody>
      </p:sp>
    </p:spTree>
    <p:extLst>
      <p:ext uri="{BB962C8B-B14F-4D97-AF65-F5344CB8AC3E}">
        <p14:creationId xmlns:p14="http://schemas.microsoft.com/office/powerpoint/2010/main" val="2379986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85000" lnSpcReduction="20000"/>
          </a:bodyPr>
          <a:lstStyle/>
          <a:p>
            <a:pPr marL="0" indent="0">
              <a:buNone/>
            </a:pPr>
            <a:r>
              <a:rPr lang="cs-CZ" b="1" dirty="0"/>
              <a:t>2000</a:t>
            </a:r>
          </a:p>
          <a:p>
            <a:r>
              <a:rPr lang="cs-CZ" dirty="0"/>
              <a:t>JELÍNKOVÁ, Miroslava. </a:t>
            </a:r>
            <a:r>
              <a:rPr lang="cs-CZ" i="1" dirty="0"/>
              <a:t>Autismus II. Problémy v sociálních vztazích dětí s autismem.</a:t>
            </a:r>
            <a:r>
              <a:rPr lang="cs-CZ" dirty="0"/>
              <a:t> Praha: Institut pedagogicko-psychologického poradenství ČR, 2000.</a:t>
            </a:r>
          </a:p>
          <a:p>
            <a:r>
              <a:rPr lang="cs-CZ" dirty="0"/>
              <a:t>MENTZOS, Stavros. </a:t>
            </a:r>
            <a:r>
              <a:rPr lang="cs-CZ" i="1" dirty="0"/>
              <a:t>Rozumíte sami sobě?: neurotické zpracování konfliktů.</a:t>
            </a:r>
            <a:r>
              <a:rPr lang="cs-CZ" dirty="0"/>
              <a:t> Praha: Nakladatelství Lidové noviny, 2000. ISBN 80-7106-366-5.</a:t>
            </a:r>
          </a:p>
          <a:p>
            <a:pPr marL="0" indent="0">
              <a:buNone/>
            </a:pPr>
            <a:r>
              <a:rPr lang="cs-CZ" b="1" dirty="0"/>
              <a:t>2001</a:t>
            </a:r>
          </a:p>
          <a:p>
            <a:r>
              <a:rPr lang="cs-CZ" dirty="0"/>
              <a:t>JELÍNKOVÁ, Miroslava. </a:t>
            </a:r>
            <a:r>
              <a:rPr lang="cs-CZ" i="1" dirty="0"/>
              <a:t>Vzdělávání a výchova dětí s autismem.</a:t>
            </a:r>
            <a:r>
              <a:rPr lang="cs-CZ" dirty="0"/>
              <a:t> Praha: Univerzita Karlova, 2001. ISBN 80-7290-042-0.</a:t>
            </a:r>
          </a:p>
          <a:p>
            <a:pPr marL="0" indent="0">
              <a:buNone/>
            </a:pPr>
            <a:r>
              <a:rPr lang="cs-CZ" b="1" dirty="0"/>
              <a:t>2002</a:t>
            </a:r>
          </a:p>
          <a:p>
            <a:r>
              <a:rPr lang="cs-CZ" dirty="0"/>
              <a:t>JELÍNKOVÁ, Miroslava. </a:t>
            </a:r>
            <a:r>
              <a:rPr lang="cs-CZ" i="1" dirty="0"/>
              <a:t>Autismus VI. Diagnostika a možnosti korekce chování u klientů s autismem.</a:t>
            </a:r>
            <a:r>
              <a:rPr lang="cs-CZ" dirty="0"/>
              <a:t> Praha: Institut pedagogicko-psychologického poradenství ČR, 2002.</a:t>
            </a:r>
          </a:p>
          <a:p>
            <a:endParaRPr lang="cs-CZ" dirty="0"/>
          </a:p>
          <a:p>
            <a:endParaRPr lang="cs-CZ" dirty="0"/>
          </a:p>
          <a:p>
            <a:endParaRPr lang="cs-CZ" dirty="0"/>
          </a:p>
        </p:txBody>
      </p:sp>
    </p:spTree>
    <p:extLst>
      <p:ext uri="{BB962C8B-B14F-4D97-AF65-F5344CB8AC3E}">
        <p14:creationId xmlns:p14="http://schemas.microsoft.com/office/powerpoint/2010/main" val="1615560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62500" lnSpcReduction="20000"/>
          </a:bodyPr>
          <a:lstStyle/>
          <a:p>
            <a:pPr marL="0" indent="0">
              <a:buNone/>
            </a:pPr>
            <a:r>
              <a:rPr lang="cs-CZ" b="1" dirty="0"/>
              <a:t>2003</a:t>
            </a:r>
          </a:p>
          <a:p>
            <a:r>
              <a:rPr lang="cs-CZ" dirty="0"/>
              <a:t>HADDON, Mark. </a:t>
            </a:r>
            <a:r>
              <a:rPr lang="cs-CZ" i="1" dirty="0"/>
              <a:t>Podivný případ se psem.</a:t>
            </a:r>
            <a:r>
              <a:rPr lang="cs-CZ" dirty="0"/>
              <a:t> Vyd. 1. Praha: Argo, 2003. ISBN 80-7203-541-X.</a:t>
            </a:r>
          </a:p>
          <a:p>
            <a:r>
              <a:rPr lang="cs-CZ" dirty="0"/>
              <a:t>KREJČÍŘOVÁ, Dana. </a:t>
            </a:r>
            <a:r>
              <a:rPr lang="cs-CZ" i="1" dirty="0"/>
              <a:t>Autismus VII. Diagnostika poruch autistického spektra.</a:t>
            </a:r>
            <a:r>
              <a:rPr lang="cs-CZ" dirty="0"/>
              <a:t> Praha: Institut pedagogicko-psychologického poradenství ČR, 2003.</a:t>
            </a:r>
          </a:p>
          <a:p>
            <a:pPr marL="0" indent="0">
              <a:buNone/>
            </a:pPr>
            <a:r>
              <a:rPr lang="cs-CZ" b="1" dirty="0"/>
              <a:t>2004</a:t>
            </a:r>
          </a:p>
          <a:p>
            <a:r>
              <a:rPr lang="cs-CZ" dirty="0"/>
              <a:t>HRDLIČKA, Michal (</a:t>
            </a:r>
            <a:r>
              <a:rPr lang="cs-CZ" dirty="0" err="1"/>
              <a:t>ed</a:t>
            </a:r>
            <a:r>
              <a:rPr lang="cs-CZ" dirty="0"/>
              <a:t>.). </a:t>
            </a:r>
            <a:r>
              <a:rPr lang="cs-CZ" i="1" dirty="0"/>
              <a:t>Dětský autismus: přehled současných poznatků.</a:t>
            </a:r>
            <a:r>
              <a:rPr lang="cs-CZ" dirty="0"/>
              <a:t> Vyd. 1. Praha: Portál, 2004. ISBN 80-7178-813-9.</a:t>
            </a:r>
          </a:p>
          <a:p>
            <a:r>
              <a:rPr lang="cs-CZ" dirty="0"/>
              <a:t>JELÍNKOVÁ, Miroslava. </a:t>
            </a:r>
            <a:r>
              <a:rPr lang="cs-CZ" i="1" dirty="0"/>
              <a:t>Autismus VIII: pedagogicko-psychologické hodnocení a výchovně vzdělávací strategie u žáků s autismem.</a:t>
            </a:r>
            <a:r>
              <a:rPr lang="cs-CZ" dirty="0"/>
              <a:t> 1. vyd. Praha: Institut pedagogicko-psychologického poradenství ČR, 2004. ISBN 80-86856-00-3.</a:t>
            </a:r>
          </a:p>
          <a:p>
            <a:r>
              <a:rPr lang="cs-CZ" dirty="0"/>
              <a:t>NEWMAN, Sarah. </a:t>
            </a:r>
            <a:r>
              <a:rPr lang="cs-CZ" i="1" dirty="0"/>
              <a:t>Hry a činnosti pro vývoj dítěte s postižením: rozvoj kognitivních, pohybových, smyslových, emočních a sociálních dovedností.</a:t>
            </a:r>
            <a:r>
              <a:rPr lang="cs-CZ" dirty="0"/>
              <a:t> Vyd. 1. Praha: Portál, 2004. Speciální pedagogika (Portál). ISBN 80-7178-872-4.</a:t>
            </a:r>
          </a:p>
          <a:p>
            <a:r>
              <a:rPr lang="cs-CZ" dirty="0"/>
              <a:t>SROKOVÁ, Eva a Pavla OLŠÁKOVÁ. </a:t>
            </a:r>
            <a:r>
              <a:rPr lang="cs-CZ" i="1" dirty="0"/>
              <a:t>Autismus ve školní praxi.</a:t>
            </a:r>
            <a:r>
              <a:rPr lang="cs-CZ" dirty="0"/>
              <a:t> Ostrava: </a:t>
            </a:r>
            <a:r>
              <a:rPr lang="cs-CZ" dirty="0" err="1"/>
              <a:t>Montanex</a:t>
            </a:r>
            <a:r>
              <a:rPr lang="cs-CZ" dirty="0"/>
              <a:t>, 2004. Ze zkušeností pedagogů speciálních škol a zařízení. ISBN 80-7225-144-9.</a:t>
            </a:r>
          </a:p>
          <a:p>
            <a:endParaRPr lang="cs-CZ" dirty="0"/>
          </a:p>
          <a:p>
            <a:endParaRPr lang="cs-CZ" dirty="0"/>
          </a:p>
          <a:p>
            <a:endParaRPr lang="cs-CZ" dirty="0"/>
          </a:p>
        </p:txBody>
      </p:sp>
      <p:sp>
        <p:nvSpPr>
          <p:cNvPr id="4" name="Obdélník 3"/>
          <p:cNvSpPr/>
          <p:nvPr/>
        </p:nvSpPr>
        <p:spPr>
          <a:xfrm>
            <a:off x="2286000" y="1305342"/>
            <a:ext cx="4572000" cy="646331"/>
          </a:xfrm>
          <a:prstGeom prst="rect">
            <a:avLst/>
          </a:prstGeom>
        </p:spPr>
        <p:txBody>
          <a:bodyPr>
            <a:spAutoFit/>
          </a:bodyPr>
          <a:lstStyle/>
          <a:p>
            <a:endParaRPr lang="cs-CZ" dirty="0"/>
          </a:p>
          <a:p>
            <a:endParaRPr lang="cs-CZ" dirty="0"/>
          </a:p>
        </p:txBody>
      </p:sp>
    </p:spTree>
    <p:extLst>
      <p:ext uri="{BB962C8B-B14F-4D97-AF65-F5344CB8AC3E}">
        <p14:creationId xmlns:p14="http://schemas.microsoft.com/office/powerpoint/2010/main" val="3864107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92500" lnSpcReduction="10000"/>
          </a:bodyPr>
          <a:lstStyle/>
          <a:p>
            <a:pPr marL="0" indent="0">
              <a:buNone/>
            </a:pPr>
            <a:r>
              <a:rPr lang="cs-CZ" b="1" dirty="0"/>
              <a:t>2005</a:t>
            </a:r>
          </a:p>
          <a:p>
            <a:r>
              <a:rPr lang="cs-CZ" dirty="0"/>
              <a:t>HOWLIN, Patricia. </a:t>
            </a:r>
            <a:r>
              <a:rPr lang="cs-CZ" i="1" dirty="0"/>
              <a:t>Autismus u dospívajících a dospělých: cesta k soběstačnosti.</a:t>
            </a:r>
            <a:r>
              <a:rPr lang="cs-CZ" dirty="0"/>
              <a:t> Vyd. 1. Praha: Portál, 2005. Speciální pedagogika (Portál). ISBN 80-7367-041-0.</a:t>
            </a:r>
          </a:p>
          <a:p>
            <a:r>
              <a:rPr lang="cs-CZ" dirty="0"/>
              <a:t>JELÍNKOVÁ, Miroslava. </a:t>
            </a:r>
            <a:r>
              <a:rPr lang="cs-CZ" i="1" dirty="0"/>
              <a:t>Autismus VIII: pedagogicko-psychologické hodnocení a výchovně vzdělávací strategie u žáků s autismem.</a:t>
            </a:r>
            <a:r>
              <a:rPr lang="cs-CZ" dirty="0"/>
              <a:t> 1. vyd. Praha: Institut pedagogicko-psychologického poradenství ČR, 2004. ISBN 80-86856-00-3.</a:t>
            </a:r>
          </a:p>
          <a:p>
            <a:r>
              <a:rPr lang="cs-CZ" dirty="0"/>
              <a:t>KAUFMAN, </a:t>
            </a:r>
            <a:r>
              <a:rPr lang="cs-CZ" dirty="0" err="1"/>
              <a:t>Barry</a:t>
            </a:r>
            <a:r>
              <a:rPr lang="cs-CZ" dirty="0"/>
              <a:t> Neil. </a:t>
            </a:r>
            <a:r>
              <a:rPr lang="cs-CZ" i="1" dirty="0"/>
              <a:t>Son-</a:t>
            </a:r>
            <a:r>
              <a:rPr lang="cs-CZ" i="1" dirty="0" err="1"/>
              <a:t>Rise</a:t>
            </a:r>
            <a:r>
              <a:rPr lang="cs-CZ" i="1" dirty="0"/>
              <a:t>: zázrak pokračuje.</a:t>
            </a:r>
            <a:r>
              <a:rPr lang="cs-CZ" dirty="0"/>
              <a:t> 2. vyd. Bratislava: Vlado </a:t>
            </a:r>
            <a:r>
              <a:rPr lang="cs-CZ" dirty="0" err="1"/>
              <a:t>Mokráň</a:t>
            </a:r>
            <a:r>
              <a:rPr lang="cs-CZ" dirty="0"/>
              <a:t>, 2005. ISBN 80-969237-8-1.</a:t>
            </a:r>
          </a:p>
          <a:p>
            <a:endParaRPr lang="cs-CZ" dirty="0"/>
          </a:p>
        </p:txBody>
      </p:sp>
    </p:spTree>
    <p:extLst>
      <p:ext uri="{BB962C8B-B14F-4D97-AF65-F5344CB8AC3E}">
        <p14:creationId xmlns:p14="http://schemas.microsoft.com/office/powerpoint/2010/main" val="1814559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62500" lnSpcReduction="20000"/>
          </a:bodyPr>
          <a:lstStyle/>
          <a:p>
            <a:pPr marL="0" indent="0">
              <a:buNone/>
            </a:pPr>
            <a:r>
              <a:rPr lang="cs-CZ" b="1" dirty="0"/>
              <a:t>2006</a:t>
            </a:r>
          </a:p>
          <a:p>
            <a:r>
              <a:rPr lang="cs-CZ" dirty="0"/>
              <a:t>BEYER, </a:t>
            </a:r>
            <a:r>
              <a:rPr lang="cs-CZ" dirty="0" err="1"/>
              <a:t>Jannik</a:t>
            </a:r>
            <a:r>
              <a:rPr lang="cs-CZ" dirty="0"/>
              <a:t> a </a:t>
            </a:r>
            <a:r>
              <a:rPr lang="cs-CZ" dirty="0" err="1"/>
              <a:t>Lone</a:t>
            </a:r>
            <a:r>
              <a:rPr lang="cs-CZ" dirty="0"/>
              <a:t> GAMMELTOFT. </a:t>
            </a:r>
            <a:r>
              <a:rPr lang="cs-CZ" i="1" dirty="0"/>
              <a:t>Autismus a hra: příprava herních aktivit pro děti s autismem.</a:t>
            </a:r>
            <a:r>
              <a:rPr lang="cs-CZ" dirty="0"/>
              <a:t> Vyd. 1. Praha: Portál, 2006. Speciální pedagogika (Portál). ISBN 80-7367-157-3.</a:t>
            </a:r>
          </a:p>
          <a:p>
            <a:r>
              <a:rPr lang="cs-CZ" dirty="0"/>
              <a:t>MARTINKOVÁ, Michaela. </a:t>
            </a:r>
            <a:r>
              <a:rPr lang="cs-CZ" i="1" dirty="0"/>
              <a:t>Chlapec, </a:t>
            </a:r>
            <a:r>
              <a:rPr lang="cs-CZ" i="1" dirty="0" err="1"/>
              <a:t>ktorý</a:t>
            </a:r>
            <a:r>
              <a:rPr lang="cs-CZ" i="1" dirty="0"/>
              <a:t> myslí v </a:t>
            </a:r>
            <a:r>
              <a:rPr lang="cs-CZ" i="1" dirty="0" err="1"/>
              <a:t>obrazoch</a:t>
            </a:r>
            <a:r>
              <a:rPr lang="cs-CZ" i="1" dirty="0"/>
              <a:t> a </a:t>
            </a:r>
            <a:r>
              <a:rPr lang="cs-CZ" i="1" dirty="0" err="1"/>
              <a:t>vyjadruje</a:t>
            </a:r>
            <a:r>
              <a:rPr lang="cs-CZ" i="1" dirty="0"/>
              <a:t> </a:t>
            </a:r>
            <a:r>
              <a:rPr lang="cs-CZ" i="1" dirty="0" err="1"/>
              <a:t>sa</a:t>
            </a:r>
            <a:r>
              <a:rPr lang="cs-CZ" i="1" dirty="0"/>
              <a:t> kresbou, </a:t>
            </a:r>
            <a:r>
              <a:rPr lang="cs-CZ" i="1" dirty="0" err="1"/>
              <a:t>alebo</a:t>
            </a:r>
            <a:r>
              <a:rPr lang="cs-CZ" i="1" dirty="0"/>
              <a:t>, </a:t>
            </a:r>
            <a:r>
              <a:rPr lang="cs-CZ" i="1" dirty="0" err="1"/>
              <a:t>Sprevádzanie</a:t>
            </a:r>
            <a:r>
              <a:rPr lang="cs-CZ" i="1" dirty="0"/>
              <a:t> malého nadaného autistu.</a:t>
            </a:r>
            <a:r>
              <a:rPr lang="cs-CZ" dirty="0"/>
              <a:t> 1. slovenské vyd. Bratislava: </a:t>
            </a:r>
            <a:r>
              <a:rPr lang="cs-CZ" dirty="0" err="1"/>
              <a:t>Európa</a:t>
            </a:r>
            <a:r>
              <a:rPr lang="cs-CZ" dirty="0"/>
              <a:t>, 2006. Šimon. ISBN 80-89111-21-1. (slovensky)</a:t>
            </a:r>
          </a:p>
          <a:p>
            <a:r>
              <a:rPr lang="cs-CZ" dirty="0"/>
              <a:t>MESIBOV, </a:t>
            </a:r>
            <a:r>
              <a:rPr lang="cs-CZ" dirty="0" err="1"/>
              <a:t>Gary</a:t>
            </a:r>
            <a:r>
              <a:rPr lang="cs-CZ" dirty="0"/>
              <a:t> B. </a:t>
            </a:r>
            <a:r>
              <a:rPr lang="cs-CZ" i="1" dirty="0"/>
              <a:t>Individualizované hodnocení a terapie dětí s autismem a dětí vývojově postižených.</a:t>
            </a:r>
            <a:r>
              <a:rPr lang="cs-CZ" dirty="0"/>
              <a:t> Vyd. 1. Praha: Ministerstvo práce a sociálních věcí, 2006. ISBN 80-86878-35-X.</a:t>
            </a:r>
          </a:p>
          <a:p>
            <a:r>
              <a:rPr lang="cs-CZ" dirty="0"/>
              <a:t>RICHMAN, </a:t>
            </a:r>
            <a:r>
              <a:rPr lang="cs-CZ" dirty="0" err="1"/>
              <a:t>Shira</a:t>
            </a:r>
            <a:r>
              <a:rPr lang="cs-CZ" dirty="0"/>
              <a:t>. </a:t>
            </a:r>
            <a:r>
              <a:rPr lang="cs-CZ" i="1" dirty="0"/>
              <a:t>Výchova dětí s autismem: aplikovaná behaviorální analýza.</a:t>
            </a:r>
            <a:r>
              <a:rPr lang="cs-CZ" dirty="0"/>
              <a:t> Vyd. 1. Praha: Portál, 2006. Speciální pedagogika (Portál). ISBN 80-7367-102-6.</a:t>
            </a:r>
          </a:p>
          <a:p>
            <a:r>
              <a:rPr lang="cs-CZ" dirty="0"/>
              <a:t>THOROVÁ, Kateřina. </a:t>
            </a:r>
            <a:r>
              <a:rPr lang="cs-CZ" i="1" dirty="0"/>
              <a:t>Poruchy autistického spektra: dětský autismus, atypický autismus, Aspergerův syndrom, dezintegrační porucha.</a:t>
            </a:r>
            <a:r>
              <a:rPr lang="cs-CZ" dirty="0"/>
              <a:t> Vyd. 1. Praha: Portál, 2006. ISBN 80-7367-091-7.</a:t>
            </a:r>
          </a:p>
          <a:p>
            <a:r>
              <a:rPr lang="cs-CZ" dirty="0"/>
              <a:t>VERMEULEN, Peter. </a:t>
            </a:r>
            <a:r>
              <a:rPr lang="cs-CZ" i="1" dirty="0"/>
              <a:t>Autistické myšlení.</a:t>
            </a:r>
            <a:r>
              <a:rPr lang="cs-CZ" dirty="0"/>
              <a:t> Vyd. 1. Praha: </a:t>
            </a:r>
            <a:r>
              <a:rPr lang="cs-CZ" dirty="0" err="1"/>
              <a:t>Grada</a:t>
            </a:r>
            <a:r>
              <a:rPr lang="cs-CZ" dirty="0"/>
              <a:t>, 2006. Psyché (</a:t>
            </a:r>
            <a:r>
              <a:rPr lang="cs-CZ" dirty="0" err="1"/>
              <a:t>Grada</a:t>
            </a:r>
            <a:r>
              <a:rPr lang="cs-CZ" dirty="0"/>
              <a:t>). ISBN 80-247-1600-3.</a:t>
            </a:r>
          </a:p>
          <a:p>
            <a:r>
              <a:rPr lang="cs-CZ" dirty="0"/>
              <a:t>VILÁŠKOVÁ, Dagmar. </a:t>
            </a:r>
            <a:r>
              <a:rPr lang="cs-CZ" i="1" dirty="0"/>
              <a:t>Strukturované učení pro žáky s autismem: (s přihlédnutím k postižení zraku a mentální retardaci).</a:t>
            </a:r>
            <a:r>
              <a:rPr lang="cs-CZ" dirty="0"/>
              <a:t> 1. vyd. Praha: Septima, 2006. ISBN 80-7216-233-0.</a:t>
            </a:r>
          </a:p>
          <a:p>
            <a:endParaRPr lang="cs-CZ" dirty="0"/>
          </a:p>
        </p:txBody>
      </p:sp>
    </p:spTree>
    <p:extLst>
      <p:ext uri="{BB962C8B-B14F-4D97-AF65-F5344CB8AC3E}">
        <p14:creationId xmlns:p14="http://schemas.microsoft.com/office/powerpoint/2010/main" val="3734922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Autofit/>
          </a:bodyPr>
          <a:lstStyle/>
          <a:p>
            <a:pPr marL="0" indent="0">
              <a:buNone/>
            </a:pPr>
            <a:r>
              <a:rPr lang="cs-CZ" sz="1400" b="1" dirty="0"/>
              <a:t>2007</a:t>
            </a:r>
          </a:p>
          <a:p>
            <a:r>
              <a:rPr lang="cs-CZ" sz="1400" dirty="0"/>
              <a:t>BONDY, Andy a Lori FROST. </a:t>
            </a:r>
            <a:r>
              <a:rPr lang="cs-CZ" sz="1400" i="1" dirty="0"/>
              <a:t>Vizuální komunikační strategie v autismu.</a:t>
            </a:r>
            <a:r>
              <a:rPr lang="cs-CZ" sz="1400" dirty="0"/>
              <a:t> Vyd. 1. Praha: </a:t>
            </a:r>
            <a:r>
              <a:rPr lang="cs-CZ" sz="1400" dirty="0" err="1"/>
              <a:t>Grada</a:t>
            </a:r>
            <a:r>
              <a:rPr lang="cs-CZ" sz="1400" dirty="0"/>
              <a:t>, 2007. Psyché (</a:t>
            </a:r>
            <a:r>
              <a:rPr lang="cs-CZ" sz="1400" dirty="0" err="1"/>
              <a:t>Grada</a:t>
            </a:r>
            <a:r>
              <a:rPr lang="cs-CZ" sz="1400" dirty="0"/>
              <a:t>). ISBN 978-80-247-2053-1.</a:t>
            </a:r>
          </a:p>
          <a:p>
            <a:r>
              <a:rPr lang="cs-CZ" sz="1400" dirty="0"/>
              <a:t>ČADILOVÁ, Věra, Hynek JŮN a Kateřina THOROVÁ. </a:t>
            </a:r>
            <a:r>
              <a:rPr lang="cs-CZ" sz="1400" i="1" dirty="0"/>
              <a:t>Agrese u lidí s mentální retardací a s autismem.</a:t>
            </a:r>
            <a:r>
              <a:rPr lang="cs-CZ" sz="1400" dirty="0"/>
              <a:t> Vyd. 1. Praha: Portál, 2007. ISBN 978-80-7367-319-2.</a:t>
            </a:r>
          </a:p>
          <a:p>
            <a:r>
              <a:rPr lang="cs-CZ" sz="1400" dirty="0"/>
              <a:t>ČADILOVÁ, Věra a Zuzana ŽAMPACHOVÁ. </a:t>
            </a:r>
            <a:r>
              <a:rPr lang="cs-CZ" sz="1400" i="1" dirty="0"/>
              <a:t>Specifika vzdělávání dětí, žáků a studentů s Aspergerovým syndromem.</a:t>
            </a:r>
            <a:r>
              <a:rPr lang="cs-CZ" sz="1400" dirty="0"/>
              <a:t> Vyd. 1. Praha: IPPP - Institut pedagogicko-psychologického poradenství ČR, školské poradenské zařízení a zařízení pro další vzdělávání pedagogických pracovníků, 2007. ISBN 978-80-86856-36-0.</a:t>
            </a:r>
          </a:p>
          <a:p>
            <a:r>
              <a:rPr lang="cs-CZ" sz="1400" dirty="0"/>
              <a:t>DE CLERCQ, </a:t>
            </a:r>
            <a:r>
              <a:rPr lang="cs-CZ" sz="1400" dirty="0" err="1"/>
              <a:t>Hilde</a:t>
            </a:r>
            <a:r>
              <a:rPr lang="cs-CZ" sz="1400" dirty="0"/>
              <a:t>. </a:t>
            </a:r>
            <a:r>
              <a:rPr lang="cs-CZ" sz="1400" i="1" dirty="0"/>
              <a:t>Mami, je to člověk, nebo zvíře?: myšlení dítěte s autismem.</a:t>
            </a:r>
            <a:r>
              <a:rPr lang="cs-CZ" sz="1400" dirty="0"/>
              <a:t> Vyd. 1. Praha: Portál, 2007. Speciální pedagogika (Portál). ISBN 978-80-7367-235-5.</a:t>
            </a:r>
          </a:p>
          <a:p>
            <a:r>
              <a:rPr lang="cs-CZ" sz="1400" dirty="0"/>
              <a:t>MCGOVERN, </a:t>
            </a:r>
            <a:r>
              <a:rPr lang="cs-CZ" sz="1400" dirty="0" err="1"/>
              <a:t>Cammie</a:t>
            </a:r>
            <a:r>
              <a:rPr lang="cs-CZ" sz="1400" dirty="0"/>
              <a:t>. </a:t>
            </a:r>
            <a:r>
              <a:rPr lang="cs-CZ" sz="1400" i="1" dirty="0"/>
              <a:t>Oční kontakt.</a:t>
            </a:r>
            <a:r>
              <a:rPr lang="cs-CZ" sz="1400" dirty="0"/>
              <a:t> Vyd. 1. V Praze: Knižní klub, 2007. ISBN 978-80-242-1916-5.</a:t>
            </a:r>
          </a:p>
          <a:p>
            <a:r>
              <a:rPr lang="cs-CZ" sz="1400" dirty="0"/>
              <a:t>PÁTÁ, Perchta Kazi. </a:t>
            </a:r>
            <a:r>
              <a:rPr lang="cs-CZ" sz="1400" i="1" dirty="0"/>
              <a:t>Mé dítě má autismus.</a:t>
            </a:r>
            <a:r>
              <a:rPr lang="cs-CZ" sz="1400" dirty="0"/>
              <a:t> Vyd. 1. Praha: </a:t>
            </a:r>
            <a:r>
              <a:rPr lang="cs-CZ" sz="1400" dirty="0" err="1"/>
              <a:t>Grada</a:t>
            </a:r>
            <a:r>
              <a:rPr lang="cs-CZ" sz="1400" dirty="0"/>
              <a:t>, 2007. Pro rodiče. ISBN 978-80-247-2185-9.</a:t>
            </a:r>
          </a:p>
          <a:p>
            <a:r>
              <a:rPr lang="cs-CZ" sz="1400" dirty="0"/>
              <a:t>STAFFOVÁ, Zuzana: </a:t>
            </a:r>
            <a:r>
              <a:rPr lang="cs-CZ" sz="1400" i="1" dirty="0"/>
              <a:t>Canisterapie a autismus.</a:t>
            </a:r>
            <a:r>
              <a:rPr lang="cs-CZ" sz="1400" dirty="0"/>
              <a:t> in Zooterapie ve světle objektivních poznatků. České Budějovice: DONA s. r. o.; ZSF Jihomoravské Univerzity, 2007. ISBN 978-80-7322-109-6.</a:t>
            </a:r>
          </a:p>
          <a:p>
            <a:r>
              <a:rPr lang="cs-CZ" sz="1400" dirty="0"/>
              <a:t>THOROVÁ, Kateřina. </a:t>
            </a:r>
            <a:r>
              <a:rPr lang="cs-CZ" sz="1400" i="1" dirty="0"/>
              <a:t>Výjimečné děti: Aspergerův syndrom: [informační příručka].</a:t>
            </a:r>
            <a:r>
              <a:rPr lang="cs-CZ" sz="1400" dirty="0"/>
              <a:t> 2. vyd. Praha: APLA, c2007. ISBN 978-80-254-6341-3.</a:t>
            </a:r>
          </a:p>
          <a:p>
            <a:endParaRPr lang="cs-CZ" sz="1400" dirty="0"/>
          </a:p>
        </p:txBody>
      </p:sp>
    </p:spTree>
    <p:extLst>
      <p:ext uri="{BB962C8B-B14F-4D97-AF65-F5344CB8AC3E}">
        <p14:creationId xmlns:p14="http://schemas.microsoft.com/office/powerpoint/2010/main" val="2563315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55000" lnSpcReduction="20000"/>
          </a:bodyPr>
          <a:lstStyle/>
          <a:p>
            <a:pPr marL="0" indent="0">
              <a:buNone/>
            </a:pPr>
            <a:r>
              <a:rPr lang="cs-CZ" b="1" dirty="0"/>
              <a:t>2008</a:t>
            </a:r>
          </a:p>
          <a:p>
            <a:r>
              <a:rPr lang="cs-CZ" dirty="0"/>
              <a:t>BĚLOHLÁVKOVÁ, Lucie a Eva GNANOVÁ. </a:t>
            </a:r>
            <a:r>
              <a:rPr lang="cs-CZ" i="1" dirty="0"/>
              <a:t>Podporované zaměstnávání pro lidi s Aspergerovým syndromem: [informační příručka].</a:t>
            </a:r>
            <a:r>
              <a:rPr lang="cs-CZ" dirty="0"/>
              <a:t> Praha: APLA, c2008. ISBN 978-80-254-6340-6.</a:t>
            </a:r>
          </a:p>
          <a:p>
            <a:r>
              <a:rPr lang="cs-CZ" dirty="0"/>
              <a:t>ČADILOVÁ, Věra a Zuzana ŽAMPACHOVÁ. </a:t>
            </a:r>
            <a:r>
              <a:rPr lang="cs-CZ" i="1" dirty="0"/>
              <a:t>Strukturované učení: vzdělávání dětí s autismem a jinými vývojovými poruchami.</a:t>
            </a:r>
            <a:r>
              <a:rPr lang="cs-CZ" dirty="0"/>
              <a:t> Vyd. 1. Praha: Portál, 2008. Speciální pedagogika (Portál). ISBN 978-80-7367-475-5.</a:t>
            </a:r>
          </a:p>
          <a:p>
            <a:r>
              <a:rPr lang="cs-CZ" dirty="0"/>
              <a:t>EMERSON, </a:t>
            </a:r>
            <a:r>
              <a:rPr lang="cs-CZ" dirty="0" err="1"/>
              <a:t>Eric</a:t>
            </a:r>
            <a:r>
              <a:rPr lang="cs-CZ" dirty="0"/>
              <a:t>. </a:t>
            </a:r>
            <a:r>
              <a:rPr lang="cs-CZ" i="1" dirty="0"/>
              <a:t>Problémové chování u lidí s mentální retardací.</a:t>
            </a:r>
            <a:r>
              <a:rPr lang="cs-CZ" dirty="0"/>
              <a:t> Vyd. 1. Praha: Portál, 2008. ISBN 978-80-7367-390-1.</a:t>
            </a:r>
          </a:p>
          <a:p>
            <a:r>
              <a:rPr lang="cs-CZ" dirty="0"/>
              <a:t>GILLBERG, Christopher a </a:t>
            </a:r>
            <a:r>
              <a:rPr lang="cs-CZ" dirty="0" err="1"/>
              <a:t>Theo</a:t>
            </a:r>
            <a:r>
              <a:rPr lang="cs-CZ" dirty="0"/>
              <a:t> PEETERS. </a:t>
            </a:r>
            <a:r>
              <a:rPr lang="cs-CZ" i="1" dirty="0"/>
              <a:t>Autismus - zdravotní a výchovné aspekty: výchova a vzdělávání dětí s autismem.</a:t>
            </a:r>
            <a:r>
              <a:rPr lang="cs-CZ" dirty="0"/>
              <a:t> Vyd. 3. Překlad Miroslava Jelínková. Praha: Portál, 2008. Speciální pedagogika (Portál). ISBN 978-80-7367-498-4.</a:t>
            </a:r>
          </a:p>
          <a:p>
            <a:r>
              <a:rPr lang="cs-CZ" dirty="0"/>
              <a:t>GOTTLIEB, Daniel. </a:t>
            </a:r>
            <a:r>
              <a:rPr lang="cs-CZ" i="1" dirty="0"/>
              <a:t>Dopisy Samovi: dědečkova vyprávění o lásce, ztrátě i darech života.</a:t>
            </a:r>
            <a:r>
              <a:rPr lang="cs-CZ" dirty="0"/>
              <a:t> Vyd. 1. Praha: Beta, 2008. ISBN 978-80-7306-328-3.</a:t>
            </a:r>
          </a:p>
          <a:p>
            <a:r>
              <a:rPr lang="cs-CZ" dirty="0"/>
              <a:t>HLADKÁ, Lenka a Alena PAVLIŠTÍKOVÁ. </a:t>
            </a:r>
            <a:r>
              <a:rPr lang="cs-CZ" i="1" dirty="0"/>
              <a:t>Struktura a strukturované úkoly pro děti s autismem.</a:t>
            </a:r>
            <a:r>
              <a:rPr lang="cs-CZ" dirty="0"/>
              <a:t> Vyd. 1. Proboštov: Ladislav Pavlištík, 2008. ISBN 978-80-254-2356-1.</a:t>
            </a:r>
          </a:p>
          <a:p>
            <a:r>
              <a:rPr lang="cs-CZ" dirty="0"/>
              <a:t>JAMES, I. </a:t>
            </a:r>
            <a:r>
              <a:rPr lang="cs-CZ" i="1" dirty="0"/>
              <a:t>Aspergerův syndrom: mimořádní lidé - mimořádné výkony.</a:t>
            </a:r>
            <a:r>
              <a:rPr lang="cs-CZ" dirty="0"/>
              <a:t> Překlad Václav Petr. Praha: Triton, c2008. ISBN 978-80-7387-099-7.</a:t>
            </a:r>
          </a:p>
          <a:p>
            <a:r>
              <a:rPr lang="cs-CZ" dirty="0"/>
              <a:t>LAWSON, </a:t>
            </a:r>
            <a:r>
              <a:rPr lang="cs-CZ" dirty="0" err="1"/>
              <a:t>Wendy</a:t>
            </a:r>
            <a:r>
              <a:rPr lang="cs-CZ" dirty="0"/>
              <a:t>. </a:t>
            </a:r>
            <a:r>
              <a:rPr lang="cs-CZ" i="1" dirty="0"/>
              <a:t>Život za sklem: osobní výpověď ženy s Aspergerovým syndromem.</a:t>
            </a:r>
            <a:r>
              <a:rPr lang="cs-CZ" dirty="0"/>
              <a:t> Vyd. 1. Praha: Portál, 2008. ISBN 978-80-7367-389-5.</a:t>
            </a:r>
          </a:p>
          <a:p>
            <a:r>
              <a:rPr lang="cs-CZ" dirty="0"/>
              <a:t>PÁTÁ, Perchta Kazi. </a:t>
            </a:r>
            <a:r>
              <a:rPr lang="cs-CZ" i="1" dirty="0"/>
              <a:t>Mé dítě má autismus: příběh pokračuje.</a:t>
            </a:r>
            <a:r>
              <a:rPr lang="cs-CZ" dirty="0"/>
              <a:t> Vyd. 1. Praha: </a:t>
            </a:r>
            <a:r>
              <a:rPr lang="cs-CZ" dirty="0" err="1"/>
              <a:t>Grada</a:t>
            </a:r>
            <a:r>
              <a:rPr lang="cs-CZ" dirty="0"/>
              <a:t>, 2008. Pro rodiče. ISBN 978-80-247-2683-0.</a:t>
            </a:r>
          </a:p>
          <a:p>
            <a:pPr marL="0" indent="0">
              <a:buNone/>
            </a:pPr>
            <a:endParaRPr lang="cs-CZ" dirty="0"/>
          </a:p>
        </p:txBody>
      </p:sp>
    </p:spTree>
    <p:extLst>
      <p:ext uri="{BB962C8B-B14F-4D97-AF65-F5344CB8AC3E}">
        <p14:creationId xmlns:p14="http://schemas.microsoft.com/office/powerpoint/2010/main" val="3207669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70000" lnSpcReduction="20000"/>
          </a:bodyPr>
          <a:lstStyle/>
          <a:p>
            <a:pPr marL="0" indent="0">
              <a:buNone/>
            </a:pPr>
            <a:r>
              <a:rPr lang="cs-CZ" b="1" dirty="0"/>
              <a:t>2009</a:t>
            </a:r>
          </a:p>
          <a:p>
            <a:r>
              <a:rPr lang="cs-CZ" dirty="0"/>
              <a:t>DRDOVÁ, Martina. </a:t>
            </a:r>
            <a:r>
              <a:rPr lang="cs-CZ" i="1" dirty="0"/>
              <a:t>Žiju s autistou.</a:t>
            </a:r>
            <a:r>
              <a:rPr lang="cs-CZ" dirty="0"/>
              <a:t> Praha: Tribun EU, 2009.</a:t>
            </a:r>
          </a:p>
          <a:p>
            <a:r>
              <a:rPr lang="cs-CZ" dirty="0"/>
              <a:t>DUBIN, Nick. </a:t>
            </a:r>
            <a:r>
              <a:rPr lang="cs-CZ" i="1" dirty="0"/>
              <a:t>Šikana dětí s poruchami autistického spektra.</a:t>
            </a:r>
            <a:r>
              <a:rPr lang="cs-CZ" dirty="0"/>
              <a:t> Vyd. 1. Praha: Portál, 2009. Speciální pedagogika (Portál). ISBN 978-80-7367-553-0.</a:t>
            </a:r>
          </a:p>
          <a:p>
            <a:r>
              <a:rPr lang="cs-CZ" dirty="0"/>
              <a:t>HOWLIN, Patricia. </a:t>
            </a:r>
            <a:r>
              <a:rPr lang="cs-CZ" i="1" dirty="0"/>
              <a:t>Autismus u dospívajících a dospělých: cesta k soběstačnosti.</a:t>
            </a:r>
            <a:r>
              <a:rPr lang="cs-CZ" dirty="0"/>
              <a:t> Vyd. 2. Praha: Portál, 2009. Speciální pedagogika (Portál). ISBN 978-80-7367-499-1.</a:t>
            </a:r>
          </a:p>
          <a:p>
            <a:r>
              <a:rPr lang="cs-CZ" dirty="0"/>
              <a:t>MAKOVCOVÁ, Jana. </a:t>
            </a:r>
            <a:r>
              <a:rPr lang="cs-CZ" i="1" dirty="0"/>
              <a:t>Maminko, nezpívej.</a:t>
            </a:r>
            <a:r>
              <a:rPr lang="cs-CZ" dirty="0"/>
              <a:t> 2. vyd. Blansko: ALMI, 2010. ISBN 978-80-904344-1-7.</a:t>
            </a:r>
          </a:p>
          <a:p>
            <a:r>
              <a:rPr lang="cs-CZ" dirty="0"/>
              <a:t>STRUNECKÁ, Anna, Blanka URBÁNKOVÁ, Linda CECAVOVÁ a Anděla ŠÁRKOVÁ. </a:t>
            </a:r>
            <a:r>
              <a:rPr lang="cs-CZ" i="1" dirty="0"/>
              <a:t>Přemůžeme autizmus?: průvodce pro rodiče, použitelný i pro pediatry, psychiatry a všechny obětavé bytosti, které se snaží pomáhat dětem s autizmem.</a:t>
            </a:r>
            <a:r>
              <a:rPr lang="cs-CZ" dirty="0"/>
              <a:t> 1. vyd. Blansko: ALMI, 2009. ISBN 978-80-904344-0-0.</a:t>
            </a:r>
          </a:p>
          <a:p>
            <a:r>
              <a:rPr lang="cs-CZ" dirty="0"/>
              <a:t>WILLIAMS, Donna. </a:t>
            </a:r>
            <a:r>
              <a:rPr lang="cs-CZ" i="1" dirty="0"/>
              <a:t>Nikdo nikde: nevšední životopis dívky s autismem.</a:t>
            </a:r>
            <a:r>
              <a:rPr lang="cs-CZ" dirty="0"/>
              <a:t> Vyd. 2., V Portálu 1. Překlad Eva </a:t>
            </a:r>
            <a:r>
              <a:rPr lang="cs-CZ" dirty="0" err="1"/>
              <a:t>Masnerová</a:t>
            </a:r>
            <a:r>
              <a:rPr lang="cs-CZ" dirty="0"/>
              <a:t>. Praha: Portál, 2009. ISBN 978-80-7367-600-1.</a:t>
            </a:r>
          </a:p>
          <a:p>
            <a:endParaRPr lang="cs-CZ" dirty="0"/>
          </a:p>
        </p:txBody>
      </p:sp>
    </p:spTree>
    <p:extLst>
      <p:ext uri="{BB962C8B-B14F-4D97-AF65-F5344CB8AC3E}">
        <p14:creationId xmlns:p14="http://schemas.microsoft.com/office/powerpoint/2010/main" val="3601199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Filmová tvorba</a:t>
            </a:r>
          </a:p>
        </p:txBody>
      </p:sp>
      <p:sp>
        <p:nvSpPr>
          <p:cNvPr id="3" name="Zástupný symbol pro obsah 2"/>
          <p:cNvSpPr>
            <a:spLocks noGrp="1"/>
          </p:cNvSpPr>
          <p:nvPr>
            <p:ph idx="1"/>
          </p:nvPr>
        </p:nvSpPr>
        <p:spPr/>
        <p:txBody>
          <a:bodyPr>
            <a:normAutofit fontScale="62500" lnSpcReduction="20000"/>
          </a:bodyPr>
          <a:lstStyle/>
          <a:p>
            <a:r>
              <a:rPr lang="cs-CZ" dirty="0"/>
              <a:t>Děti úplňku</a:t>
            </a:r>
          </a:p>
          <a:p>
            <a:pPr marL="0" indent="0">
              <a:buNone/>
            </a:pPr>
            <a:r>
              <a:rPr lang="cs-CZ" dirty="0"/>
              <a:t>Probouzí se v nich síly, které neumíme ovládat. Nikdo neví, co vlastně prožívají, ani proč na ně má takový vliv Měsíc. Žijí mezi námi a prožívají každodenní peklo na Zemi – rodiny a děti s diagnózou nejtěžšího autismu. Většina filmů o autismu představuje jeho polohu, která nám připadá něčím fascinující a přitažlivá. Ukazuje lidi vybavené zvláštní vnímavostí a neobvyklými schopnostmi často hraničními s genialitou. Dokument zachycuje situaci čtyř rodin s různě starými dětmi. Adéla má autismus spojený s mentální retardací a problémovým chováním. Nemluví a je stále v pohybu. Matka dospělé Marcely posté za den vyndává oblečení naházené pod postele a rozsypanou mouku v kuchyni. Další rodině zachránila život klec, ve které čtyřiadvacetiletý syn tráví většinu svého života. Mimo ní útočí lidem na obličej, mlátí pěstmi a vypichuje oči. Dorotka propadá záchvatům zoufalého sebepoškozování, při němž ji neudrží ani 3 dospělí lidé. </a:t>
            </a:r>
          </a:p>
          <a:p>
            <a:pPr marL="0" indent="0">
              <a:buNone/>
            </a:pPr>
            <a:r>
              <a:rPr lang="cs-CZ" dirty="0"/>
              <a:t>Tento dokument vznikl z iniciativy manželů Třešňákových. Poté, co jejich dcera Dorotka v šesti letech skončila hospitalizovaná v dětské psychiatrické léčebně. Uvědomili si, že Česko nenabízí takto postiženým dětem žádnou důstojnou budoucnost. Rozhodli se na problém upozornit a usilovat o zkvalitnění sociálních služeb.</a:t>
            </a:r>
          </a:p>
          <a:p>
            <a:pPr marL="0" indent="0">
              <a:buNone/>
            </a:pPr>
            <a:r>
              <a:rPr lang="cs-CZ" dirty="0"/>
              <a:t>Dokumentární</a:t>
            </a:r>
            <a:br>
              <a:rPr lang="cs-CZ" dirty="0"/>
            </a:br>
            <a:r>
              <a:rPr lang="cs-CZ" dirty="0"/>
              <a:t>Česko, 2017, 52 min.</a:t>
            </a:r>
            <a:br>
              <a:rPr lang="cs-CZ" dirty="0"/>
            </a:br>
            <a:r>
              <a:rPr lang="cs-CZ" dirty="0"/>
              <a:t>Režie: Veronika Stehlíková</a:t>
            </a:r>
          </a:p>
          <a:p>
            <a:endParaRPr lang="cs-CZ" dirty="0"/>
          </a:p>
        </p:txBody>
      </p:sp>
    </p:spTree>
    <p:extLst>
      <p:ext uri="{BB962C8B-B14F-4D97-AF65-F5344CB8AC3E}">
        <p14:creationId xmlns:p14="http://schemas.microsoft.com/office/powerpoint/2010/main" val="1923740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50EACF-96FD-4BE9-92A4-60D18674C20A}"/>
              </a:ext>
            </a:extLst>
          </p:cNvPr>
          <p:cNvSpPr>
            <a:spLocks noGrp="1"/>
          </p:cNvSpPr>
          <p:nvPr>
            <p:ph type="title"/>
          </p:nvPr>
        </p:nvSpPr>
        <p:spPr/>
        <p:txBody>
          <a:bodyPr/>
          <a:lstStyle/>
          <a:p>
            <a:r>
              <a:rPr lang="cs-CZ" dirty="0"/>
              <a:t>Povinná literatura</a:t>
            </a:r>
          </a:p>
        </p:txBody>
      </p:sp>
      <p:sp>
        <p:nvSpPr>
          <p:cNvPr id="4" name="Rectangle 2">
            <a:extLst>
              <a:ext uri="{FF2B5EF4-FFF2-40B4-BE49-F238E27FC236}">
                <a16:creationId xmlns:a16="http://schemas.microsoft.com/office/drawing/2014/main" id="{6CDCBB97-BE72-4186-BDDF-6B0AA08914DC}"/>
              </a:ext>
            </a:extLst>
          </p:cNvPr>
          <p:cNvSpPr>
            <a:spLocks noGrp="1" noChangeArrowheads="1"/>
          </p:cNvSpPr>
          <p:nvPr>
            <p:ph idx="1"/>
          </p:nvPr>
        </p:nvSpPr>
        <p:spPr bwMode="auto">
          <a:xfrm>
            <a:off x="0" y="2351639"/>
            <a:ext cx="92398" cy="1772260"/>
          </a:xfrm>
          <a:prstGeom prst="rect">
            <a:avLst/>
          </a:prstGeom>
          <a:solidFill>
            <a:srgbClr val="F7F8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5" name="Obdélník 4">
            <a:extLst>
              <a:ext uri="{FF2B5EF4-FFF2-40B4-BE49-F238E27FC236}">
                <a16:creationId xmlns:a16="http://schemas.microsoft.com/office/drawing/2014/main" id="{0EBD069B-2C9F-48BC-B95F-7E005573E4AA}"/>
              </a:ext>
            </a:extLst>
          </p:cNvPr>
          <p:cNvSpPr/>
          <p:nvPr/>
        </p:nvSpPr>
        <p:spPr>
          <a:xfrm>
            <a:off x="438539" y="1916832"/>
            <a:ext cx="6858000" cy="3539430"/>
          </a:xfrm>
          <a:prstGeom prst="rect">
            <a:avLst/>
          </a:prstGeom>
        </p:spPr>
        <p:txBody>
          <a:bodyPr wrap="square">
            <a:spAutoFit/>
          </a:bodyPr>
          <a:lstStyle/>
          <a:p>
            <a:pPr lvl="0" eaLnBrk="0" fontAlgn="base" hangingPunct="0">
              <a:spcBef>
                <a:spcPct val="0"/>
              </a:spcBef>
              <a:spcAft>
                <a:spcPct val="0"/>
              </a:spcAft>
            </a:pPr>
            <a:r>
              <a:rPr lang="cs-CZ" altLang="cs-CZ" sz="1400" b="1" dirty="0">
                <a:solidFill>
                  <a:srgbClr val="0A0A0A"/>
                </a:solidFill>
                <a:latin typeface="Open Sans"/>
              </a:rPr>
              <a:t>Literatura</a:t>
            </a:r>
            <a:endParaRPr lang="cs-CZ" altLang="cs-CZ" sz="1400" dirty="0">
              <a:solidFill>
                <a:srgbClr val="0A0A0A"/>
              </a:solidFill>
              <a:latin typeface="Open Sans"/>
            </a:endParaRPr>
          </a:p>
          <a:p>
            <a:pPr lvl="1" indent="-457200" eaLnBrk="0" fontAlgn="base" hangingPunct="0">
              <a:spcBef>
                <a:spcPct val="0"/>
              </a:spcBef>
              <a:spcAft>
                <a:spcPct val="0"/>
              </a:spcAft>
            </a:pPr>
            <a:r>
              <a:rPr lang="cs-CZ" altLang="cs-CZ" sz="1400" i="1" dirty="0">
                <a:solidFill>
                  <a:srgbClr val="0A0A0A"/>
                </a:solidFill>
                <a:latin typeface="Open Sans"/>
              </a:rPr>
              <a:t>povinná literatura</a:t>
            </a:r>
            <a:endParaRPr lang="cs-CZ" altLang="cs-CZ" sz="1400" dirty="0">
              <a:solidFill>
                <a:srgbClr val="0A0A0A"/>
              </a:solidFill>
              <a:latin typeface="Open Sans"/>
            </a:endParaRPr>
          </a:p>
          <a:p>
            <a:pPr lvl="2" indent="-914400" eaLnBrk="0" fontAlgn="base" hangingPunct="0">
              <a:spcBef>
                <a:spcPct val="0"/>
              </a:spcBef>
              <a:spcAft>
                <a:spcPct val="0"/>
              </a:spcAft>
              <a:buFontTx/>
              <a:buChar char="•"/>
            </a:pPr>
            <a:r>
              <a:rPr lang="cs-CZ" altLang="cs-CZ" sz="1400" dirty="0">
                <a:solidFill>
                  <a:srgbClr val="0A0A0A"/>
                </a:solidFill>
                <a:latin typeface="Open Sans"/>
              </a:rPr>
              <a:t>ADAMUS, P., VANČOVÁ, A. A LŐFFLEROVÁ, M. Poruchy autistického spektra v kontextu aktuálních interdisciplinárních poznatků. 1. vyd. Ostrava: Ostravská univerzita, Pedagogická fakulta, 2017. 1. 175 s. ISBN 978-80-7464-957-8.</a:t>
            </a:r>
          </a:p>
          <a:p>
            <a:pPr lvl="2" indent="-914400" eaLnBrk="0" fontAlgn="base" hangingPunct="0">
              <a:spcBef>
                <a:spcPct val="0"/>
              </a:spcBef>
              <a:spcAft>
                <a:spcPct val="0"/>
              </a:spcAft>
              <a:buFontTx/>
              <a:buChar char="•"/>
            </a:pPr>
            <a:r>
              <a:rPr lang="cs-CZ" altLang="cs-CZ" sz="1400" dirty="0">
                <a:solidFill>
                  <a:srgbClr val="0A0A0A"/>
                </a:solidFill>
                <a:latin typeface="Open Sans"/>
              </a:rPr>
              <a:t>BARTOŇOVÁ, Miroslava. </a:t>
            </a:r>
            <a:r>
              <a:rPr lang="cs-CZ" altLang="cs-CZ" sz="1400" dirty="0" err="1">
                <a:solidFill>
                  <a:srgbClr val="0A0A0A"/>
                </a:solidFill>
                <a:latin typeface="Open Sans"/>
              </a:rPr>
              <a:t>Students</a:t>
            </a:r>
            <a:r>
              <a:rPr lang="cs-CZ" altLang="cs-CZ" sz="1400" dirty="0">
                <a:solidFill>
                  <a:srgbClr val="0A0A0A"/>
                </a:solidFill>
                <a:latin typeface="Open Sans"/>
              </a:rPr>
              <a:t> </a:t>
            </a:r>
            <a:r>
              <a:rPr lang="cs-CZ" altLang="cs-CZ" sz="1400" dirty="0" err="1">
                <a:solidFill>
                  <a:srgbClr val="0A0A0A"/>
                </a:solidFill>
                <a:latin typeface="Open Sans"/>
              </a:rPr>
              <a:t>with</a:t>
            </a:r>
            <a:r>
              <a:rPr lang="cs-CZ" altLang="cs-CZ" sz="1400" dirty="0">
                <a:solidFill>
                  <a:srgbClr val="0A0A0A"/>
                </a:solidFill>
                <a:latin typeface="Open Sans"/>
              </a:rPr>
              <a:t> </a:t>
            </a:r>
            <a:r>
              <a:rPr lang="cs-CZ" altLang="cs-CZ" sz="1400" dirty="0" err="1">
                <a:solidFill>
                  <a:srgbClr val="0A0A0A"/>
                </a:solidFill>
                <a:latin typeface="Open Sans"/>
              </a:rPr>
              <a:t>Intellectual</a:t>
            </a:r>
            <a:r>
              <a:rPr lang="cs-CZ" altLang="cs-CZ" sz="1400" dirty="0">
                <a:solidFill>
                  <a:srgbClr val="0A0A0A"/>
                </a:solidFill>
                <a:latin typeface="Open Sans"/>
              </a:rPr>
              <a:t> Disability in </a:t>
            </a:r>
            <a:r>
              <a:rPr lang="cs-CZ" altLang="cs-CZ" sz="1400" dirty="0" err="1">
                <a:solidFill>
                  <a:srgbClr val="0A0A0A"/>
                </a:solidFill>
                <a:latin typeface="Open Sans"/>
              </a:rPr>
              <a:t>Inclusive</a:t>
            </a:r>
            <a:r>
              <a:rPr lang="cs-CZ" altLang="cs-CZ" sz="1400" dirty="0">
                <a:solidFill>
                  <a:srgbClr val="0A0A0A"/>
                </a:solidFill>
                <a:latin typeface="Open Sans"/>
              </a:rPr>
              <a:t> </a:t>
            </a:r>
            <a:r>
              <a:rPr lang="cs-CZ" altLang="cs-CZ" sz="1400" dirty="0" err="1">
                <a:solidFill>
                  <a:srgbClr val="0A0A0A"/>
                </a:solidFill>
                <a:latin typeface="Open Sans"/>
              </a:rPr>
              <a:t>Education</a:t>
            </a:r>
            <a:r>
              <a:rPr lang="cs-CZ" altLang="cs-CZ" sz="1400" dirty="0">
                <a:solidFill>
                  <a:srgbClr val="0A0A0A"/>
                </a:solidFill>
                <a:latin typeface="Open Sans"/>
              </a:rPr>
              <a:t> </a:t>
            </a:r>
            <a:r>
              <a:rPr lang="cs-CZ" altLang="cs-CZ" sz="1400" dirty="0" err="1">
                <a:solidFill>
                  <a:srgbClr val="0A0A0A"/>
                </a:solidFill>
                <a:latin typeface="Open Sans"/>
              </a:rPr>
              <a:t>Settings</a:t>
            </a:r>
            <a:r>
              <a:rPr lang="cs-CZ" altLang="cs-CZ" sz="1400" dirty="0">
                <a:solidFill>
                  <a:srgbClr val="0A0A0A"/>
                </a:solidFill>
                <a:latin typeface="Open Sans"/>
              </a:rPr>
              <a:t>. Brno: Masaryk University, 2014. ISBN 978-80-210-6817-9.</a:t>
            </a:r>
          </a:p>
          <a:p>
            <a:pPr lvl="2" indent="-914400" eaLnBrk="0" fontAlgn="base" hangingPunct="0">
              <a:spcBef>
                <a:spcPct val="0"/>
              </a:spcBef>
              <a:spcAft>
                <a:spcPct val="0"/>
              </a:spcAft>
              <a:buFontTx/>
              <a:buChar char="•"/>
            </a:pPr>
            <a:r>
              <a:rPr lang="cs-CZ" altLang="cs-CZ" sz="1400" dirty="0">
                <a:solidFill>
                  <a:srgbClr val="0A0A0A"/>
                </a:solidFill>
                <a:latin typeface="Open Sans"/>
              </a:rPr>
              <a:t>BAZALOVÁ, Barbora, 2011. Poruchy autistického spektra: teorie, výzkum, zahraniční zkušenosti. Brno: Masarykova univerzita. ISBN 978-80-210-5781-4.</a:t>
            </a:r>
          </a:p>
          <a:p>
            <a:pPr lvl="2" indent="-914400" eaLnBrk="0" fontAlgn="base" hangingPunct="0">
              <a:spcBef>
                <a:spcPct val="0"/>
              </a:spcBef>
              <a:spcAft>
                <a:spcPct val="0"/>
              </a:spcAft>
              <a:buFontTx/>
              <a:buChar char="•"/>
            </a:pPr>
            <a:r>
              <a:rPr lang="cs-CZ" altLang="cs-CZ" sz="1400" dirty="0">
                <a:solidFill>
                  <a:srgbClr val="0A0A0A"/>
                </a:solidFill>
                <a:latin typeface="Open Sans"/>
              </a:rPr>
              <a:t>BAZALOVÁ, Barbora, 2012. Poruchy autistického spektra v kontextu české </a:t>
            </a:r>
            <a:r>
              <a:rPr lang="cs-CZ" altLang="cs-CZ" sz="1400" dirty="0" err="1">
                <a:solidFill>
                  <a:srgbClr val="0A0A0A"/>
                </a:solidFill>
                <a:latin typeface="Open Sans"/>
              </a:rPr>
              <a:t>psychopedie</a:t>
            </a:r>
            <a:r>
              <a:rPr lang="cs-CZ" altLang="cs-CZ" sz="1400" dirty="0">
                <a:solidFill>
                  <a:srgbClr val="0A0A0A"/>
                </a:solidFill>
                <a:latin typeface="Open Sans"/>
              </a:rPr>
              <a:t>. Brno: Masarykova univerzita. ISBN 978-80-210-5930-6.</a:t>
            </a:r>
          </a:p>
          <a:p>
            <a:pPr lvl="2" indent="-914400" eaLnBrk="0" fontAlgn="base" hangingPunct="0">
              <a:spcBef>
                <a:spcPct val="0"/>
              </a:spcBef>
              <a:spcAft>
                <a:spcPct val="0"/>
              </a:spcAft>
              <a:buFontTx/>
              <a:buChar char="•"/>
            </a:pPr>
            <a:r>
              <a:rPr lang="cs-CZ" altLang="cs-CZ" sz="1400" dirty="0">
                <a:solidFill>
                  <a:srgbClr val="0A0A0A"/>
                </a:solidFill>
                <a:latin typeface="Open Sans"/>
              </a:rPr>
              <a:t>THOROVÁ, Kateřina, 2016. Poruchy autistického spektra. Rozšířené a přepracované vydání. Praha: Portál. ISBN 978-80-262-0768-9.</a:t>
            </a:r>
          </a:p>
        </p:txBody>
      </p:sp>
    </p:spTree>
    <p:extLst>
      <p:ext uri="{BB962C8B-B14F-4D97-AF65-F5344CB8AC3E}">
        <p14:creationId xmlns:p14="http://schemas.microsoft.com/office/powerpoint/2010/main" val="2516733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Filmová tvorba</a:t>
            </a:r>
          </a:p>
        </p:txBody>
      </p:sp>
      <p:sp>
        <p:nvSpPr>
          <p:cNvPr id="3" name="Zástupný symbol pro obsah 2"/>
          <p:cNvSpPr>
            <a:spLocks noGrp="1"/>
          </p:cNvSpPr>
          <p:nvPr>
            <p:ph idx="1"/>
          </p:nvPr>
        </p:nvSpPr>
        <p:spPr/>
        <p:txBody>
          <a:bodyPr>
            <a:normAutofit fontScale="47500" lnSpcReduction="20000"/>
          </a:bodyPr>
          <a:lstStyle/>
          <a:p>
            <a:pPr marL="0" indent="0">
              <a:buNone/>
            </a:pPr>
            <a:r>
              <a:rPr lang="cs-CZ" sz="3300" b="1" dirty="0"/>
              <a:t>Normální autistický film (2016)</a:t>
            </a:r>
          </a:p>
          <a:p>
            <a:pPr marL="0" indent="0">
              <a:buNone/>
            </a:pPr>
            <a:endParaRPr lang="cs-CZ" sz="3300" dirty="0"/>
          </a:p>
          <a:p>
            <a:pPr marL="0" indent="0">
              <a:buNone/>
            </a:pPr>
            <a:r>
              <a:rPr lang="cs-CZ" sz="3300" dirty="0"/>
              <a:t>Pět obdivuhodných dětí, jež společnost shodně opatřila nelichotivou nálepkou "autista". Upřímný, přemýšlivý Lukáš má osobitý smysl pro humor, miluje film a píše vlastní scénáře. Klavírní virtuos Denis dokáže zahrát náročné skladby vážné hudby, je nemírně inteligentní a sečtělý. </a:t>
            </a:r>
            <a:r>
              <a:rPr lang="cs-CZ" sz="3300" dirty="0" err="1"/>
              <a:t>Majda</a:t>
            </a:r>
            <a:r>
              <a:rPr lang="cs-CZ" sz="3300" dirty="0"/>
              <a:t> zase ráda rapuje, a jelikož se ničeho neostýchá, okolní svět ve svých textech obnažuje s odzbrojující přesností. </a:t>
            </a:r>
            <a:r>
              <a:rPr lang="cs-CZ" sz="3300" dirty="0" err="1"/>
              <a:t>Marjamka</a:t>
            </a:r>
            <a:r>
              <a:rPr lang="cs-CZ" sz="3300" dirty="0"/>
              <a:t> dokáže vyprávět dlouhé příběhy v angličtině. Přední český dokumentarista s unikátním autorským viděním nás však nabádá, abychom fenomén autismu přestali vnímat jako lékařskou diagnózu a pokusili se mu porozumět, jako fascinujícímu, byť často jen obtížně rozluštitelnému způsobu myšlení.</a:t>
            </a:r>
          </a:p>
          <a:p>
            <a:pPr marL="0" indent="0">
              <a:buNone/>
            </a:pPr>
            <a:r>
              <a:rPr lang="cs-CZ" sz="3300" dirty="0" err="1"/>
              <a:t>Normal</a:t>
            </a:r>
            <a:r>
              <a:rPr lang="cs-CZ" sz="3300" dirty="0"/>
              <a:t> </a:t>
            </a:r>
            <a:r>
              <a:rPr lang="cs-CZ" sz="3300" dirty="0" err="1"/>
              <a:t>Autistic</a:t>
            </a:r>
            <a:r>
              <a:rPr lang="cs-CZ" sz="3300" dirty="0"/>
              <a:t> Film (festivalový název)</a:t>
            </a:r>
            <a:br>
              <a:rPr lang="cs-CZ" sz="3300" dirty="0"/>
            </a:br>
            <a:r>
              <a:rPr lang="cs-CZ" sz="3300" dirty="0"/>
              <a:t>Dokumentární</a:t>
            </a:r>
            <a:br>
              <a:rPr lang="cs-CZ" sz="3300" dirty="0"/>
            </a:br>
            <a:r>
              <a:rPr lang="cs-CZ" sz="3300" dirty="0"/>
              <a:t>Česko, 2016, 90 min.</a:t>
            </a:r>
            <a:br>
              <a:rPr lang="cs-CZ" sz="3300" dirty="0"/>
            </a:br>
            <a:r>
              <a:rPr lang="cs-CZ" sz="3300" dirty="0"/>
              <a:t>Režie: Miroslav Janek</a:t>
            </a:r>
            <a:br>
              <a:rPr lang="cs-CZ" sz="3300" dirty="0"/>
            </a:br>
            <a:r>
              <a:rPr lang="cs-CZ" sz="3300" dirty="0"/>
              <a:t>Scénář: Miroslav Janek</a:t>
            </a:r>
            <a:br>
              <a:rPr lang="cs-CZ" sz="3300" dirty="0"/>
            </a:br>
            <a:r>
              <a:rPr lang="cs-CZ" sz="3300" dirty="0"/>
              <a:t>Kamera: Miroslav Janek</a:t>
            </a:r>
            <a:br>
              <a:rPr lang="cs-CZ" sz="3300" dirty="0"/>
            </a:br>
            <a:r>
              <a:rPr lang="cs-CZ" sz="3300" dirty="0"/>
              <a:t>Producenti: Jan </a:t>
            </a:r>
            <a:r>
              <a:rPr lang="cs-CZ" sz="3300" dirty="0" err="1"/>
              <a:t>Macola</a:t>
            </a:r>
            <a:br>
              <a:rPr lang="cs-CZ" sz="3300" dirty="0"/>
            </a:br>
            <a:r>
              <a:rPr lang="cs-CZ" sz="3300" dirty="0"/>
              <a:t>Střih: Tonička Janková</a:t>
            </a:r>
          </a:p>
          <a:p>
            <a:endParaRPr lang="cs-CZ" dirty="0"/>
          </a:p>
        </p:txBody>
      </p:sp>
    </p:spTree>
    <p:extLst>
      <p:ext uri="{BB962C8B-B14F-4D97-AF65-F5344CB8AC3E}">
        <p14:creationId xmlns:p14="http://schemas.microsoft.com/office/powerpoint/2010/main" val="3562174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Nestátní organizace</a:t>
            </a:r>
          </a:p>
        </p:txBody>
      </p:sp>
      <p:sp>
        <p:nvSpPr>
          <p:cNvPr id="3" name="Zástupný symbol pro obsah 2"/>
          <p:cNvSpPr>
            <a:spLocks noGrp="1"/>
          </p:cNvSpPr>
          <p:nvPr>
            <p:ph idx="1"/>
          </p:nvPr>
        </p:nvSpPr>
        <p:spPr/>
        <p:txBody>
          <a:bodyPr>
            <a:normAutofit fontScale="70000" lnSpcReduction="20000"/>
          </a:bodyPr>
          <a:lstStyle/>
          <a:p>
            <a:pPr marL="0" indent="0">
              <a:buNone/>
            </a:pPr>
            <a:r>
              <a:rPr lang="cs-CZ" b="1" dirty="0"/>
              <a:t>Činnost spolku </a:t>
            </a:r>
            <a:r>
              <a:rPr lang="cs-CZ" b="1" dirty="0" err="1"/>
              <a:t>Autistik</a:t>
            </a:r>
            <a:endParaRPr lang="cs-CZ" b="1" dirty="0"/>
          </a:p>
          <a:p>
            <a:pPr marL="0" indent="0">
              <a:buNone/>
            </a:pPr>
            <a:r>
              <a:rPr lang="cs-CZ" dirty="0"/>
              <a:t> </a:t>
            </a:r>
          </a:p>
          <a:p>
            <a:pPr marL="0" indent="0">
              <a:buNone/>
            </a:pPr>
            <a:r>
              <a:rPr lang="cs-CZ" b="1" dirty="0"/>
              <a:t>Spolek AUTISTIK</a:t>
            </a:r>
            <a:r>
              <a:rPr lang="cs-CZ" dirty="0"/>
              <a:t> byl založen v roce 1994 skupinou rodičů, kteří nebyli spokojeni s péčí o postižené autismem. </a:t>
            </a:r>
            <a:r>
              <a:rPr lang="cs-CZ" dirty="0" err="1"/>
              <a:t>Autistik</a:t>
            </a:r>
            <a:r>
              <a:rPr lang="cs-CZ" dirty="0"/>
              <a:t> je spolek, který nemá stálé zaměstnance, veškerá činnost je zajišťována dobrovolníky z řad členů spolku.</a:t>
            </a:r>
          </a:p>
          <a:p>
            <a:pPr marL="0" indent="0">
              <a:buNone/>
            </a:pPr>
            <a:r>
              <a:rPr lang="cs-CZ" dirty="0" err="1"/>
              <a:t>Autistik</a:t>
            </a:r>
            <a:r>
              <a:rPr lang="cs-CZ" dirty="0"/>
              <a:t> je členem a úzce spolupracuje s mezinárodními organizacemi </a:t>
            </a:r>
            <a:r>
              <a:rPr lang="cs-CZ" dirty="0" err="1"/>
              <a:t>Autism-Europe</a:t>
            </a:r>
            <a:r>
              <a:rPr lang="cs-CZ" dirty="0"/>
              <a:t> a Světovou autistickou organizací (WAO).</a:t>
            </a:r>
          </a:p>
          <a:p>
            <a:pPr marL="0" indent="0">
              <a:buNone/>
            </a:pPr>
            <a:r>
              <a:rPr lang="cs-CZ" dirty="0"/>
              <a:t> </a:t>
            </a:r>
          </a:p>
          <a:p>
            <a:pPr marL="0" indent="0">
              <a:buNone/>
            </a:pPr>
            <a:r>
              <a:rPr lang="cs-CZ" b="1" dirty="0"/>
              <a:t>Hlavní cíle</a:t>
            </a:r>
            <a:r>
              <a:rPr lang="cs-CZ" dirty="0"/>
              <a:t> :</a:t>
            </a:r>
          </a:p>
          <a:p>
            <a:r>
              <a:rPr lang="cs-CZ" dirty="0"/>
              <a:t>Vytváření společenských a ekonomických podmínek pro optimální rozvoj občanů s autismem. Napomáhání realizace práva na vzdělání a výchovu takto postižených. Vytváření podmínek pro snazší integraci postižených do společnosti</a:t>
            </a:r>
          </a:p>
          <a:p>
            <a:r>
              <a:rPr lang="cs-CZ" dirty="0"/>
              <a:t>Navázání kontaktů a začlenění společnosti do mezinárodního rámce</a:t>
            </a:r>
          </a:p>
          <a:p>
            <a:r>
              <a:rPr lang="cs-CZ" dirty="0"/>
              <a:t>Ochrana práv občanů s autismem a jejich rodin</a:t>
            </a:r>
          </a:p>
          <a:p>
            <a:endParaRPr lang="cs-CZ" dirty="0"/>
          </a:p>
        </p:txBody>
      </p:sp>
    </p:spTree>
    <p:extLst>
      <p:ext uri="{BB962C8B-B14F-4D97-AF65-F5344CB8AC3E}">
        <p14:creationId xmlns:p14="http://schemas.microsoft.com/office/powerpoint/2010/main" val="264861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Nestátní organizace</a:t>
            </a:r>
          </a:p>
        </p:txBody>
      </p:sp>
      <p:sp>
        <p:nvSpPr>
          <p:cNvPr id="3" name="Zástupný symbol pro obsah 2"/>
          <p:cNvSpPr>
            <a:spLocks noGrp="1"/>
          </p:cNvSpPr>
          <p:nvPr>
            <p:ph idx="1"/>
          </p:nvPr>
        </p:nvSpPr>
        <p:spPr/>
        <p:txBody>
          <a:bodyPr>
            <a:normAutofit fontScale="62500" lnSpcReduction="20000"/>
          </a:bodyPr>
          <a:lstStyle/>
          <a:p>
            <a:pPr marL="0" indent="0">
              <a:buNone/>
            </a:pPr>
            <a:r>
              <a:rPr lang="cs-CZ" b="1" dirty="0"/>
              <a:t>Oblasti činnosti:</a:t>
            </a:r>
            <a:endParaRPr lang="cs-CZ" dirty="0"/>
          </a:p>
          <a:p>
            <a:r>
              <a:rPr lang="cs-CZ" dirty="0"/>
              <a:t>Rehabilitační, terapeutické a ozdravné pobyty pro rodiny s autistickými dětmi (tuzemské i zahraniční).</a:t>
            </a:r>
          </a:p>
          <a:p>
            <a:r>
              <a:rPr lang="cs-CZ" dirty="0"/>
              <a:t>Přednášky pro rodiče.</a:t>
            </a:r>
          </a:p>
          <a:p>
            <a:r>
              <a:rPr lang="cs-CZ" dirty="0"/>
              <a:t>Pravidelné výstavy výtvarných prací dětí s autismem  - Vstupte do našeho světa.</a:t>
            </a:r>
          </a:p>
          <a:p>
            <a:r>
              <a:rPr lang="cs-CZ" dirty="0"/>
              <a:t>Konference, semináře a přednášky za účasti předních našich i zahraničních odborníků.</a:t>
            </a:r>
          </a:p>
          <a:p>
            <a:r>
              <a:rPr lang="cs-CZ" dirty="0"/>
              <a:t>Praktické výcviky v péči o takto postižené za účasti zahraničních odborníků.</a:t>
            </a:r>
          </a:p>
          <a:p>
            <a:r>
              <a:rPr lang="cs-CZ" dirty="0"/>
              <a:t>Publikace týkající se problematiky autismu včetně překladů zahraničních knih.</a:t>
            </a:r>
          </a:p>
          <a:p>
            <a:r>
              <a:rPr lang="cs-CZ" dirty="0"/>
              <a:t>Pomoc při vytváření podmínek pro vzdělávání autistů bez ohledu na věk či hloubku postižení.</a:t>
            </a:r>
          </a:p>
          <a:p>
            <a:r>
              <a:rPr lang="cs-CZ" dirty="0"/>
              <a:t>Prosazuje lidská i občanská práva postižených, iniciuje jednání o změně legislativy.</a:t>
            </a:r>
          </a:p>
          <a:p>
            <a:r>
              <a:rPr lang="cs-CZ" dirty="0"/>
              <a:t>Mnozí členové </a:t>
            </a:r>
            <a:r>
              <a:rPr lang="cs-CZ" dirty="0" err="1"/>
              <a:t>Autistiku</a:t>
            </a:r>
            <a:r>
              <a:rPr lang="cs-CZ" dirty="0"/>
              <a:t> přednášejí na různých odborných setkáních, pedagogických fakultách, někteří byli pozváni jako lektoři na mezinárodní setkání do zahraničí.</a:t>
            </a:r>
          </a:p>
          <a:p>
            <a:pPr marL="0" indent="0">
              <a:buNone/>
            </a:pPr>
            <a:r>
              <a:rPr lang="cs-CZ" dirty="0"/>
              <a:t> </a:t>
            </a:r>
          </a:p>
          <a:p>
            <a:endParaRPr lang="cs-CZ" dirty="0"/>
          </a:p>
        </p:txBody>
      </p:sp>
    </p:spTree>
    <p:extLst>
      <p:ext uri="{BB962C8B-B14F-4D97-AF65-F5344CB8AC3E}">
        <p14:creationId xmlns:p14="http://schemas.microsoft.com/office/powerpoint/2010/main" val="1690930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Nestátní organizace</a:t>
            </a:r>
          </a:p>
        </p:txBody>
      </p:sp>
      <p:sp>
        <p:nvSpPr>
          <p:cNvPr id="3" name="Zástupný symbol pro obsah 2"/>
          <p:cNvSpPr>
            <a:spLocks noGrp="1"/>
          </p:cNvSpPr>
          <p:nvPr>
            <p:ph idx="1"/>
          </p:nvPr>
        </p:nvSpPr>
        <p:spPr/>
        <p:txBody>
          <a:bodyPr>
            <a:normAutofit fontScale="77500" lnSpcReduction="20000"/>
          </a:bodyPr>
          <a:lstStyle/>
          <a:p>
            <a:r>
              <a:rPr lang="cs-CZ" b="1" dirty="0"/>
              <a:t>Národní ústav pro autismus, </a:t>
            </a:r>
            <a:r>
              <a:rPr lang="cs-CZ" b="1" dirty="0" err="1"/>
              <a:t>z.ú</a:t>
            </a:r>
            <a:r>
              <a:rPr lang="cs-CZ" b="1" dirty="0"/>
              <a:t>. (ve zkratce NAUTIS) </a:t>
            </a:r>
            <a:r>
              <a:rPr lang="cs-CZ" dirty="0"/>
              <a:t>je </a:t>
            </a:r>
            <a:r>
              <a:rPr lang="cs-CZ" b="1" dirty="0"/>
              <a:t>nestátní nezisková organizace</a:t>
            </a:r>
            <a:r>
              <a:rPr lang="cs-CZ" dirty="0"/>
              <a:t> s právní formou ústavu, která poskytuje širokou nabídku služeb lidem s autismem a lidem kolem nich - tedy rodičům, sourozencům, spolužákům, učitelům, lékařům a dalším odborníkům. Prostřednictvím systému celoživotní podpory poskytuje NAUTIS lidem s autismem takové služby, aby se vzdělávali, užívali si života i pracovali. Aby mohli být co nejvíce samostatní, spokojení a co nejméně osamělí. Aby oni i jejich rodiny žili naplněný život.</a:t>
            </a:r>
          </a:p>
          <a:p>
            <a:r>
              <a:rPr lang="cs-CZ" b="1" dirty="0"/>
              <a:t>Od počátku svého vzniku</a:t>
            </a:r>
            <a:r>
              <a:rPr lang="cs-CZ" dirty="0"/>
              <a:t> (duben 2003) si organizace ustanovila dva základní pilíře činnosti:</a:t>
            </a:r>
          </a:p>
          <a:p>
            <a:r>
              <a:rPr lang="cs-CZ" dirty="0"/>
              <a:t>podporovat systematickou a komplexní odbornou pomoc lidem s poruchami autistického spektra;</a:t>
            </a:r>
          </a:p>
          <a:p>
            <a:r>
              <a:rPr lang="cs-CZ" dirty="0"/>
              <a:t>spoluvytvářet podmínky pro všestrannou a konkrétní podporu jejich rodin.</a:t>
            </a:r>
          </a:p>
          <a:p>
            <a:endParaRPr lang="cs-CZ" dirty="0"/>
          </a:p>
        </p:txBody>
      </p:sp>
    </p:spTree>
    <p:extLst>
      <p:ext uri="{BB962C8B-B14F-4D97-AF65-F5344CB8AC3E}">
        <p14:creationId xmlns:p14="http://schemas.microsoft.com/office/powerpoint/2010/main" val="3851662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Nestátní organizace</a:t>
            </a:r>
          </a:p>
        </p:txBody>
      </p:sp>
      <p:sp>
        <p:nvSpPr>
          <p:cNvPr id="3" name="Zástupný symbol pro obsah 2"/>
          <p:cNvSpPr>
            <a:spLocks noGrp="1"/>
          </p:cNvSpPr>
          <p:nvPr>
            <p:ph idx="1"/>
          </p:nvPr>
        </p:nvSpPr>
        <p:spPr/>
        <p:txBody>
          <a:bodyPr>
            <a:normAutofit fontScale="77500" lnSpcReduction="20000"/>
          </a:bodyPr>
          <a:lstStyle/>
          <a:p>
            <a:pPr marL="0" indent="0" fontAlgn="base">
              <a:buNone/>
            </a:pPr>
            <a:r>
              <a:rPr lang="cs-CZ" dirty="0"/>
              <a:t>PASPOINT je nástupcem Asociace pomáhající lidem s autismem APLA JM, která vznikla v roce 2002 z iniciativy rodičů a odborníků, kteří pracují s osobami s poruchami autistického spektra (PAS), jako součást celostátní organizace APLA s působností pro Jihomoravský kraj.</a:t>
            </a:r>
          </a:p>
          <a:p>
            <a:pPr marL="0" indent="0" fontAlgn="base">
              <a:buNone/>
            </a:pPr>
            <a:r>
              <a:rPr lang="cs-CZ" dirty="0"/>
              <a:t>Veškeré aktivity organizace vycházejí z obecného cíle zkvalitnit život lidem s PAS, snažíme se proto podporovat systematickou a komplexní profesionální pomoc lidem s autismem.</a:t>
            </a:r>
          </a:p>
          <a:p>
            <a:pPr marL="0" indent="0" fontAlgn="base">
              <a:buNone/>
            </a:pPr>
            <a:r>
              <a:rPr lang="cs-CZ" b="1" dirty="0"/>
              <a:t>Pro koho tu jsme</a:t>
            </a:r>
          </a:p>
          <a:p>
            <a:pPr fontAlgn="base"/>
            <a:r>
              <a:rPr lang="cs-CZ" b="1" dirty="0"/>
              <a:t>Děti i dospělí</a:t>
            </a:r>
            <a:r>
              <a:rPr lang="cs-CZ" dirty="0"/>
              <a:t> s poruchou autistického spektra</a:t>
            </a:r>
          </a:p>
          <a:p>
            <a:pPr fontAlgn="base"/>
            <a:r>
              <a:rPr lang="cs-CZ" b="1" dirty="0"/>
              <a:t>Jejich rodiny a blízcí</a:t>
            </a:r>
            <a:r>
              <a:rPr lang="cs-CZ" dirty="0"/>
              <a:t> – rodiče, sourozenci, známí, sousedé</a:t>
            </a:r>
          </a:p>
          <a:p>
            <a:pPr fontAlgn="base"/>
            <a:r>
              <a:rPr lang="cs-CZ" b="1" dirty="0"/>
              <a:t>Pomáhající pracovníci</a:t>
            </a:r>
            <a:r>
              <a:rPr lang="cs-CZ" dirty="0"/>
              <a:t> – pedagogové, asistenti, psychologové, lékaři aj.</a:t>
            </a:r>
          </a:p>
          <a:p>
            <a:pPr fontAlgn="base"/>
            <a:r>
              <a:rPr lang="cs-CZ" b="1" dirty="0"/>
              <a:t>Zájemci</a:t>
            </a:r>
            <a:r>
              <a:rPr lang="cs-CZ" dirty="0"/>
              <a:t> o problematiku poruch autistického spektra</a:t>
            </a:r>
          </a:p>
          <a:p>
            <a:pPr fontAlgn="base"/>
            <a:r>
              <a:rPr lang="cs-CZ" b="1" dirty="0"/>
              <a:t>Zaměstnavatelé</a:t>
            </a:r>
            <a:r>
              <a:rPr lang="cs-CZ" dirty="0"/>
              <a:t>, kteří zaměstnávají (nebo se k tomu chystají) osoby s PAS</a:t>
            </a:r>
          </a:p>
          <a:p>
            <a:endParaRPr lang="cs-CZ" dirty="0"/>
          </a:p>
        </p:txBody>
      </p:sp>
    </p:spTree>
    <p:extLst>
      <p:ext uri="{BB962C8B-B14F-4D97-AF65-F5344CB8AC3E}">
        <p14:creationId xmlns:p14="http://schemas.microsoft.com/office/powerpoint/2010/main" val="3537507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Terminologie</a:t>
            </a:r>
          </a:p>
        </p:txBody>
      </p:sp>
      <p:sp>
        <p:nvSpPr>
          <p:cNvPr id="3" name="Zástupný symbol pro obsah 2"/>
          <p:cNvSpPr>
            <a:spLocks noGrp="1"/>
          </p:cNvSpPr>
          <p:nvPr>
            <p:ph idx="1"/>
          </p:nvPr>
        </p:nvSpPr>
        <p:spPr/>
        <p:txBody>
          <a:bodyPr>
            <a:normAutofit fontScale="25000" lnSpcReduction="20000"/>
          </a:bodyPr>
          <a:lstStyle/>
          <a:p>
            <a:r>
              <a:rPr lang="cs-CZ" sz="8000" b="1" dirty="0"/>
              <a:t>Autismus </a:t>
            </a:r>
            <a:r>
              <a:rPr lang="cs-CZ" sz="8000" dirty="0"/>
              <a:t>– z řeckého slova </a:t>
            </a:r>
            <a:r>
              <a:rPr lang="cs-CZ" sz="8000" dirty="0" err="1"/>
              <a:t>autos</a:t>
            </a:r>
            <a:r>
              <a:rPr lang="cs-CZ" sz="8000" dirty="0"/>
              <a:t> – sám.</a:t>
            </a:r>
          </a:p>
          <a:p>
            <a:pPr marL="0" indent="0">
              <a:buNone/>
            </a:pPr>
            <a:endParaRPr lang="cs-CZ" sz="8000" dirty="0"/>
          </a:p>
          <a:p>
            <a:r>
              <a:rPr lang="cs-CZ" sz="8000" b="1" dirty="0" err="1"/>
              <a:t>Pervazivní</a:t>
            </a:r>
            <a:r>
              <a:rPr lang="cs-CZ" sz="8000" b="1" dirty="0"/>
              <a:t> vývojové poruchy</a:t>
            </a:r>
            <a:endParaRPr lang="cs-CZ" sz="8000" dirty="0"/>
          </a:p>
          <a:p>
            <a:pPr marL="0" indent="0">
              <a:buNone/>
            </a:pPr>
            <a:r>
              <a:rPr lang="cs-CZ" sz="8000" dirty="0"/>
              <a:t>Patří k nejzávažnějším poruchám dětského mentálního vývoje. Slovo </a:t>
            </a:r>
            <a:r>
              <a:rPr lang="cs-CZ" sz="8000" b="1" dirty="0" err="1"/>
              <a:t>pervazivní</a:t>
            </a:r>
            <a:r>
              <a:rPr lang="cs-CZ" sz="8000" b="1" dirty="0"/>
              <a:t> </a:t>
            </a:r>
            <a:r>
              <a:rPr lang="cs-CZ" sz="8000" dirty="0"/>
              <a:t>znamená</a:t>
            </a:r>
            <a:r>
              <a:rPr lang="cs-CZ" sz="8000" b="1" dirty="0"/>
              <a:t> </a:t>
            </a:r>
            <a:r>
              <a:rPr lang="cs-CZ" sz="8000" b="1" dirty="0" err="1"/>
              <a:t>všepronikající</a:t>
            </a:r>
            <a:r>
              <a:rPr lang="cs-CZ" sz="8000" b="1" dirty="0"/>
              <a:t> </a:t>
            </a:r>
            <a:r>
              <a:rPr lang="cs-CZ" sz="8000" dirty="0"/>
              <a:t>a vyjadřuje fakt, že vývoj dítěte je narušen v mnoha směrech.</a:t>
            </a:r>
          </a:p>
          <a:p>
            <a:pPr marL="0" indent="0">
              <a:buNone/>
            </a:pPr>
            <a:r>
              <a:rPr lang="cs-CZ" sz="8000" dirty="0"/>
              <a:t>MKN-10  F84,0 </a:t>
            </a:r>
            <a:r>
              <a:rPr lang="cs-CZ" sz="8000" dirty="0" err="1"/>
              <a:t>Pervazivní</a:t>
            </a:r>
            <a:r>
              <a:rPr lang="cs-CZ" sz="8000" dirty="0"/>
              <a:t> vývojové poruchy</a:t>
            </a:r>
          </a:p>
          <a:p>
            <a:pPr marL="0" indent="0">
              <a:buNone/>
            </a:pPr>
            <a:endParaRPr lang="cs-CZ" sz="8000" dirty="0"/>
          </a:p>
          <a:p>
            <a:r>
              <a:rPr lang="cs-CZ" sz="8000" b="1" dirty="0"/>
              <a:t>Poruchy autistického spektra (PAS)</a:t>
            </a:r>
          </a:p>
          <a:p>
            <a:pPr marL="0" indent="0">
              <a:buNone/>
            </a:pPr>
            <a:r>
              <a:rPr lang="cs-CZ" sz="8000" dirty="0"/>
              <a:t>Tento termín se nyní běžně používá po celém světě, považuje se za výstižnější, protože specifické deficity a abnormní (zdůrazněné, zvýrazněné, nadměrně rozvinuté, velmi výrazné) chování jsou považovány spíše za různorodé než </a:t>
            </a:r>
            <a:r>
              <a:rPr lang="cs-CZ" sz="8000" dirty="0" err="1"/>
              <a:t>pervazivní</a:t>
            </a:r>
            <a:r>
              <a:rPr lang="cs-CZ" sz="8000" dirty="0"/>
              <a:t>.</a:t>
            </a:r>
          </a:p>
          <a:p>
            <a:pPr marL="0" indent="0">
              <a:buNone/>
            </a:pPr>
            <a:r>
              <a:rPr lang="cs-CZ" sz="8000" dirty="0"/>
              <a:t>Diagnostický a statistický manuál duševních poruch (DSM-V) používá již termín Porucha autistického spektra 299,0</a:t>
            </a:r>
          </a:p>
          <a:p>
            <a:endParaRPr lang="cs-CZ" sz="2400" dirty="0"/>
          </a:p>
          <a:p>
            <a:pPr marL="0" indent="0">
              <a:buNone/>
            </a:pPr>
            <a:endParaRPr lang="cs-CZ" sz="2400" dirty="0"/>
          </a:p>
          <a:p>
            <a:pPr marL="0" indent="0">
              <a:buNone/>
            </a:pPr>
            <a:br>
              <a:rPr lang="cs-CZ" sz="2400" dirty="0"/>
            </a:br>
            <a:endParaRPr lang="cs-CZ" dirty="0"/>
          </a:p>
        </p:txBody>
      </p:sp>
    </p:spTree>
    <p:extLst>
      <p:ext uri="{BB962C8B-B14F-4D97-AF65-F5344CB8AC3E}">
        <p14:creationId xmlns:p14="http://schemas.microsoft.com/office/powerpoint/2010/main" val="3875683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Etiologie PAS – současné pojetí</a:t>
            </a:r>
          </a:p>
        </p:txBody>
      </p:sp>
      <p:sp>
        <p:nvSpPr>
          <p:cNvPr id="3" name="Zástupný symbol pro obsah 2"/>
          <p:cNvSpPr>
            <a:spLocks noGrp="1"/>
          </p:cNvSpPr>
          <p:nvPr>
            <p:ph idx="1"/>
          </p:nvPr>
        </p:nvSpPr>
        <p:spPr/>
        <p:txBody>
          <a:bodyPr>
            <a:normAutofit fontScale="92500" lnSpcReduction="10000"/>
          </a:bodyPr>
          <a:lstStyle/>
          <a:p>
            <a:r>
              <a:rPr lang="cs-CZ" dirty="0"/>
              <a:t>PAS jsou považovány za vrozené.</a:t>
            </a:r>
          </a:p>
          <a:p>
            <a:r>
              <a:rPr lang="cs-CZ" dirty="0"/>
              <a:t>Jedná se o geneticky podmíněné změny v mozkovém vývoji. </a:t>
            </a:r>
          </a:p>
          <a:p>
            <a:r>
              <a:rPr lang="cs-CZ" dirty="0"/>
              <a:t>Jedná se o poruchy na neurobiologickém základě – zvažovány jsou dysfunkce v oblasti: mozečku, limbického systému, kůry mozkové, cingula a hipokampu.</a:t>
            </a:r>
          </a:p>
          <a:p>
            <a:r>
              <a:rPr lang="cs-CZ" dirty="0"/>
              <a:t>Autismus řadíme mezi </a:t>
            </a:r>
            <a:r>
              <a:rPr lang="cs-CZ" dirty="0" err="1"/>
              <a:t>neurovývojové</a:t>
            </a:r>
            <a:r>
              <a:rPr lang="cs-CZ" dirty="0"/>
              <a:t> poruchy (představují skupinu poruch, které postihují vývoj </a:t>
            </a:r>
            <a:r>
              <a:rPr lang="cs-CZ" u="sng" dirty="0"/>
              <a:t>nervového systému)</a:t>
            </a:r>
            <a:r>
              <a:rPr lang="cs-CZ" dirty="0"/>
              <a:t>. Důsledkem jsou abnormální (nenormální) funkce mozku, které mohou ovlivňovat emoce, schopnost učení, sebekontrolu a paměť. </a:t>
            </a:r>
          </a:p>
        </p:txBody>
      </p:sp>
    </p:spTree>
    <p:extLst>
      <p:ext uri="{BB962C8B-B14F-4D97-AF65-F5344CB8AC3E}">
        <p14:creationId xmlns:p14="http://schemas.microsoft.com/office/powerpoint/2010/main" val="2401641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Etiologie PAS – současné pojetí</a:t>
            </a:r>
          </a:p>
        </p:txBody>
      </p:sp>
      <p:sp>
        <p:nvSpPr>
          <p:cNvPr id="3" name="Zástupný symbol pro obsah 2"/>
          <p:cNvSpPr>
            <a:spLocks noGrp="1"/>
          </p:cNvSpPr>
          <p:nvPr>
            <p:ph idx="1"/>
          </p:nvPr>
        </p:nvSpPr>
        <p:spPr/>
        <p:txBody>
          <a:bodyPr>
            <a:normAutofit fontScale="92500"/>
          </a:bodyPr>
          <a:lstStyle/>
          <a:p>
            <a:pPr marL="0" indent="0">
              <a:buNone/>
            </a:pPr>
            <a:r>
              <a:rPr lang="cs-CZ" dirty="0" err="1"/>
              <a:t>Neurovývojové</a:t>
            </a:r>
            <a:r>
              <a:rPr lang="cs-CZ" dirty="0"/>
              <a:t> poruchy lze rozdělit do tří hlavních skupin:</a:t>
            </a:r>
          </a:p>
          <a:p>
            <a:r>
              <a:rPr lang="cs-CZ" dirty="0"/>
              <a:t>mentální retardace,</a:t>
            </a:r>
          </a:p>
          <a:p>
            <a:r>
              <a:rPr lang="cs-CZ" dirty="0"/>
              <a:t>poruchy psychického vývoje (mezi ně se řadí mj. poruchy řeči a jazyka, poruchy učení či </a:t>
            </a:r>
            <a:r>
              <a:rPr lang="cs-CZ" u="sng" dirty="0"/>
              <a:t>poruchy autistického spektra</a:t>
            </a:r>
            <a:r>
              <a:rPr lang="cs-CZ" dirty="0"/>
              <a:t>),</a:t>
            </a:r>
          </a:p>
          <a:p>
            <a:r>
              <a:rPr lang="cs-CZ" dirty="0"/>
              <a:t>poruchy chování a emocí (mezi se řadí hyperkinetické poruchy, ADHD a </a:t>
            </a:r>
            <a:r>
              <a:rPr lang="cs-CZ" u="sng" dirty="0"/>
              <a:t>tikové poruchy</a:t>
            </a:r>
            <a:r>
              <a:rPr lang="cs-CZ" dirty="0"/>
              <a:t>).</a:t>
            </a:r>
          </a:p>
          <a:p>
            <a:pPr marL="0" indent="0">
              <a:buNone/>
            </a:pPr>
            <a:r>
              <a:rPr lang="cs-CZ" dirty="0"/>
              <a:t>U většiny </a:t>
            </a:r>
            <a:r>
              <a:rPr lang="cs-CZ" dirty="0" err="1"/>
              <a:t>neurovývojových</a:t>
            </a:r>
            <a:r>
              <a:rPr lang="cs-CZ" dirty="0"/>
              <a:t> poruch jsou převážně postiženi chlapci, poruchy jsou celoživotní a jejich detailnější projevy se s vývojem člověka mění.</a:t>
            </a:r>
          </a:p>
          <a:p>
            <a:endParaRPr lang="cs-CZ" dirty="0"/>
          </a:p>
        </p:txBody>
      </p:sp>
    </p:spTree>
    <p:extLst>
      <p:ext uri="{BB962C8B-B14F-4D97-AF65-F5344CB8AC3E}">
        <p14:creationId xmlns:p14="http://schemas.microsoft.com/office/powerpoint/2010/main" val="437610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Etiologie PAS – současné pojetí</a:t>
            </a:r>
          </a:p>
        </p:txBody>
      </p:sp>
      <p:sp>
        <p:nvSpPr>
          <p:cNvPr id="3" name="Zástupný symbol pro obsah 2"/>
          <p:cNvSpPr>
            <a:spLocks noGrp="1"/>
          </p:cNvSpPr>
          <p:nvPr>
            <p:ph idx="1"/>
          </p:nvPr>
        </p:nvSpPr>
        <p:spPr/>
        <p:txBody>
          <a:bodyPr>
            <a:normAutofit lnSpcReduction="10000"/>
          </a:bodyPr>
          <a:lstStyle/>
          <a:p>
            <a:r>
              <a:rPr lang="cs-CZ" dirty="0"/>
              <a:t>Významnou roli hrají genetické faktory, na vzniku PAS se podílí různý počet genů v různé míře. Specifické geny tvoří spíše genetickou predispozici ke vzniku PAS, která v kombinaci s jinými vlivy určuji vznik a závažnost poruchy.</a:t>
            </a:r>
          </a:p>
          <a:p>
            <a:r>
              <a:rPr lang="cs-CZ" dirty="0"/>
              <a:t>PAS jsou považovány za velmi různorodý symptom. </a:t>
            </a:r>
          </a:p>
          <a:p>
            <a:r>
              <a:rPr lang="cs-CZ" dirty="0"/>
              <a:t>Efektivní forma podpory – </a:t>
            </a:r>
            <a:r>
              <a:rPr lang="cs-CZ" dirty="0" err="1"/>
              <a:t>speciálněpedagogické</a:t>
            </a:r>
            <a:r>
              <a:rPr lang="cs-CZ" dirty="0"/>
              <a:t> programy, intervence – nácviky sociálních dovedností, rozvoj funkční komunikace.</a:t>
            </a:r>
          </a:p>
        </p:txBody>
      </p:sp>
    </p:spTree>
    <p:extLst>
      <p:ext uri="{BB962C8B-B14F-4D97-AF65-F5344CB8AC3E}">
        <p14:creationId xmlns:p14="http://schemas.microsoft.com/office/powerpoint/2010/main" val="932938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Triáda postižených oblastí vývoje u PAS</a:t>
            </a:r>
          </a:p>
        </p:txBody>
      </p:sp>
      <p:sp>
        <p:nvSpPr>
          <p:cNvPr id="3" name="Zástupný symbol pro obsah 2"/>
          <p:cNvSpPr>
            <a:spLocks noGrp="1"/>
          </p:cNvSpPr>
          <p:nvPr>
            <p:ph idx="1"/>
          </p:nvPr>
        </p:nvSpPr>
        <p:spPr/>
        <p:txBody>
          <a:bodyPr/>
          <a:lstStyle/>
          <a:p>
            <a:pPr marL="0" indent="0">
              <a:buNone/>
            </a:pPr>
            <a:r>
              <a:rPr lang="cs-CZ" dirty="0" err="1"/>
              <a:t>Lorna</a:t>
            </a:r>
            <a:r>
              <a:rPr lang="cs-CZ" dirty="0"/>
              <a:t> </a:t>
            </a:r>
            <a:r>
              <a:rPr lang="cs-CZ" dirty="0" err="1"/>
              <a:t>Wingová</a:t>
            </a:r>
            <a:r>
              <a:rPr lang="cs-CZ" dirty="0"/>
              <a:t> britská </a:t>
            </a:r>
            <a:r>
              <a:rPr lang="cs-CZ" dirty="0" err="1"/>
              <a:t>psychiatrině</a:t>
            </a:r>
            <a:r>
              <a:rPr lang="cs-CZ" dirty="0"/>
              <a:t> vymezila v 70. letech minulého století styčné problémové oblasti, které jsou klíčové pro diagnózu a nazvala je </a:t>
            </a:r>
            <a:r>
              <a:rPr lang="cs-CZ" b="1" dirty="0"/>
              <a:t>triádou postižení</a:t>
            </a:r>
            <a:r>
              <a:rPr lang="cs-CZ" dirty="0"/>
              <a:t>.</a:t>
            </a:r>
          </a:p>
          <a:p>
            <a:pPr marL="0" indent="0">
              <a:buNone/>
            </a:pPr>
            <a:endParaRPr lang="cs-CZ" dirty="0"/>
          </a:p>
          <a:p>
            <a:pPr marL="0" indent="0">
              <a:buNone/>
            </a:pPr>
            <a:r>
              <a:rPr lang="cs-CZ" dirty="0"/>
              <a:t>Patří sem potíže v</a:t>
            </a:r>
          </a:p>
          <a:p>
            <a:r>
              <a:rPr lang="cs-CZ" dirty="0"/>
              <a:t>Sociálním chování</a:t>
            </a:r>
          </a:p>
          <a:p>
            <a:r>
              <a:rPr lang="cs-CZ" dirty="0"/>
              <a:t>Komunikaci</a:t>
            </a:r>
          </a:p>
          <a:p>
            <a:r>
              <a:rPr lang="cs-CZ" dirty="0"/>
              <a:t>Představivosti (imaginaci)</a:t>
            </a:r>
          </a:p>
        </p:txBody>
      </p:sp>
    </p:spTree>
    <p:extLst>
      <p:ext uri="{BB962C8B-B14F-4D97-AF65-F5344CB8AC3E}">
        <p14:creationId xmlns:p14="http://schemas.microsoft.com/office/powerpoint/2010/main" val="3931232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a:bodyPr>
          <a:lstStyle/>
          <a:p>
            <a:r>
              <a:rPr lang="cs-CZ" dirty="0"/>
              <a:t>Dávná historie</a:t>
            </a:r>
          </a:p>
          <a:p>
            <a:r>
              <a:rPr lang="cs-CZ" dirty="0"/>
              <a:t>Samotný termín autismus (z řeckého </a:t>
            </a:r>
            <a:r>
              <a:rPr lang="cs-CZ" dirty="0" err="1"/>
              <a:t>autos</a:t>
            </a:r>
            <a:r>
              <a:rPr lang="cs-CZ" dirty="0"/>
              <a:t> = sám) poprvé použil švýcarský psychiatr Eugen </a:t>
            </a:r>
            <a:r>
              <a:rPr lang="cs-CZ" dirty="0" err="1"/>
              <a:t>Bleuler</a:t>
            </a:r>
            <a:r>
              <a:rPr lang="cs-CZ" dirty="0"/>
              <a:t> v roce 1911, při popisu psychopatologie schizofrenie (JELÍNKOVÁ 2001) </a:t>
            </a:r>
          </a:p>
          <a:p>
            <a:r>
              <a:rPr lang="cs-CZ" dirty="0"/>
              <a:t>První, kdo se zabýval autismem z výzkumného hlediska, byl vídeňský pedagog Theodor Heller. Ve své práci z počátku 20. století popisuje tzv. „infantilní demenci.“  Nyní se tato porucha nachází v MKN-10 pod názvem „Jiná dezintegrační porucha v dětství.“</a:t>
            </a:r>
          </a:p>
        </p:txBody>
      </p:sp>
    </p:spTree>
    <p:extLst>
      <p:ext uri="{BB962C8B-B14F-4D97-AF65-F5344CB8AC3E}">
        <p14:creationId xmlns:p14="http://schemas.microsoft.com/office/powerpoint/2010/main" val="2147754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Triáda postižených oblastí vývoje u PAS</a:t>
            </a:r>
          </a:p>
        </p:txBody>
      </p:sp>
      <p:sp>
        <p:nvSpPr>
          <p:cNvPr id="3" name="Zástupný symbol pro obsah 2"/>
          <p:cNvSpPr>
            <a:spLocks noGrp="1"/>
          </p:cNvSpPr>
          <p:nvPr>
            <p:ph idx="1"/>
          </p:nvPr>
        </p:nvSpPr>
        <p:spPr/>
        <p:txBody>
          <a:bodyPr/>
          <a:lstStyle/>
          <a:p>
            <a:r>
              <a:rPr lang="cs-CZ" dirty="0"/>
              <a:t>Sociální interakce – sociálně-emoční dovednosti uplatňované ve vztazích s rodiči, blízkými osobami, ostatními lidmi a vrstevníky.</a:t>
            </a:r>
          </a:p>
          <a:p>
            <a:r>
              <a:rPr lang="cs-CZ" dirty="0"/>
              <a:t>Komunikace – řeč, gesta a mimika</a:t>
            </a:r>
          </a:p>
          <a:p>
            <a:r>
              <a:rPr lang="cs-CZ" dirty="0"/>
              <a:t>Představivost – hra, volný čas a používání předmětů</a:t>
            </a:r>
          </a:p>
        </p:txBody>
      </p:sp>
    </p:spTree>
    <p:extLst>
      <p:ext uri="{BB962C8B-B14F-4D97-AF65-F5344CB8AC3E}">
        <p14:creationId xmlns:p14="http://schemas.microsoft.com/office/powerpoint/2010/main" val="3677844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Diagnostika PAS</a:t>
            </a:r>
          </a:p>
        </p:txBody>
      </p:sp>
      <p:sp>
        <p:nvSpPr>
          <p:cNvPr id="3" name="Zástupný symbol pro obsah 2"/>
          <p:cNvSpPr>
            <a:spLocks noGrp="1"/>
          </p:cNvSpPr>
          <p:nvPr>
            <p:ph idx="1"/>
          </p:nvPr>
        </p:nvSpPr>
        <p:spPr/>
        <p:txBody>
          <a:bodyPr>
            <a:normAutofit fontScale="55000" lnSpcReduction="20000"/>
          </a:bodyPr>
          <a:lstStyle/>
          <a:p>
            <a:r>
              <a:rPr lang="cs-CZ" dirty="0"/>
              <a:t>Centrum pro diagnostika </a:t>
            </a:r>
            <a:r>
              <a:rPr lang="cs-CZ" dirty="0" err="1"/>
              <a:t>neurovývojových</a:t>
            </a:r>
            <a:r>
              <a:rPr lang="cs-CZ" dirty="0"/>
              <a:t> vad a diagnostické centrum pro autismus s působností pro Moravu</a:t>
            </a:r>
          </a:p>
          <a:p>
            <a:endParaRPr lang="cs-CZ" dirty="0"/>
          </a:p>
          <a:p>
            <a:r>
              <a:rPr lang="cs-CZ" sz="3200" dirty="0"/>
              <a:t>Vlivem zvyšujících se nároků na kognitivní funkce v civilizovaném světě se stále více ozřejmuje potřeba kvalitní diagnostiky a terapie celého okruhu neurologických onemocnění, která jsou společně označována jako </a:t>
            </a:r>
            <a:r>
              <a:rPr lang="cs-CZ" sz="3200" dirty="0" err="1"/>
              <a:t>neurovývojové</a:t>
            </a:r>
            <a:r>
              <a:rPr lang="cs-CZ" sz="3200" dirty="0"/>
              <a:t> vady a v populaci se vyskytují s vysokou </a:t>
            </a:r>
            <a:r>
              <a:rPr lang="cs-CZ" sz="3200" b="1" dirty="0"/>
              <a:t>incidencí</a:t>
            </a:r>
            <a:r>
              <a:rPr lang="cs-CZ" sz="3200" dirty="0"/>
              <a:t> (</a:t>
            </a:r>
            <a:r>
              <a:rPr lang="cs-CZ" b="1" dirty="0"/>
              <a:t>Incidence</a:t>
            </a:r>
            <a:r>
              <a:rPr lang="cs-CZ" dirty="0"/>
              <a:t> je počet nových pacientů s určitým onemocněním ve sledované populaci za definované časové období.)</a:t>
            </a:r>
          </a:p>
          <a:p>
            <a:endParaRPr lang="cs-CZ" sz="3200" dirty="0"/>
          </a:p>
          <a:p>
            <a:r>
              <a:rPr lang="cs-CZ" sz="3200" dirty="0"/>
              <a:t>Patří sem např. spektrum autistických poruch, skupina poruch pozornosti ev. s hyperaktivitou (ADHD, ADD, HD syndromy), psychomotorická retardace, vývojové poruchy rozvoje řeči, specifické poruchy učení, syndrom neobratného dítěte atd. Na tuto přirozeně se zvyšující potřebu reagovala KDN již před lety založením Centra pro diagnostiku autismu a </a:t>
            </a:r>
            <a:r>
              <a:rPr lang="cs-CZ" sz="3200" dirty="0" err="1"/>
              <a:t>neurovývojových</a:t>
            </a:r>
            <a:r>
              <a:rPr lang="cs-CZ" sz="3200" dirty="0"/>
              <a:t> vad s působností pro Moravu. Další obdobné centrum na republikové úrovni existuje pouze na dětské psychiatrii v Motole. </a:t>
            </a:r>
          </a:p>
          <a:p>
            <a:endParaRPr lang="cs-CZ" sz="3200" dirty="0"/>
          </a:p>
        </p:txBody>
      </p:sp>
    </p:spTree>
    <p:extLst>
      <p:ext uri="{BB962C8B-B14F-4D97-AF65-F5344CB8AC3E}">
        <p14:creationId xmlns:p14="http://schemas.microsoft.com/office/powerpoint/2010/main" val="4262226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3" name="Zástupný symbol pro obsah 2"/>
          <p:cNvSpPr>
            <a:spLocks noGrp="1"/>
          </p:cNvSpPr>
          <p:nvPr>
            <p:ph idx="1"/>
          </p:nvPr>
        </p:nvSpPr>
        <p:spPr/>
        <p:txBody>
          <a:bodyPr>
            <a:normAutofit fontScale="70000" lnSpcReduction="20000"/>
          </a:bodyPr>
          <a:lstStyle/>
          <a:p>
            <a:pPr>
              <a:buNone/>
            </a:pPr>
            <a:r>
              <a:rPr lang="cs-CZ" dirty="0"/>
              <a:t>Projevy:</a:t>
            </a:r>
          </a:p>
          <a:p>
            <a:r>
              <a:rPr lang="cs-CZ" dirty="0"/>
              <a:t>Neschopnost navazování kontaktu s druhými lidmi</a:t>
            </a:r>
          </a:p>
          <a:p>
            <a:r>
              <a:rPr lang="cs-CZ" dirty="0"/>
              <a:t>Netečnost k projevům ostatních lidí</a:t>
            </a:r>
          </a:p>
          <a:p>
            <a:r>
              <a:rPr lang="cs-CZ" dirty="0"/>
              <a:t>Odmítání spolupráce při výuce</a:t>
            </a:r>
          </a:p>
          <a:p>
            <a:r>
              <a:rPr lang="cs-CZ" dirty="0"/>
              <a:t>Neschopnost uvědomit si reálné nebezpečí</a:t>
            </a:r>
          </a:p>
          <a:p>
            <a:r>
              <a:rPr lang="cs-CZ" dirty="0"/>
              <a:t>Odmítání změny v navyklé rutině, úzkost ze změny,obtíže při verbální i nonverbální komunikaci</a:t>
            </a:r>
          </a:p>
          <a:p>
            <a:r>
              <a:rPr lang="cs-CZ" dirty="0"/>
              <a:t>Odmítání tělesného kontaktu, doteků, mazlení, objímání</a:t>
            </a:r>
          </a:p>
          <a:p>
            <a:r>
              <a:rPr lang="cs-CZ" dirty="0"/>
              <a:t>Neadekvátní smích nebo záchvaty zuřivosti </a:t>
            </a:r>
          </a:p>
          <a:p>
            <a:r>
              <a:rPr lang="cs-CZ" dirty="0"/>
              <a:t>Značný tělesný neklid, zvláštní bizardní pohyby</a:t>
            </a:r>
          </a:p>
          <a:p>
            <a:r>
              <a:rPr lang="cs-CZ" dirty="0"/>
              <a:t>Záliba v neobvyklých předmětech</a:t>
            </a:r>
          </a:p>
          <a:p>
            <a:r>
              <a:rPr lang="cs-CZ" dirty="0"/>
              <a:t>Záliba v točení se a rytmických pohybech</a:t>
            </a:r>
          </a:p>
          <a:p>
            <a:r>
              <a:rPr lang="cs-CZ" dirty="0"/>
              <a:t>Vyhýbání se očnímu kontaktu</a:t>
            </a:r>
          </a:p>
          <a:p>
            <a:r>
              <a:rPr lang="cs-CZ" dirty="0"/>
              <a:t>Neschopnost představivosti a improvizace při hrách</a:t>
            </a:r>
          </a:p>
          <a:p>
            <a:r>
              <a:rPr lang="cs-CZ" dirty="0"/>
              <a:t>Záliba ve stejnosti a stále se opakujících činnostech</a:t>
            </a:r>
          </a:p>
          <a:p>
            <a:r>
              <a:rPr lang="cs-CZ" dirty="0"/>
              <a:t>Celková uzavřenost a samotářství</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pic>
        <p:nvPicPr>
          <p:cNvPr id="4" name="Zástupný symbol pro obsah 3" descr="img064.jpg"/>
          <p:cNvPicPr>
            <a:picLocks noGrp="1" noChangeAspect="1"/>
          </p:cNvPicPr>
          <p:nvPr>
            <p:ph idx="1"/>
          </p:nvPr>
        </p:nvPicPr>
        <p:blipFill>
          <a:blip r:embed="rId2" cstate="print"/>
          <a:stretch>
            <a:fillRect/>
          </a:stretch>
        </p:blipFill>
        <p:spPr>
          <a:xfrm>
            <a:off x="457200" y="1463040"/>
            <a:ext cx="7355160" cy="539496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3" name="Zástupný symbol pro obsah 2"/>
          <p:cNvSpPr>
            <a:spLocks noGrp="1"/>
          </p:cNvSpPr>
          <p:nvPr>
            <p:ph idx="1"/>
          </p:nvPr>
        </p:nvSpPr>
        <p:spPr/>
        <p:txBody>
          <a:bodyPr>
            <a:normAutofit fontScale="92500" lnSpcReduction="10000"/>
          </a:bodyPr>
          <a:lstStyle/>
          <a:p>
            <a:r>
              <a:rPr lang="cs-CZ" b="1" dirty="0"/>
              <a:t>Dětský autismus </a:t>
            </a:r>
            <a:r>
              <a:rPr lang="cs-CZ" dirty="0"/>
              <a:t>– narušený vývoj před 3 rokem, charakteristický omezenými, opakujícími se stereotypními způsoby chování, zájmy a aktivitami, dítě nesnáší změny, mívá specifickou příchylnost k neobvyklým předmětům, trvá na vykonávání rituálů nefunkčního charakteru, kvalita komunikace je silně narušena,  pokud se řeč vyvine-echolálie, chybí přátelské emoční reakce, pohledy z očí do očí, dítě se bojí neškodných věcí, má záchvaty vzteku a agrese, samo se zraňuje, chybí tvořivost při hře,, vyskytují se abnormální smyslové reakce, čichové, sluchové, hmatové a chuťové, extrémní uzavřenost,mentální postižení.</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3" name="Zástupný symbol pro obsah 2"/>
          <p:cNvSpPr>
            <a:spLocks noGrp="1"/>
          </p:cNvSpPr>
          <p:nvPr>
            <p:ph idx="1"/>
          </p:nvPr>
        </p:nvSpPr>
        <p:spPr/>
        <p:txBody>
          <a:bodyPr>
            <a:normAutofit fontScale="92500" lnSpcReduction="20000"/>
          </a:bodyPr>
          <a:lstStyle/>
          <a:p>
            <a:r>
              <a:rPr lang="cs-CZ" b="1" dirty="0"/>
              <a:t>Atypický autismus </a:t>
            </a:r>
            <a:r>
              <a:rPr lang="cs-CZ" dirty="0"/>
              <a:t>– dítě splňuje jen částečně diagnostická kritéria daná pro dětský autismus (autistické rysy), narušený vývoj se stává zřejmý až po dosažení věku tří let, nejsou obvykle naplněny základní znaky autistického chování, atypičnost vzniká nejčastěji u těžké a hluboké mentální retardace.</a:t>
            </a:r>
          </a:p>
          <a:p>
            <a:r>
              <a:rPr lang="cs-CZ" b="1" dirty="0" err="1"/>
              <a:t>Aspergerův</a:t>
            </a:r>
            <a:r>
              <a:rPr lang="cs-CZ" b="1" dirty="0"/>
              <a:t> syndrom </a:t>
            </a:r>
            <a:r>
              <a:rPr lang="cs-CZ" dirty="0"/>
              <a:t>– porucha charakterizovaná stejným typem příznaků jako autismus, ale liší se tím, že se nevyskytuje celkové opoždění vývoje, IQ v normě, není opožděný vývoj řeči, problémy v oblasti motoriky, zejména u chlapců 8:1.</a:t>
            </a:r>
          </a:p>
          <a:p>
            <a:pPr>
              <a:buNone/>
            </a:pPr>
            <a:r>
              <a:rPr lang="cs-CZ" dirty="0"/>
              <a:t>Nízko funkční a vysoce funkční </a:t>
            </a:r>
            <a:r>
              <a:rPr lang="cs-CZ" dirty="0" err="1"/>
              <a:t>Aspergerův</a:t>
            </a:r>
            <a:r>
              <a:rPr lang="cs-CZ" dirty="0"/>
              <a:t> syndrom – úroveň adaptability,  prognóza vývoje, specifické nadání.</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3" name="Zástupný symbol pro obsah 2"/>
          <p:cNvSpPr>
            <a:spLocks noGrp="1"/>
          </p:cNvSpPr>
          <p:nvPr>
            <p:ph idx="1"/>
          </p:nvPr>
        </p:nvSpPr>
        <p:spPr/>
        <p:txBody>
          <a:bodyPr>
            <a:normAutofit lnSpcReduction="10000"/>
          </a:bodyPr>
          <a:lstStyle/>
          <a:p>
            <a:r>
              <a:rPr lang="cs-CZ" b="1" dirty="0"/>
              <a:t>Dětská dezintegrační porucha </a:t>
            </a:r>
            <a:r>
              <a:rPr lang="cs-CZ" dirty="0"/>
              <a:t>(Hellerův syndrom, </a:t>
            </a:r>
            <a:r>
              <a:rPr lang="cs-CZ" dirty="0" err="1"/>
              <a:t>dezintegrativní</a:t>
            </a:r>
            <a:r>
              <a:rPr lang="cs-CZ" dirty="0"/>
              <a:t> psychóza, MKN-10 jiná dezintegrační porucha).</a:t>
            </a:r>
          </a:p>
          <a:p>
            <a:r>
              <a:rPr lang="cs-CZ" b="1" dirty="0"/>
              <a:t>Do 2 let vývoj v normě ve všech oblastech (u 30% dětí s autismem vývoj v normě do 15-24 měsíce)</a:t>
            </a:r>
            <a:r>
              <a:rPr lang="cs-CZ" dirty="0"/>
              <a:t>, nástup poruchy  je udáván mezi 2. až 10. rokem, nejčastěji mezi 3.-4. rokem. Deteriorace (zhoršení stavu) může být náhlá nebo pozvolná, zhoršení v komunikačních a sociálních dovednostech, chování typické pro autismus, může se poté zlepšit, normy však již nikdy není dosaženo.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3" name="Zástupný symbol pro obsah 2"/>
          <p:cNvSpPr>
            <a:spLocks noGrp="1"/>
          </p:cNvSpPr>
          <p:nvPr>
            <p:ph idx="1"/>
          </p:nvPr>
        </p:nvSpPr>
        <p:spPr/>
        <p:txBody>
          <a:bodyPr>
            <a:normAutofit fontScale="92500" lnSpcReduction="10000"/>
          </a:bodyPr>
          <a:lstStyle/>
          <a:p>
            <a:r>
              <a:rPr lang="cs-CZ" b="1" dirty="0" err="1"/>
              <a:t>Rettův</a:t>
            </a:r>
            <a:r>
              <a:rPr lang="cs-CZ" b="1" dirty="0"/>
              <a:t> syndrom </a:t>
            </a:r>
            <a:r>
              <a:rPr lang="cs-CZ" dirty="0"/>
              <a:t>– doprovázený těžkým neurologickým postižením, má </a:t>
            </a:r>
            <a:r>
              <a:rPr lang="cs-CZ" dirty="0" err="1"/>
              <a:t>pervazivní</a:t>
            </a:r>
            <a:r>
              <a:rPr lang="cs-CZ" dirty="0"/>
              <a:t> dopad na somatické, motorické, psychické funkce (1966). 1999 objevení genu na raménku chromozomu X, který je odpovědný v 77-80% případů vzniku </a:t>
            </a:r>
            <a:r>
              <a:rPr lang="cs-CZ" dirty="0" err="1"/>
              <a:t>Rettova</a:t>
            </a:r>
            <a:r>
              <a:rPr lang="cs-CZ" dirty="0"/>
              <a:t> syndromu.</a:t>
            </a:r>
          </a:p>
          <a:p>
            <a:r>
              <a:rPr lang="cs-CZ" dirty="0"/>
              <a:t>Diagnostická kritéria: </a:t>
            </a:r>
            <a:r>
              <a:rPr lang="cs-CZ" dirty="0" err="1"/>
              <a:t>pre</a:t>
            </a:r>
            <a:r>
              <a:rPr lang="cs-CZ" dirty="0"/>
              <a:t> a perinatální vývoj v normě, prvních 6 měsíců normální psychomotorický vývoj, normální obvod hlavičky při narození. V období 5až48 měsíce, zpomalení růstu hlavy, ztráta naučených volních pohybů ruky, ztráta sociálních dovedností, interakce, obtíže d koordinací pohybů hrudníku a chůze, opožděná vývoje řeči. Výskyt epilepsie 80%.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D8E4C0-0F71-4C61-9D34-2FED32C34CAE}"/>
              </a:ext>
            </a:extLst>
          </p:cNvPr>
          <p:cNvSpPr>
            <a:spLocks noGrp="1"/>
          </p:cNvSpPr>
          <p:nvPr>
            <p:ph type="title"/>
          </p:nvPr>
        </p:nvSpPr>
        <p:spPr/>
        <p:txBody>
          <a:bodyPr>
            <a:normAutofit/>
          </a:bodyPr>
          <a:lstStyle/>
          <a:p>
            <a:r>
              <a:rPr lang="cs-CZ" sz="2800" dirty="0"/>
              <a:t>Poruchy autistického spektra (PAS)</a:t>
            </a:r>
            <a:br>
              <a:rPr lang="cs-CZ" sz="2800" dirty="0"/>
            </a:br>
            <a:r>
              <a:rPr lang="cs-CZ" sz="2800" dirty="0"/>
              <a:t>Diagnostika</a:t>
            </a:r>
          </a:p>
        </p:txBody>
      </p:sp>
      <p:sp>
        <p:nvSpPr>
          <p:cNvPr id="3" name="Zástupný obsah 2">
            <a:extLst>
              <a:ext uri="{FF2B5EF4-FFF2-40B4-BE49-F238E27FC236}">
                <a16:creationId xmlns:a16="http://schemas.microsoft.com/office/drawing/2014/main" id="{9332B1E0-ADA4-43B9-A985-1861239CFC85}"/>
              </a:ext>
            </a:extLst>
          </p:cNvPr>
          <p:cNvSpPr>
            <a:spLocks noGrp="1"/>
          </p:cNvSpPr>
          <p:nvPr>
            <p:ph idx="1"/>
          </p:nvPr>
        </p:nvSpPr>
        <p:spPr/>
        <p:txBody>
          <a:bodyPr>
            <a:normAutofit lnSpcReduction="10000"/>
          </a:bodyPr>
          <a:lstStyle/>
          <a:p>
            <a:r>
              <a:rPr lang="cs-CZ" dirty="0"/>
              <a:t>Pro rámcové hodnocení míry autismu se v České republice používá posuzovací škála CARS (</a:t>
            </a:r>
            <a:r>
              <a:rPr lang="cs-CZ" dirty="0" err="1"/>
              <a:t>Childhood</a:t>
            </a:r>
            <a:r>
              <a:rPr lang="cs-CZ" dirty="0"/>
              <a:t> </a:t>
            </a:r>
            <a:r>
              <a:rPr lang="cs-CZ" dirty="0" err="1"/>
              <a:t>Autism</a:t>
            </a:r>
            <a:r>
              <a:rPr lang="cs-CZ" dirty="0"/>
              <a:t> Rating </a:t>
            </a:r>
            <a:r>
              <a:rPr lang="cs-CZ" dirty="0" err="1"/>
              <a:t>Scale</a:t>
            </a:r>
            <a:r>
              <a:rPr lang="cs-CZ" dirty="0"/>
              <a:t>) - Škála dětského autistického chování. Dítě se touto škálou hodnotí v patnácti behaviorálních oblastech ve čtyřstupňové škále, např.: vztahy k lidem, schopnost nápodoby, schopnost adaptace, úroveň nonverbální i verbální komunikace, percepční potíže, hra a užívání předmětů, zvláštnosti v motorice. Hodnotí se na základě přímého pozorování nebo informací od rodičů či anamnestických dokumentů.</a:t>
            </a:r>
          </a:p>
        </p:txBody>
      </p:sp>
    </p:spTree>
    <p:extLst>
      <p:ext uri="{BB962C8B-B14F-4D97-AF65-F5344CB8AC3E}">
        <p14:creationId xmlns:p14="http://schemas.microsoft.com/office/powerpoint/2010/main" val="2672755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a:t>Diagnostika</a:t>
            </a:r>
          </a:p>
        </p:txBody>
      </p:sp>
      <p:pic>
        <p:nvPicPr>
          <p:cNvPr id="4" name="Zástupný symbol pro obsah 3" descr="img065.jpg"/>
          <p:cNvPicPr>
            <a:picLocks noGrp="1" noChangeAspect="1"/>
          </p:cNvPicPr>
          <p:nvPr>
            <p:ph idx="1"/>
          </p:nvPr>
        </p:nvPicPr>
        <p:blipFill>
          <a:blip r:embed="rId2"/>
          <a:stretch>
            <a:fillRect/>
          </a:stretch>
        </p:blipFill>
        <p:spPr>
          <a:xfrm>
            <a:off x="2472373" y="1628800"/>
            <a:ext cx="3208654" cy="4846638"/>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a:bodyPr>
          <a:lstStyle/>
          <a:p>
            <a:r>
              <a:rPr lang="cs-CZ" dirty="0"/>
              <a:t>Druhou, a vůbec nejznámější prací, která je považována za základní dílo v oblasti </a:t>
            </a:r>
            <a:r>
              <a:rPr lang="cs-CZ" b="1" dirty="0" err="1"/>
              <a:t>pervazivních</a:t>
            </a:r>
            <a:r>
              <a:rPr lang="cs-CZ" b="1" dirty="0"/>
              <a:t> vývojových poruch (z angl. </a:t>
            </a:r>
            <a:r>
              <a:rPr lang="cs-CZ" b="1" dirty="0" err="1"/>
              <a:t>Pervasive</a:t>
            </a:r>
            <a:r>
              <a:rPr lang="cs-CZ" b="1" dirty="0"/>
              <a:t> </a:t>
            </a:r>
            <a:r>
              <a:rPr lang="cs-CZ" b="1" dirty="0" err="1"/>
              <a:t>Developmental</a:t>
            </a:r>
            <a:r>
              <a:rPr lang="cs-CZ" b="1" dirty="0"/>
              <a:t> </a:t>
            </a:r>
            <a:r>
              <a:rPr lang="cs-CZ" b="1" dirty="0" err="1"/>
              <a:t>Disorders</a:t>
            </a:r>
            <a:r>
              <a:rPr lang="cs-CZ" b="1" dirty="0"/>
              <a:t> - PDD)</a:t>
            </a:r>
            <a:r>
              <a:rPr lang="cs-CZ" dirty="0"/>
              <a:t>, je práce amerického psychiatra rakouského původu </a:t>
            </a:r>
            <a:r>
              <a:rPr lang="cs-CZ" b="1" dirty="0"/>
              <a:t>Leo </a:t>
            </a:r>
            <a:r>
              <a:rPr lang="cs-CZ" b="1" dirty="0" err="1"/>
              <a:t>Kannera</a:t>
            </a:r>
            <a:r>
              <a:rPr lang="cs-CZ" b="1" dirty="0"/>
              <a:t> </a:t>
            </a:r>
            <a:r>
              <a:rPr lang="cs-CZ" i="1" dirty="0"/>
              <a:t>Autistická porucha afektivního kontaktu</a:t>
            </a:r>
            <a:r>
              <a:rPr lang="cs-CZ" dirty="0"/>
              <a:t> z roku 1943.  Ve své práci sleduje 11 pacientů, kteří nejsou schopni sociální interakce s jinými lidmi, mají potíže s verbální komunikací a reakcí na </a:t>
            </a:r>
            <a:r>
              <a:rPr lang="cs-CZ" i="1" dirty="0"/>
              <a:t>„některé běžné podněty z okolí a obsedantní touhou po neměnnosti, přičemž některé schopnosti (mechanická paměť) zůstávaly dobře zachovány.“ </a:t>
            </a:r>
          </a:p>
        </p:txBody>
      </p:sp>
    </p:spTree>
    <p:extLst>
      <p:ext uri="{BB962C8B-B14F-4D97-AF65-F5344CB8AC3E}">
        <p14:creationId xmlns:p14="http://schemas.microsoft.com/office/powerpoint/2010/main" val="2473985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a:t>Diagnostika</a:t>
            </a:r>
          </a:p>
        </p:txBody>
      </p:sp>
      <p:pic>
        <p:nvPicPr>
          <p:cNvPr id="4" name="Zástupný symbol pro obsah 3" descr="img068.jpg"/>
          <p:cNvPicPr>
            <a:picLocks noGrp="1" noChangeAspect="1"/>
          </p:cNvPicPr>
          <p:nvPr>
            <p:ph idx="1"/>
          </p:nvPr>
        </p:nvPicPr>
        <p:blipFill>
          <a:blip r:embed="rId2"/>
          <a:stretch>
            <a:fillRect/>
          </a:stretch>
        </p:blipFill>
        <p:spPr>
          <a:xfrm>
            <a:off x="611560" y="1428736"/>
            <a:ext cx="7272808" cy="500066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a:t>Strukturovaná výuka</a:t>
            </a:r>
          </a:p>
        </p:txBody>
      </p:sp>
      <p:sp>
        <p:nvSpPr>
          <p:cNvPr id="3" name="Zástupný symbol pro obsah 2"/>
          <p:cNvSpPr>
            <a:spLocks noGrp="1"/>
          </p:cNvSpPr>
          <p:nvPr>
            <p:ph idx="1"/>
          </p:nvPr>
        </p:nvSpPr>
        <p:spPr/>
        <p:txBody>
          <a:bodyPr/>
          <a:lstStyle/>
          <a:p>
            <a:r>
              <a:rPr lang="cs-CZ" dirty="0"/>
              <a:t>Děti s PAS prospívají nejlépe v strukturovaných podmínkách, vrozený deficit ve zpracování vnějších podnětů a vstupních informací, neschopnost analyzovat situace, třídit informace na podstatné a zbytečné, organizace jakékoliv činnosti, neschopnost řídit svoji práci – důvod proč musíme do těchto činností vnést určitý řád, pravidelnost, dítě musí dostávat jednoznačné odpovědi na otázky kde? kdy? Jak dlouho?, jaký sled činností?</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CBD20B-6A44-4417-BC5B-9F24E0175F9B}"/>
              </a:ext>
            </a:extLst>
          </p:cNvPr>
          <p:cNvSpPr>
            <a:spLocks noGrp="1"/>
          </p:cNvSpPr>
          <p:nvPr>
            <p:ph type="title"/>
          </p:nvPr>
        </p:nvSpPr>
        <p:spPr/>
        <p:txBody>
          <a:bodyPr>
            <a:normAutofit fontScale="90000"/>
          </a:bodyPr>
          <a:lstStyle/>
          <a:p>
            <a:r>
              <a:rPr lang="cs-CZ" b="0" i="0" dirty="0">
                <a:solidFill>
                  <a:srgbClr val="000000"/>
                </a:solidFill>
                <a:effectLst/>
                <a:latin typeface="Times New Roman" panose="02020603050405020304" pitchFamily="18" charset="0"/>
              </a:rPr>
              <a:t>Metoda strukturovaného učení</a:t>
            </a:r>
            <a:endParaRPr lang="cs-CZ" dirty="0"/>
          </a:p>
        </p:txBody>
      </p:sp>
      <p:sp>
        <p:nvSpPr>
          <p:cNvPr id="3" name="Zástupný obsah 2">
            <a:extLst>
              <a:ext uri="{FF2B5EF4-FFF2-40B4-BE49-F238E27FC236}">
                <a16:creationId xmlns:a16="http://schemas.microsoft.com/office/drawing/2014/main" id="{7BCCAC00-8E39-4AE7-B87B-F53D9120AE0A}"/>
              </a:ext>
            </a:extLst>
          </p:cNvPr>
          <p:cNvSpPr>
            <a:spLocks noGrp="1"/>
          </p:cNvSpPr>
          <p:nvPr>
            <p:ph idx="1"/>
          </p:nvPr>
        </p:nvSpPr>
        <p:spPr/>
        <p:txBody>
          <a:bodyPr>
            <a:normAutofit fontScale="92500"/>
          </a:bodyPr>
          <a:lstStyle/>
          <a:p>
            <a:pPr algn="l"/>
            <a:r>
              <a:rPr lang="cs-CZ" b="1" i="0" dirty="0">
                <a:solidFill>
                  <a:srgbClr val="000000"/>
                </a:solidFill>
                <a:effectLst/>
                <a:latin typeface="Times New Roman" panose="02020603050405020304" pitchFamily="18" charset="0"/>
              </a:rPr>
              <a:t>Metoda strukturovaného učení </a:t>
            </a:r>
            <a:r>
              <a:rPr lang="cs-CZ" b="0" i="0" dirty="0">
                <a:solidFill>
                  <a:srgbClr val="000000"/>
                </a:solidFill>
                <a:effectLst/>
                <a:latin typeface="Times New Roman" panose="02020603050405020304" pitchFamily="18" charset="0"/>
              </a:rPr>
              <a:t>je základem intervenčních strategií. Vychází z TEACCH programu. Tento program definuje </a:t>
            </a:r>
            <a:r>
              <a:rPr lang="cs-CZ" b="0" i="0" dirty="0" err="1">
                <a:solidFill>
                  <a:srgbClr val="000000"/>
                </a:solidFill>
                <a:effectLst/>
                <a:latin typeface="Times New Roman" panose="02020603050405020304" pitchFamily="18" charset="0"/>
              </a:rPr>
              <a:t>Schopler</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Mesibov</a:t>
            </a:r>
            <a:r>
              <a:rPr lang="cs-CZ" b="0" i="0" dirty="0">
                <a:solidFill>
                  <a:srgbClr val="000000"/>
                </a:solidFill>
                <a:effectLst/>
                <a:latin typeface="Times New Roman" panose="02020603050405020304" pitchFamily="18" charset="0"/>
              </a:rPr>
              <a:t> (1997) jako terapii a vzdělávání autistických dětí.</a:t>
            </a:r>
          </a:p>
          <a:p>
            <a:pPr algn="l"/>
            <a:r>
              <a:rPr lang="cs-CZ" b="0" i="0" dirty="0">
                <a:solidFill>
                  <a:srgbClr val="000000"/>
                </a:solidFill>
                <a:effectLst/>
                <a:latin typeface="Times New Roman" panose="02020603050405020304" pitchFamily="18" charset="0"/>
              </a:rPr>
              <a:t>TEACCH – </a:t>
            </a:r>
            <a:r>
              <a:rPr lang="cs-CZ" b="0" i="0" dirty="0" err="1">
                <a:solidFill>
                  <a:srgbClr val="000000"/>
                </a:solidFill>
                <a:effectLst/>
                <a:latin typeface="Times New Roman" panose="02020603050405020304" pitchFamily="18" charset="0"/>
              </a:rPr>
              <a:t>Treatment</a:t>
            </a:r>
            <a:r>
              <a:rPr lang="cs-CZ" b="0" i="0" dirty="0">
                <a:solidFill>
                  <a:srgbClr val="000000"/>
                </a:solidFill>
                <a:effectLst/>
                <a:latin typeface="Times New Roman" panose="02020603050405020304" pitchFamily="18" charset="0"/>
              </a:rPr>
              <a:t> and </a:t>
            </a:r>
            <a:r>
              <a:rPr lang="cs-CZ" b="0" i="0" dirty="0" err="1">
                <a:solidFill>
                  <a:srgbClr val="000000"/>
                </a:solidFill>
                <a:effectLst/>
                <a:latin typeface="Times New Roman" panose="02020603050405020304" pitchFamily="18" charset="0"/>
              </a:rPr>
              <a:t>Education</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of</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Autistic</a:t>
            </a:r>
            <a:r>
              <a:rPr lang="cs-CZ" b="0" i="0" dirty="0">
                <a:solidFill>
                  <a:srgbClr val="000000"/>
                </a:solidFill>
                <a:effectLst/>
                <a:latin typeface="Times New Roman" panose="02020603050405020304" pitchFamily="18" charset="0"/>
              </a:rPr>
              <a:t> and </a:t>
            </a:r>
            <a:r>
              <a:rPr lang="cs-CZ" b="0" i="0" dirty="0" err="1">
                <a:solidFill>
                  <a:srgbClr val="000000"/>
                </a:solidFill>
                <a:effectLst/>
                <a:latin typeface="Times New Roman" panose="02020603050405020304" pitchFamily="18" charset="0"/>
              </a:rPr>
              <a:t>related</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Communication</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handicapped</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Children</a:t>
            </a:r>
            <a:r>
              <a:rPr lang="cs-CZ" b="0" i="0" dirty="0">
                <a:solidFill>
                  <a:srgbClr val="000000"/>
                </a:solidFill>
                <a:effectLst/>
                <a:latin typeface="Times New Roman" panose="02020603050405020304" pitchFamily="18" charset="0"/>
              </a:rPr>
              <a:t>, jehož cílem je využít všech dosavadních schopností dítěte s PAS, dosáhnout maximálního možného rozvoje jeho dovedností a úspěšně měnit problémové chování.</a:t>
            </a:r>
          </a:p>
          <a:p>
            <a:pPr algn="l"/>
            <a:r>
              <a:rPr lang="cs-CZ" b="0" i="0" dirty="0">
                <a:solidFill>
                  <a:srgbClr val="000000"/>
                </a:solidFill>
                <a:effectLst/>
                <a:latin typeface="Times New Roman" panose="02020603050405020304" pitchFamily="18" charset="0"/>
              </a:rPr>
              <a:t> Program poskytuje pomoc ve třech hlavních oblastech klientova života, tj. uspořádání domácí péče, vzdělávání a společenské uplatnění. </a:t>
            </a:r>
          </a:p>
          <a:p>
            <a:pPr marL="0" indent="0">
              <a:buNone/>
            </a:pPr>
            <a:endParaRPr lang="cs-CZ" dirty="0"/>
          </a:p>
        </p:txBody>
      </p:sp>
    </p:spTree>
    <p:extLst>
      <p:ext uri="{BB962C8B-B14F-4D97-AF65-F5344CB8AC3E}">
        <p14:creationId xmlns:p14="http://schemas.microsoft.com/office/powerpoint/2010/main" val="1269053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5E461C-1F79-4989-AF51-5215D4067E15}"/>
              </a:ext>
            </a:extLst>
          </p:cNvPr>
          <p:cNvSpPr>
            <a:spLocks noGrp="1"/>
          </p:cNvSpPr>
          <p:nvPr>
            <p:ph type="title"/>
          </p:nvPr>
        </p:nvSpPr>
        <p:spPr/>
        <p:txBody>
          <a:bodyPr>
            <a:normAutofit/>
          </a:bodyPr>
          <a:lstStyle/>
          <a:p>
            <a:r>
              <a:rPr lang="cs-CZ" sz="2400" b="0" i="0" dirty="0">
                <a:solidFill>
                  <a:srgbClr val="000000"/>
                </a:solidFill>
                <a:effectLst/>
                <a:latin typeface="Times New Roman" panose="02020603050405020304" pitchFamily="18" charset="0"/>
              </a:rPr>
              <a:t>TEACCH – </a:t>
            </a:r>
            <a:r>
              <a:rPr lang="cs-CZ" sz="2400" b="0" i="0" dirty="0" err="1">
                <a:solidFill>
                  <a:srgbClr val="000000"/>
                </a:solidFill>
                <a:effectLst/>
                <a:latin typeface="Times New Roman" panose="02020603050405020304" pitchFamily="18" charset="0"/>
              </a:rPr>
              <a:t>Treatment</a:t>
            </a:r>
            <a:r>
              <a:rPr lang="cs-CZ" sz="2400" b="0" i="0" dirty="0">
                <a:solidFill>
                  <a:srgbClr val="000000"/>
                </a:solidFill>
                <a:effectLst/>
                <a:latin typeface="Times New Roman" panose="02020603050405020304" pitchFamily="18" charset="0"/>
              </a:rPr>
              <a:t> and </a:t>
            </a:r>
            <a:r>
              <a:rPr lang="cs-CZ" sz="2400" b="0" i="0" dirty="0" err="1">
                <a:solidFill>
                  <a:srgbClr val="000000"/>
                </a:solidFill>
                <a:effectLst/>
                <a:latin typeface="Times New Roman" panose="02020603050405020304" pitchFamily="18" charset="0"/>
              </a:rPr>
              <a:t>Education</a:t>
            </a:r>
            <a:r>
              <a:rPr lang="cs-CZ" sz="2400" b="0" i="0" dirty="0">
                <a:solidFill>
                  <a:srgbClr val="000000"/>
                </a:solidFill>
                <a:effectLst/>
                <a:latin typeface="Times New Roman" panose="02020603050405020304" pitchFamily="18" charset="0"/>
              </a:rPr>
              <a:t> </a:t>
            </a:r>
            <a:r>
              <a:rPr lang="cs-CZ" sz="2400" b="0" i="0" dirty="0" err="1">
                <a:solidFill>
                  <a:srgbClr val="000000"/>
                </a:solidFill>
                <a:effectLst/>
                <a:latin typeface="Times New Roman" panose="02020603050405020304" pitchFamily="18" charset="0"/>
              </a:rPr>
              <a:t>of</a:t>
            </a:r>
            <a:r>
              <a:rPr lang="cs-CZ" sz="2400" b="0" i="0" dirty="0">
                <a:solidFill>
                  <a:srgbClr val="000000"/>
                </a:solidFill>
                <a:effectLst/>
                <a:latin typeface="Times New Roman" panose="02020603050405020304" pitchFamily="18" charset="0"/>
              </a:rPr>
              <a:t> </a:t>
            </a:r>
            <a:r>
              <a:rPr lang="cs-CZ" sz="2400" b="0" i="0" dirty="0" err="1">
                <a:solidFill>
                  <a:srgbClr val="000000"/>
                </a:solidFill>
                <a:effectLst/>
                <a:latin typeface="Times New Roman" panose="02020603050405020304" pitchFamily="18" charset="0"/>
              </a:rPr>
              <a:t>Autistic</a:t>
            </a:r>
            <a:r>
              <a:rPr lang="cs-CZ" sz="2400" b="0" i="0" dirty="0">
                <a:solidFill>
                  <a:srgbClr val="000000"/>
                </a:solidFill>
                <a:effectLst/>
                <a:latin typeface="Times New Roman" panose="02020603050405020304" pitchFamily="18" charset="0"/>
              </a:rPr>
              <a:t> and </a:t>
            </a:r>
            <a:r>
              <a:rPr lang="cs-CZ" sz="2400" b="0" i="0" dirty="0" err="1">
                <a:solidFill>
                  <a:srgbClr val="000000"/>
                </a:solidFill>
                <a:effectLst/>
                <a:latin typeface="Times New Roman" panose="02020603050405020304" pitchFamily="18" charset="0"/>
              </a:rPr>
              <a:t>related</a:t>
            </a:r>
            <a:r>
              <a:rPr lang="cs-CZ" sz="2400" b="0" i="0" dirty="0">
                <a:solidFill>
                  <a:srgbClr val="000000"/>
                </a:solidFill>
                <a:effectLst/>
                <a:latin typeface="Times New Roman" panose="02020603050405020304" pitchFamily="18" charset="0"/>
              </a:rPr>
              <a:t> </a:t>
            </a:r>
            <a:r>
              <a:rPr lang="cs-CZ" sz="2400" b="0" i="0" dirty="0" err="1">
                <a:solidFill>
                  <a:srgbClr val="000000"/>
                </a:solidFill>
                <a:effectLst/>
                <a:latin typeface="Times New Roman" panose="02020603050405020304" pitchFamily="18" charset="0"/>
              </a:rPr>
              <a:t>Communication</a:t>
            </a:r>
            <a:r>
              <a:rPr lang="cs-CZ" sz="2400" b="0" i="0" dirty="0">
                <a:solidFill>
                  <a:srgbClr val="000000"/>
                </a:solidFill>
                <a:effectLst/>
                <a:latin typeface="Times New Roman" panose="02020603050405020304" pitchFamily="18" charset="0"/>
              </a:rPr>
              <a:t> </a:t>
            </a:r>
            <a:r>
              <a:rPr lang="cs-CZ" sz="2400" b="0" i="0" dirty="0" err="1">
                <a:solidFill>
                  <a:srgbClr val="000000"/>
                </a:solidFill>
                <a:effectLst/>
                <a:latin typeface="Times New Roman" panose="02020603050405020304" pitchFamily="18" charset="0"/>
              </a:rPr>
              <a:t>handicapped</a:t>
            </a:r>
            <a:r>
              <a:rPr lang="cs-CZ" sz="2400" b="0" i="0" dirty="0">
                <a:solidFill>
                  <a:srgbClr val="000000"/>
                </a:solidFill>
                <a:effectLst/>
                <a:latin typeface="Times New Roman" panose="02020603050405020304" pitchFamily="18" charset="0"/>
              </a:rPr>
              <a:t> </a:t>
            </a:r>
            <a:r>
              <a:rPr lang="cs-CZ" sz="2400" b="0" i="0" dirty="0" err="1">
                <a:solidFill>
                  <a:srgbClr val="000000"/>
                </a:solidFill>
                <a:effectLst/>
                <a:latin typeface="Times New Roman" panose="02020603050405020304" pitchFamily="18" charset="0"/>
              </a:rPr>
              <a:t>Children</a:t>
            </a:r>
            <a:endParaRPr lang="cs-CZ" sz="2400" dirty="0"/>
          </a:p>
        </p:txBody>
      </p:sp>
      <p:sp>
        <p:nvSpPr>
          <p:cNvPr id="3" name="Zástupný obsah 2">
            <a:extLst>
              <a:ext uri="{FF2B5EF4-FFF2-40B4-BE49-F238E27FC236}">
                <a16:creationId xmlns:a16="http://schemas.microsoft.com/office/drawing/2014/main" id="{9B253821-6A3C-430E-B2A8-BEA4A653FD75}"/>
              </a:ext>
            </a:extLst>
          </p:cNvPr>
          <p:cNvSpPr>
            <a:spLocks noGrp="1"/>
          </p:cNvSpPr>
          <p:nvPr>
            <p:ph idx="1"/>
          </p:nvPr>
        </p:nvSpPr>
        <p:spPr/>
        <p:txBody>
          <a:bodyPr>
            <a:normAutofit fontScale="85000" lnSpcReduction="20000"/>
          </a:bodyPr>
          <a:lstStyle/>
          <a:p>
            <a:pPr marL="0" indent="0">
              <a:buNone/>
            </a:pPr>
            <a:r>
              <a:rPr lang="cs-CZ" dirty="0"/>
              <a:t>Začátkem 70.let minulého století v Severní Karolíně vzniká první státní program na pomoc dětem s PAS - TEACCH program – model pro péči o osoby s PAS</a:t>
            </a:r>
          </a:p>
          <a:p>
            <a:pPr marL="0" indent="0">
              <a:buNone/>
            </a:pPr>
            <a:endParaRPr lang="cs-CZ" dirty="0"/>
          </a:p>
          <a:p>
            <a:pPr marL="0" indent="0">
              <a:buNone/>
            </a:pPr>
            <a:r>
              <a:rPr lang="cs-CZ" dirty="0"/>
              <a:t>Zásady a filozofie programu</a:t>
            </a:r>
          </a:p>
          <a:p>
            <a:pPr marL="0" indent="0">
              <a:buNone/>
            </a:pPr>
            <a:r>
              <a:rPr lang="cs-CZ" dirty="0"/>
              <a:t>1. Individuální přístup k dětem</a:t>
            </a:r>
          </a:p>
          <a:p>
            <a:pPr marL="0" indent="0">
              <a:buNone/>
            </a:pPr>
            <a:r>
              <a:rPr lang="cs-CZ" dirty="0"/>
              <a:t>2. Aktivní generalizace dovedností – prostupnost školního a domácího prostředí</a:t>
            </a:r>
          </a:p>
          <a:p>
            <a:pPr marL="0" indent="0">
              <a:buNone/>
            </a:pPr>
            <a:r>
              <a:rPr lang="cs-CZ" dirty="0"/>
              <a:t>3. Úzká spolupráce s rodinou</a:t>
            </a:r>
          </a:p>
          <a:p>
            <a:pPr marL="0" indent="0">
              <a:buNone/>
            </a:pPr>
            <a:r>
              <a:rPr lang="cs-CZ" dirty="0"/>
              <a:t>4. Integrace autistických dědí do společnosti</a:t>
            </a:r>
          </a:p>
          <a:p>
            <a:pPr marL="0" indent="0">
              <a:buNone/>
            </a:pPr>
            <a:r>
              <a:rPr lang="cs-CZ" dirty="0"/>
              <a:t>5. Přímý vztah mezi ohodnocením a intervencí</a:t>
            </a:r>
          </a:p>
          <a:p>
            <a:pPr marL="0" indent="0">
              <a:buNone/>
            </a:pPr>
            <a:r>
              <a:rPr lang="cs-CZ" dirty="0"/>
              <a:t>6. Pozitivní přístup i dětem s problematickým chováním, aktivní snaha o pedagogickou intervenci vedoucí k zlepšení chování</a:t>
            </a:r>
          </a:p>
          <a:p>
            <a:endParaRPr lang="cs-CZ" dirty="0"/>
          </a:p>
        </p:txBody>
      </p:sp>
    </p:spTree>
    <p:extLst>
      <p:ext uri="{BB962C8B-B14F-4D97-AF65-F5344CB8AC3E}">
        <p14:creationId xmlns:p14="http://schemas.microsoft.com/office/powerpoint/2010/main" val="2685881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9A6C2B-C8BA-49F4-A0D3-87EA96A9E409}"/>
              </a:ext>
            </a:extLst>
          </p:cNvPr>
          <p:cNvSpPr>
            <a:spLocks noGrp="1"/>
          </p:cNvSpPr>
          <p:nvPr>
            <p:ph type="title"/>
          </p:nvPr>
        </p:nvSpPr>
        <p:spPr/>
        <p:txBody>
          <a:bodyPr>
            <a:normAutofit fontScale="90000"/>
          </a:bodyPr>
          <a:lstStyle/>
          <a:p>
            <a:r>
              <a:rPr lang="cs-CZ" b="0" i="0" dirty="0">
                <a:solidFill>
                  <a:srgbClr val="000000"/>
                </a:solidFill>
                <a:effectLst/>
                <a:latin typeface="Times New Roman" panose="02020603050405020304" pitchFamily="18" charset="0"/>
              </a:rPr>
              <a:t>Metoda strukturovaného učení</a:t>
            </a:r>
            <a:endParaRPr lang="cs-CZ" dirty="0"/>
          </a:p>
        </p:txBody>
      </p:sp>
      <p:sp>
        <p:nvSpPr>
          <p:cNvPr id="3" name="Zástupný obsah 2">
            <a:extLst>
              <a:ext uri="{FF2B5EF4-FFF2-40B4-BE49-F238E27FC236}">
                <a16:creationId xmlns:a16="http://schemas.microsoft.com/office/drawing/2014/main" id="{A111C105-4042-433B-965D-716FDC01F635}"/>
              </a:ext>
            </a:extLst>
          </p:cNvPr>
          <p:cNvSpPr>
            <a:spLocks noGrp="1"/>
          </p:cNvSpPr>
          <p:nvPr>
            <p:ph idx="1"/>
          </p:nvPr>
        </p:nvSpPr>
        <p:spPr/>
        <p:txBody>
          <a:bodyPr/>
          <a:lstStyle/>
          <a:p>
            <a:r>
              <a:rPr lang="cs-CZ" b="0" i="0" dirty="0">
                <a:solidFill>
                  <a:srgbClr val="000000"/>
                </a:solidFill>
                <a:effectLst/>
                <a:latin typeface="Times New Roman" panose="02020603050405020304" pitchFamily="18" charset="0"/>
              </a:rPr>
              <a:t>Strukturované učení je specifický přístup, který dětem s PAS přináší řád, pocit jistoty, bezpečí, jasná pravidla, jistou posloupnost, uspořádání prostředí a tím jim pomůže lépe zvládat situace pro ně nepředvídatelné, zmírní úzkost, nejistotu a zmatek.</a:t>
            </a:r>
          </a:p>
          <a:p>
            <a:r>
              <a:rPr lang="cs-CZ" b="0" i="0" dirty="0">
                <a:solidFill>
                  <a:srgbClr val="000000"/>
                </a:solidFill>
                <a:effectLst/>
                <a:latin typeface="Times New Roman" panose="02020603050405020304" pitchFamily="18" charset="0"/>
              </a:rPr>
              <a:t>Strukturované učení staví na principu individualizace, strukturalizace, vizualizace a motivace.</a:t>
            </a:r>
            <a:endParaRPr lang="cs-CZ" dirty="0"/>
          </a:p>
        </p:txBody>
      </p:sp>
    </p:spTree>
    <p:extLst>
      <p:ext uri="{BB962C8B-B14F-4D97-AF65-F5344CB8AC3E}">
        <p14:creationId xmlns:p14="http://schemas.microsoft.com/office/powerpoint/2010/main" val="2586096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37F631-11E7-4496-BFEE-6DDFD353ED89}"/>
              </a:ext>
            </a:extLst>
          </p:cNvPr>
          <p:cNvSpPr>
            <a:spLocks noGrp="1"/>
          </p:cNvSpPr>
          <p:nvPr>
            <p:ph type="title"/>
          </p:nvPr>
        </p:nvSpPr>
        <p:spPr/>
        <p:txBody>
          <a:bodyPr>
            <a:normAutofit fontScale="90000"/>
          </a:bodyPr>
          <a:lstStyle/>
          <a:p>
            <a:r>
              <a:rPr lang="cs-CZ" b="0" i="0" dirty="0">
                <a:solidFill>
                  <a:srgbClr val="000000"/>
                </a:solidFill>
                <a:effectLst/>
                <a:latin typeface="Times New Roman" panose="02020603050405020304" pitchFamily="18" charset="0"/>
              </a:rPr>
              <a:t>Metoda strukturovaného učení</a:t>
            </a:r>
            <a:endParaRPr lang="cs-CZ" dirty="0"/>
          </a:p>
        </p:txBody>
      </p:sp>
      <p:sp>
        <p:nvSpPr>
          <p:cNvPr id="3" name="Zástupný obsah 2">
            <a:extLst>
              <a:ext uri="{FF2B5EF4-FFF2-40B4-BE49-F238E27FC236}">
                <a16:creationId xmlns:a16="http://schemas.microsoft.com/office/drawing/2014/main" id="{28015118-06C5-4DF1-90A5-2071BE6AFE0C}"/>
              </a:ext>
            </a:extLst>
          </p:cNvPr>
          <p:cNvSpPr>
            <a:spLocks noGrp="1"/>
          </p:cNvSpPr>
          <p:nvPr>
            <p:ph idx="1"/>
          </p:nvPr>
        </p:nvSpPr>
        <p:spPr/>
        <p:txBody>
          <a:bodyPr/>
          <a:lstStyle/>
          <a:p>
            <a:r>
              <a:rPr lang="cs-CZ" b="1" i="0" dirty="0">
                <a:solidFill>
                  <a:srgbClr val="000000"/>
                </a:solidFill>
                <a:effectLst/>
                <a:latin typeface="Times New Roman" panose="02020603050405020304" pitchFamily="18" charset="0"/>
              </a:rPr>
              <a:t>Princip individualizace </a:t>
            </a:r>
            <a:r>
              <a:rPr lang="cs-CZ" b="0" i="0" dirty="0">
                <a:solidFill>
                  <a:srgbClr val="000000"/>
                </a:solidFill>
                <a:effectLst/>
                <a:latin typeface="Times New Roman" panose="02020603050405020304" pitchFamily="18" charset="0"/>
              </a:rPr>
              <a:t>představuje individuální volbu metod a postupů i výběru úloh, individuálně zvolený způsob komunikace i upravené prostředí a značení předmětů, vše i v nejmenších detailech.</a:t>
            </a:r>
          </a:p>
          <a:p>
            <a:r>
              <a:rPr lang="cs-CZ" b="1" i="0" dirty="0">
                <a:solidFill>
                  <a:srgbClr val="000000"/>
                </a:solidFill>
                <a:effectLst/>
                <a:latin typeface="Times New Roman" panose="02020603050405020304" pitchFamily="18" charset="0"/>
              </a:rPr>
              <a:t>Strukturalizace</a:t>
            </a:r>
            <a:r>
              <a:rPr lang="cs-CZ" b="0" i="0" dirty="0">
                <a:solidFill>
                  <a:srgbClr val="000000"/>
                </a:solidFill>
                <a:effectLst/>
                <a:latin typeface="Times New Roman" panose="02020603050405020304" pitchFamily="18" charset="0"/>
              </a:rPr>
              <a:t> označuje členění, jistou přehlednost sdělení, situace, místa, čímž zajišťuje určitou jistotu, neměnnost, rutinu a předvídatelnost. Je založena na struktuře prostoru, místa, času a činnosti.</a:t>
            </a:r>
          </a:p>
          <a:p>
            <a:endParaRPr lang="cs-CZ" dirty="0"/>
          </a:p>
        </p:txBody>
      </p:sp>
    </p:spTree>
    <p:extLst>
      <p:ext uri="{BB962C8B-B14F-4D97-AF65-F5344CB8AC3E}">
        <p14:creationId xmlns:p14="http://schemas.microsoft.com/office/powerpoint/2010/main" val="1367586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1A3A7A-DAE5-440F-8A86-943576A06569}"/>
              </a:ext>
            </a:extLst>
          </p:cNvPr>
          <p:cNvSpPr>
            <a:spLocks noGrp="1"/>
          </p:cNvSpPr>
          <p:nvPr>
            <p:ph type="title"/>
          </p:nvPr>
        </p:nvSpPr>
        <p:spPr/>
        <p:txBody>
          <a:bodyPr>
            <a:normAutofit fontScale="90000"/>
          </a:bodyPr>
          <a:lstStyle/>
          <a:p>
            <a:r>
              <a:rPr lang="cs-CZ" b="0" dirty="0">
                <a:solidFill>
                  <a:srgbClr val="000000"/>
                </a:solidFill>
                <a:latin typeface="Times New Roman" panose="02020603050405020304" pitchFamily="18" charset="0"/>
              </a:rPr>
              <a:t>Metoda strukturovaného učení</a:t>
            </a:r>
            <a:endParaRPr lang="cs-CZ" dirty="0"/>
          </a:p>
        </p:txBody>
      </p:sp>
      <p:sp>
        <p:nvSpPr>
          <p:cNvPr id="3" name="Zástupný obsah 2">
            <a:extLst>
              <a:ext uri="{FF2B5EF4-FFF2-40B4-BE49-F238E27FC236}">
                <a16:creationId xmlns:a16="http://schemas.microsoft.com/office/drawing/2014/main" id="{3A5031BA-3F46-4420-9210-9503BCBDAEFA}"/>
              </a:ext>
            </a:extLst>
          </p:cNvPr>
          <p:cNvSpPr>
            <a:spLocks noGrp="1"/>
          </p:cNvSpPr>
          <p:nvPr>
            <p:ph idx="1"/>
          </p:nvPr>
        </p:nvSpPr>
        <p:spPr/>
        <p:txBody>
          <a:bodyPr/>
          <a:lstStyle/>
          <a:p>
            <a:r>
              <a:rPr lang="cs-CZ" b="0" i="0" dirty="0">
                <a:solidFill>
                  <a:srgbClr val="000000"/>
                </a:solidFill>
                <a:effectLst/>
                <a:latin typeface="Times New Roman" panose="02020603050405020304" pitchFamily="18" charset="0"/>
              </a:rPr>
              <a:t>Se strukturou úzce souvisí </a:t>
            </a:r>
            <a:r>
              <a:rPr lang="cs-CZ" b="1" i="0" dirty="0">
                <a:solidFill>
                  <a:srgbClr val="000000"/>
                </a:solidFill>
                <a:effectLst/>
                <a:latin typeface="Times New Roman" panose="02020603050405020304" pitchFamily="18" charset="0"/>
              </a:rPr>
              <a:t>vizualizace. </a:t>
            </a:r>
            <a:r>
              <a:rPr lang="cs-CZ" b="0" i="0" dirty="0">
                <a:solidFill>
                  <a:srgbClr val="000000"/>
                </a:solidFill>
                <a:effectLst/>
                <a:latin typeface="Times New Roman" panose="02020603050405020304" pitchFamily="18" charset="0"/>
              </a:rPr>
              <a:t>Vizuální neboli </a:t>
            </a:r>
            <a:r>
              <a:rPr lang="cs-CZ" b="1" i="0" dirty="0">
                <a:solidFill>
                  <a:srgbClr val="000000"/>
                </a:solidFill>
                <a:effectLst/>
                <a:latin typeface="Times New Roman" panose="02020603050405020304" pitchFamily="18" charset="0"/>
              </a:rPr>
              <a:t>zraková podpora </a:t>
            </a:r>
            <a:r>
              <a:rPr lang="cs-CZ" b="0" i="0" dirty="0">
                <a:solidFill>
                  <a:srgbClr val="000000"/>
                </a:solidFill>
                <a:effectLst/>
                <a:latin typeface="Times New Roman" panose="02020603050405020304" pitchFamily="18" charset="0"/>
              </a:rPr>
              <a:t>podává lidem s PAS informace ve formě pro ně srozumitelnější, zvyšuje nezávislost a samostatnost, rozvíjí komunikační dovednosti, zvyšuje schopnost porozumět a přijmout jakoukoli změnu a tím zvyšuje jejich flexibilitu, usnadňuje lépe a rychleji zvládnout jakoukoli strukturu, se kterou vizualizace vzájemně doplňuje a ovlivňuje. Může se jednat o </a:t>
            </a:r>
            <a:r>
              <a:rPr lang="cs-CZ" b="1" i="0" dirty="0">
                <a:solidFill>
                  <a:srgbClr val="000000"/>
                </a:solidFill>
                <a:effectLst/>
                <a:latin typeface="Times New Roman" panose="02020603050405020304" pitchFamily="18" charset="0"/>
              </a:rPr>
              <a:t>vizualizaci prostoru, času a činnosti.</a:t>
            </a:r>
            <a:endParaRPr lang="cs-CZ" b="1" dirty="0"/>
          </a:p>
        </p:txBody>
      </p:sp>
    </p:spTree>
    <p:extLst>
      <p:ext uri="{BB962C8B-B14F-4D97-AF65-F5344CB8AC3E}">
        <p14:creationId xmlns:p14="http://schemas.microsoft.com/office/powerpoint/2010/main" val="3292296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D4AC43-1191-4860-8DE6-BCF7C9F493B1}"/>
              </a:ext>
            </a:extLst>
          </p:cNvPr>
          <p:cNvSpPr>
            <a:spLocks noGrp="1"/>
          </p:cNvSpPr>
          <p:nvPr>
            <p:ph type="title"/>
          </p:nvPr>
        </p:nvSpPr>
        <p:spPr/>
        <p:txBody>
          <a:bodyPr>
            <a:normAutofit fontScale="90000"/>
          </a:bodyPr>
          <a:lstStyle/>
          <a:p>
            <a:r>
              <a:rPr lang="cs-CZ" b="0" i="0" dirty="0">
                <a:solidFill>
                  <a:srgbClr val="000000"/>
                </a:solidFill>
                <a:effectLst/>
                <a:latin typeface="Times New Roman" panose="02020603050405020304" pitchFamily="18" charset="0"/>
              </a:rPr>
              <a:t>Metoda strukturovaného učení</a:t>
            </a:r>
            <a:endParaRPr lang="cs-CZ" dirty="0"/>
          </a:p>
        </p:txBody>
      </p:sp>
      <p:sp>
        <p:nvSpPr>
          <p:cNvPr id="3" name="Zástupný obsah 2">
            <a:extLst>
              <a:ext uri="{FF2B5EF4-FFF2-40B4-BE49-F238E27FC236}">
                <a16:creationId xmlns:a16="http://schemas.microsoft.com/office/drawing/2014/main" id="{7D2EB41F-868F-4C52-BFD8-D125C6FD6FD7}"/>
              </a:ext>
            </a:extLst>
          </p:cNvPr>
          <p:cNvSpPr>
            <a:spLocks noGrp="1"/>
          </p:cNvSpPr>
          <p:nvPr>
            <p:ph idx="1"/>
          </p:nvPr>
        </p:nvSpPr>
        <p:spPr/>
        <p:txBody>
          <a:bodyPr/>
          <a:lstStyle/>
          <a:p>
            <a:r>
              <a:rPr lang="cs-CZ" b="0" i="0" dirty="0">
                <a:solidFill>
                  <a:srgbClr val="000000"/>
                </a:solidFill>
                <a:effectLst/>
                <a:latin typeface="Times New Roman" panose="02020603050405020304" pitchFamily="18" charset="0"/>
              </a:rPr>
              <a:t>Při práci s dětmi je velmi zásadní </a:t>
            </a:r>
            <a:r>
              <a:rPr lang="cs-CZ" b="1" i="0" dirty="0">
                <a:solidFill>
                  <a:srgbClr val="000000"/>
                </a:solidFill>
                <a:effectLst/>
                <a:latin typeface="Times New Roman" panose="02020603050405020304" pitchFamily="18" charset="0"/>
              </a:rPr>
              <a:t>motivace</a:t>
            </a:r>
            <a:r>
              <a:rPr lang="cs-CZ" b="0" i="0" dirty="0">
                <a:solidFill>
                  <a:srgbClr val="000000"/>
                </a:solidFill>
                <a:effectLst/>
                <a:latin typeface="Times New Roman" panose="02020603050405020304" pitchFamily="18" charset="0"/>
              </a:rPr>
              <a:t>, která je prostředkem k ovlivňování chování. </a:t>
            </a:r>
          </a:p>
          <a:p>
            <a:pPr marL="0" indent="0">
              <a:buNone/>
            </a:pPr>
            <a:r>
              <a:rPr lang="cs-CZ" dirty="0">
                <a:solidFill>
                  <a:srgbClr val="000000"/>
                </a:solidFill>
                <a:latin typeface="Times New Roman" panose="02020603050405020304" pitchFamily="18" charset="0"/>
              </a:rPr>
              <a:t>   </a:t>
            </a:r>
            <a:r>
              <a:rPr lang="cs-CZ" b="0" i="0" dirty="0">
                <a:solidFill>
                  <a:srgbClr val="000000"/>
                </a:solidFill>
                <a:effectLst/>
                <a:latin typeface="Times New Roman" panose="02020603050405020304" pitchFamily="18" charset="0"/>
              </a:rPr>
              <a:t>Jejím cílem je za pomocí motivačního systému      podporovat žádoucí chování a předcházet problémovému chování.</a:t>
            </a:r>
          </a:p>
          <a:p>
            <a:pPr marL="0" indent="0">
              <a:buNone/>
            </a:pPr>
            <a:endParaRPr lang="cs-CZ" b="0" i="0" dirty="0">
              <a:solidFill>
                <a:srgbClr val="000000"/>
              </a:solidFill>
              <a:effectLst/>
              <a:latin typeface="Times New Roman" panose="02020603050405020304" pitchFamily="18" charset="0"/>
            </a:endParaRPr>
          </a:p>
          <a:p>
            <a:pPr marL="0" indent="0">
              <a:buNone/>
            </a:pPr>
            <a:r>
              <a:rPr lang="cs-CZ" b="0" i="0" dirty="0">
                <a:solidFill>
                  <a:srgbClr val="000000"/>
                </a:solidFill>
                <a:effectLst/>
                <a:latin typeface="Times New Roman" panose="02020603050405020304" pitchFamily="18" charset="0"/>
              </a:rPr>
              <a:t>K tomuto se využívá různých forem odměňování a to </a:t>
            </a:r>
            <a:r>
              <a:rPr lang="cs-CZ" b="1" i="0" dirty="0">
                <a:solidFill>
                  <a:srgbClr val="000000"/>
                </a:solidFill>
                <a:effectLst/>
                <a:latin typeface="Times New Roman" panose="02020603050405020304" pitchFamily="18" charset="0"/>
              </a:rPr>
              <a:t>materiální, činnostní a sociální</a:t>
            </a:r>
            <a:r>
              <a:rPr lang="cs-CZ" b="0" i="0" dirty="0">
                <a:solidFill>
                  <a:srgbClr val="000000"/>
                </a:solidFill>
                <a:effectLst/>
                <a:latin typeface="Times New Roman" panose="02020603050405020304" pitchFamily="18" charset="0"/>
              </a:rPr>
              <a:t>.</a:t>
            </a:r>
            <a:endParaRPr lang="cs-CZ" dirty="0"/>
          </a:p>
        </p:txBody>
      </p:sp>
    </p:spTree>
    <p:extLst>
      <p:ext uri="{BB962C8B-B14F-4D97-AF65-F5344CB8AC3E}">
        <p14:creationId xmlns:p14="http://schemas.microsoft.com/office/powerpoint/2010/main" val="124975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a:t>strukturovaná výuka</a:t>
            </a:r>
          </a:p>
        </p:txBody>
      </p:sp>
      <p:pic>
        <p:nvPicPr>
          <p:cNvPr id="4" name="Zástupný symbol pro obsah 3" descr="img066.jpg"/>
          <p:cNvPicPr>
            <a:picLocks noGrp="1" noChangeAspect="1"/>
          </p:cNvPicPr>
          <p:nvPr>
            <p:ph idx="1"/>
          </p:nvPr>
        </p:nvPicPr>
        <p:blipFill>
          <a:blip r:embed="rId2"/>
          <a:stretch>
            <a:fillRect/>
          </a:stretch>
        </p:blipFill>
        <p:spPr>
          <a:xfrm>
            <a:off x="1141476" y="1719612"/>
            <a:ext cx="5870448" cy="4626864"/>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2100848"/>
          </a:xfrm>
        </p:spPr>
        <p:txBody>
          <a:bodyPr>
            <a:normAutofit/>
          </a:bodyPr>
          <a:lstStyle/>
          <a:p>
            <a:r>
              <a:rPr lang="cs-CZ" sz="4000" dirty="0"/>
              <a:t>Poruchy autistického spektra (PAS)</a:t>
            </a:r>
            <a:br>
              <a:rPr lang="cs-CZ" sz="4000" dirty="0"/>
            </a:br>
            <a:r>
              <a:rPr lang="cs-CZ" sz="4000" dirty="0"/>
              <a:t>strukturovaná výuka</a:t>
            </a:r>
            <a:endParaRPr lang="cs-CZ" dirty="0"/>
          </a:p>
        </p:txBody>
      </p:sp>
      <p:pic>
        <p:nvPicPr>
          <p:cNvPr id="4" name="Zástupný symbol pro obsah 3" descr="img069.jpg"/>
          <p:cNvPicPr>
            <a:picLocks noGrp="1" noChangeAspect="1"/>
          </p:cNvPicPr>
          <p:nvPr>
            <p:ph idx="1"/>
          </p:nvPr>
        </p:nvPicPr>
        <p:blipFill>
          <a:blip r:embed="rId2"/>
          <a:stretch>
            <a:fillRect/>
          </a:stretch>
        </p:blipFill>
        <p:spPr>
          <a:xfrm>
            <a:off x="714348" y="2492896"/>
            <a:ext cx="7072362" cy="3963467"/>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lstStyle/>
          <a:p>
            <a:r>
              <a:rPr lang="cs-CZ" dirty="0"/>
              <a:t>Zhruba ve stejné době rakouský psychiatr </a:t>
            </a:r>
            <a:r>
              <a:rPr lang="cs-CZ" b="1" dirty="0"/>
              <a:t>Hans </a:t>
            </a:r>
            <a:r>
              <a:rPr lang="cs-CZ" b="1" dirty="0" err="1"/>
              <a:t>Asperger</a:t>
            </a:r>
            <a:r>
              <a:rPr lang="cs-CZ" b="1" dirty="0"/>
              <a:t> (1944)</a:t>
            </a:r>
            <a:r>
              <a:rPr lang="cs-CZ" dirty="0"/>
              <a:t>, nezávisle na </a:t>
            </a:r>
            <a:r>
              <a:rPr lang="cs-CZ" dirty="0" err="1"/>
              <a:t>Kannerovi</a:t>
            </a:r>
            <a:r>
              <a:rPr lang="cs-CZ" dirty="0"/>
              <a:t>, rozpoznal vzorec abnormálního chování u skupiny adolescentů, který se rozhodl nazvat </a:t>
            </a:r>
            <a:r>
              <a:rPr lang="cs-CZ" b="1" dirty="0"/>
              <a:t>autistickou psychopatií</a:t>
            </a:r>
            <a:r>
              <a:rPr lang="cs-CZ" dirty="0"/>
              <a:t>, což je abnormalita osobnosti. </a:t>
            </a:r>
          </a:p>
          <a:p>
            <a:pPr marL="0" indent="0">
              <a:buNone/>
            </a:pPr>
            <a:r>
              <a:rPr lang="cs-CZ" dirty="0"/>
              <a:t>Jelikož </a:t>
            </a:r>
            <a:r>
              <a:rPr lang="cs-CZ" dirty="0" err="1"/>
              <a:t>Asperger</a:t>
            </a:r>
            <a:r>
              <a:rPr lang="cs-CZ" dirty="0"/>
              <a:t> psal během válečných let německy, jeho práce s detailními klinickými deskripcemi je méně známá a nebyla plně pochopena.</a:t>
            </a:r>
          </a:p>
        </p:txBody>
      </p:sp>
    </p:spTree>
    <p:extLst>
      <p:ext uri="{BB962C8B-B14F-4D97-AF65-F5344CB8AC3E}">
        <p14:creationId xmlns:p14="http://schemas.microsoft.com/office/powerpoint/2010/main" val="1323708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a:t>strukturovaná výuka</a:t>
            </a:r>
          </a:p>
        </p:txBody>
      </p:sp>
      <p:pic>
        <p:nvPicPr>
          <p:cNvPr id="4" name="Zástupný symbol pro obsah 3" descr="img070.jpg"/>
          <p:cNvPicPr>
            <a:picLocks noGrp="1" noChangeAspect="1"/>
          </p:cNvPicPr>
          <p:nvPr>
            <p:ph idx="1"/>
          </p:nvPr>
        </p:nvPicPr>
        <p:blipFill>
          <a:blip r:embed="rId2"/>
          <a:stretch>
            <a:fillRect/>
          </a:stretch>
        </p:blipFill>
        <p:spPr>
          <a:xfrm>
            <a:off x="2083308" y="1849152"/>
            <a:ext cx="3986784" cy="4367784"/>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endParaRPr lang="cs-CZ" sz="2800" dirty="0"/>
          </a:p>
        </p:txBody>
      </p:sp>
      <p:pic>
        <p:nvPicPr>
          <p:cNvPr id="4" name="Zástupný symbol pro obsah 3" descr="img067.jpg"/>
          <p:cNvPicPr>
            <a:picLocks noGrp="1" noChangeAspect="1"/>
          </p:cNvPicPr>
          <p:nvPr>
            <p:ph idx="1"/>
          </p:nvPr>
        </p:nvPicPr>
        <p:blipFill>
          <a:blip r:embed="rId2" cstate="print"/>
          <a:stretch>
            <a:fillRect/>
          </a:stretch>
        </p:blipFill>
        <p:spPr>
          <a:xfrm>
            <a:off x="2327665" y="1609725"/>
            <a:ext cx="3498070" cy="4846638"/>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a:bodyPr>
          <a:lstStyle/>
          <a:p>
            <a:r>
              <a:rPr lang="cs-CZ" dirty="0"/>
              <a:t>Rok 1949 – Mezinárodní kongres speciální pedagogiky v </a:t>
            </a:r>
            <a:r>
              <a:rPr lang="cs-CZ" dirty="0" err="1"/>
              <a:t>Amstrodamu</a:t>
            </a:r>
            <a:r>
              <a:rPr lang="cs-CZ" dirty="0"/>
              <a:t>, v přednášce Hans </a:t>
            </a:r>
            <a:r>
              <a:rPr lang="cs-CZ" dirty="0" err="1"/>
              <a:t>Asperger</a:t>
            </a:r>
            <a:r>
              <a:rPr lang="cs-CZ" dirty="0"/>
              <a:t> na téma „Obraz a sociální hodnocení autistických psychopatií“ popisuje odlišnosti tohoto syndromu a </a:t>
            </a:r>
            <a:r>
              <a:rPr lang="cs-CZ" dirty="0" err="1"/>
              <a:t>Kannerova</a:t>
            </a:r>
            <a:r>
              <a:rPr lang="cs-CZ" dirty="0"/>
              <a:t> autismu. </a:t>
            </a:r>
          </a:p>
          <a:p>
            <a:pPr marL="0" indent="0">
              <a:buNone/>
            </a:pPr>
            <a:r>
              <a:rPr lang="cs-CZ" dirty="0"/>
              <a:t>Z dnešního pohledu můžeme říci, že Leo </a:t>
            </a:r>
            <a:r>
              <a:rPr lang="cs-CZ" dirty="0" err="1"/>
              <a:t>Kanner</a:t>
            </a:r>
            <a:r>
              <a:rPr lang="cs-CZ" dirty="0"/>
              <a:t> se zabýval problematikou osob s těžším autistickým postižením a Hans </a:t>
            </a:r>
            <a:r>
              <a:rPr lang="cs-CZ" dirty="0" err="1"/>
              <a:t>Asperger</a:t>
            </a:r>
            <a:r>
              <a:rPr lang="cs-CZ" dirty="0"/>
              <a:t> lehčím.</a:t>
            </a:r>
          </a:p>
          <a:p>
            <a:pPr marL="0" indent="0">
              <a:buNone/>
            </a:pPr>
            <a:r>
              <a:rPr lang="cs-CZ" dirty="0"/>
              <a:t>Pojem autistická psychopatie byl nahrazen poprvé v roce 1981 britskou lékařkou </a:t>
            </a:r>
            <a:r>
              <a:rPr lang="cs-CZ" dirty="0" err="1"/>
              <a:t>Lornou</a:t>
            </a:r>
            <a:r>
              <a:rPr lang="cs-CZ" dirty="0"/>
              <a:t> </a:t>
            </a:r>
            <a:r>
              <a:rPr lang="cs-CZ" dirty="0" err="1"/>
              <a:t>Wingovou</a:t>
            </a:r>
            <a:r>
              <a:rPr lang="cs-CZ" dirty="0"/>
              <a:t> termínem Aspergerův syndrom (</a:t>
            </a:r>
            <a:r>
              <a:rPr lang="cs-CZ" dirty="0" err="1"/>
              <a:t>Asperger</a:t>
            </a:r>
            <a:r>
              <a:rPr lang="cs-CZ" dirty="0"/>
              <a:t> zemřel v roce 1980).</a:t>
            </a:r>
            <a:endParaRPr lang="cs-CZ" b="1" i="1" dirty="0"/>
          </a:p>
        </p:txBody>
      </p:sp>
    </p:spTree>
    <p:extLst>
      <p:ext uri="{BB962C8B-B14F-4D97-AF65-F5344CB8AC3E}">
        <p14:creationId xmlns:p14="http://schemas.microsoft.com/office/powerpoint/2010/main" val="2313569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lnSpcReduction="10000"/>
          </a:bodyPr>
          <a:lstStyle/>
          <a:p>
            <a:r>
              <a:rPr lang="cs-CZ" dirty="0"/>
              <a:t>Na konci první poloviny 20. století „</a:t>
            </a:r>
            <a:r>
              <a:rPr lang="cs-CZ" i="1" dirty="0"/>
              <a:t>byla hlavním terapeutickým proudem psychoanalýza, která se stala také základem mylného vysvětlení příčin autismu i zvolených léčebných postupů.“  </a:t>
            </a:r>
            <a:r>
              <a:rPr lang="cs-CZ" b="1" dirty="0"/>
              <a:t>Psychoanalýza</a:t>
            </a:r>
            <a:r>
              <a:rPr lang="cs-CZ" dirty="0"/>
              <a:t> je soubor psychologických teorií a psychoterapeutická metoda léčby psychických problémů. Vychází z díla Sigmunda Freuda (1856-1939). </a:t>
            </a:r>
          </a:p>
          <a:p>
            <a:r>
              <a:rPr lang="cs-CZ" dirty="0"/>
              <a:t>Výsledkem psychoanalytických interpretací autismu byly rozvrácené rodiny, kde si rodiče vzájemně kladli za vinu postižení svého dítěte. (strana 40, text </a:t>
            </a:r>
            <a:r>
              <a:rPr lang="cs-CZ" dirty="0" err="1"/>
              <a:t>Thorová</a:t>
            </a:r>
            <a:r>
              <a:rPr lang="cs-CZ" dirty="0"/>
              <a:t>)</a:t>
            </a:r>
          </a:p>
        </p:txBody>
      </p:sp>
    </p:spTree>
    <p:extLst>
      <p:ext uri="{BB962C8B-B14F-4D97-AF65-F5344CB8AC3E}">
        <p14:creationId xmlns:p14="http://schemas.microsoft.com/office/powerpoint/2010/main" val="1820859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a:bodyPr>
          <a:lstStyle/>
          <a:p>
            <a:r>
              <a:rPr lang="cs-CZ" dirty="0"/>
              <a:t>V dalších letech se objevila teorie, že autismus vzniká na základě nedostatků v citové oblasti. Odborníci se tehdy domnívali, že jedince s autismem není možné vzdělávat a že nejsou schopni normální komunikace se svým okolím. </a:t>
            </a:r>
          </a:p>
          <a:p>
            <a:r>
              <a:rPr lang="cs-CZ" b="1" i="1" dirty="0"/>
              <a:t>„Rodiče byli považováni za hlavní příčinu vzniku této poruchy. Děti byly odebírány z rodin a umísťovány do zařízení, zatímco probíhala terapie s rodiči, především s matkami dětí.“</a:t>
            </a:r>
          </a:p>
          <a:p>
            <a:endParaRPr lang="cs-CZ" dirty="0"/>
          </a:p>
        </p:txBody>
      </p:sp>
    </p:spTree>
    <p:extLst>
      <p:ext uri="{BB962C8B-B14F-4D97-AF65-F5344CB8AC3E}">
        <p14:creationId xmlns:p14="http://schemas.microsoft.com/office/powerpoint/2010/main" val="5567817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hatý">
  <a:themeElements>
    <a:clrScheme name="Bohatý">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Bohatý">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ohatý">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4116</TotalTime>
  <Words>6031</Words>
  <Application>Microsoft Office PowerPoint</Application>
  <PresentationFormat>Předvádění na obrazovce (4:3)</PresentationFormat>
  <Paragraphs>330</Paragraphs>
  <Slides>61</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61</vt:i4>
      </vt:variant>
    </vt:vector>
  </HeadingPairs>
  <TitlesOfParts>
    <vt:vector size="68" baseType="lpstr">
      <vt:lpstr>Arial</vt:lpstr>
      <vt:lpstr>Open Sans</vt:lpstr>
      <vt:lpstr>Times New Roman</vt:lpstr>
      <vt:lpstr>Trebuchet MS</vt:lpstr>
      <vt:lpstr>Wingdings</vt:lpstr>
      <vt:lpstr>Wingdings 2</vt:lpstr>
      <vt:lpstr>Bohatý</vt:lpstr>
      <vt:lpstr>Poruchy autistického spektra (PAS) Pervazivní vývojové poruchy</vt:lpstr>
      <vt:lpstr>Povinné okruhy</vt:lpstr>
      <vt:lpstr>Povinná literatura</vt:lpstr>
      <vt:lpstr>Historie</vt:lpstr>
      <vt:lpstr>Historie</vt:lpstr>
      <vt:lpstr>Historie</vt:lpstr>
      <vt:lpstr>Historie</vt:lpstr>
      <vt:lpstr>Historie</vt:lpstr>
      <vt:lpstr>Historie</vt:lpstr>
      <vt:lpstr>Historie</vt:lpstr>
      <vt:lpstr>Historie</vt:lpstr>
      <vt:lpstr>Diagnostický a statistický manuál mentálních poruch</vt:lpstr>
      <vt:lpstr>Historie</vt:lpstr>
      <vt:lpstr>Historie</vt:lpstr>
      <vt:lpstr>Historie</vt:lpstr>
      <vt:lpstr>Historie</vt:lpstr>
      <vt:lpstr>Historie ČR před rokem 1990</vt:lpstr>
      <vt:lpstr>Nové vydání v roce 1994</vt:lpstr>
      <vt:lpstr>Historie ČR po roce 1990</vt:lpstr>
      <vt:lpstr>Historie ČR po roce 1990</vt:lpstr>
      <vt:lpstr>Historie ČR po roce 1990</vt:lpstr>
      <vt:lpstr>Historie ČR po roce 1990</vt:lpstr>
      <vt:lpstr>Historie ČR po roce 1990</vt:lpstr>
      <vt:lpstr>Historie ČR po roce 1990</vt:lpstr>
      <vt:lpstr>Historie ČR po roce 1990</vt:lpstr>
      <vt:lpstr>Historie ČR po roce 1990</vt:lpstr>
      <vt:lpstr>Historie ČR po roce 1990</vt:lpstr>
      <vt:lpstr>Historie ČR po roce 1990</vt:lpstr>
      <vt:lpstr>Filmová tvorba</vt:lpstr>
      <vt:lpstr>Filmová tvorba</vt:lpstr>
      <vt:lpstr>Nestátní organizace</vt:lpstr>
      <vt:lpstr>Nestátní organizace</vt:lpstr>
      <vt:lpstr>Nestátní organizace</vt:lpstr>
      <vt:lpstr>Nestátní organizace</vt:lpstr>
      <vt:lpstr>Terminologie</vt:lpstr>
      <vt:lpstr>Etiologie PAS – současné pojetí</vt:lpstr>
      <vt:lpstr>Etiologie PAS – současné pojetí</vt:lpstr>
      <vt:lpstr>Etiologie PAS – současné pojetí</vt:lpstr>
      <vt:lpstr>Triáda postižených oblastí vývoje u PAS</vt:lpstr>
      <vt:lpstr>Triáda postižených oblastí vývoje u PAS</vt:lpstr>
      <vt:lpstr>Diagnostika PAS</vt:lpstr>
      <vt:lpstr>Poruchy autistického spektra (PAS) Pervazivní vývojové poruchy</vt:lpstr>
      <vt:lpstr>Poruchy autistického spektra (PAS) Pervazivní vývojové poruchy</vt:lpstr>
      <vt:lpstr>Poruchy autistického spektra (PAS) Pervazivní vývojové poruchy</vt:lpstr>
      <vt:lpstr>Poruchy autistického spektra (PAS) Pervazivní vývojové poruchy</vt:lpstr>
      <vt:lpstr>Poruchy autistického spektra (PAS) Pervazivní vývojové poruchy</vt:lpstr>
      <vt:lpstr>Poruchy autistického spektra (PAS) Pervazivní vývojové poruchy</vt:lpstr>
      <vt:lpstr>Poruchy autistického spektra (PAS) Diagnostika</vt:lpstr>
      <vt:lpstr>Poruchy autistického spektra (PAS) Diagnostika</vt:lpstr>
      <vt:lpstr>Poruchy autistického spektra (PAS) Diagnostika</vt:lpstr>
      <vt:lpstr>Poruchy autistického spektra (PAS) Strukturovaná výuka</vt:lpstr>
      <vt:lpstr>Metoda strukturovaného učení</vt:lpstr>
      <vt:lpstr>TEACCH – Treatment and Education of Autistic and related Communication handicapped Children</vt:lpstr>
      <vt:lpstr>Metoda strukturovaného učení</vt:lpstr>
      <vt:lpstr>Metoda strukturovaného učení</vt:lpstr>
      <vt:lpstr>Metoda strukturovaného učení</vt:lpstr>
      <vt:lpstr>Metoda strukturovaného učení</vt:lpstr>
      <vt:lpstr>Poruchy autistického spektra (PAS) strukturovaná výuka</vt:lpstr>
      <vt:lpstr>Poruchy autistického spektra (PAS) strukturovaná výuka</vt:lpstr>
      <vt:lpstr>Poruchy autistického spektra (PAS) strukturovaná výuka</vt:lpstr>
      <vt:lpstr>Poruchy autistického spektra (PAS)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Poruchy autistického spektra (PAS) Pervazivní vývojové poruchyporuchy</dc:title>
  <dc:creator>Pipekovi</dc:creator>
  <cp:lastModifiedBy>Jarmila Pipeková</cp:lastModifiedBy>
  <cp:revision>70</cp:revision>
  <dcterms:created xsi:type="dcterms:W3CDTF">2009-04-22T18:09:26Z</dcterms:created>
  <dcterms:modified xsi:type="dcterms:W3CDTF">2022-12-01T20:07:02Z</dcterms:modified>
</cp:coreProperties>
</file>