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3" r:id="rId5"/>
    <p:sldId id="261" r:id="rId6"/>
    <p:sldId id="262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84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6385430-38A1-4ADD-88EB-DE1ED329D03F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5430-38A1-4ADD-88EB-DE1ED329D03F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5430-38A1-4ADD-88EB-DE1ED329D03F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6385430-38A1-4ADD-88EB-DE1ED329D03F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6385430-38A1-4ADD-88EB-DE1ED329D03F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5430-38A1-4ADD-88EB-DE1ED329D03F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5430-38A1-4ADD-88EB-DE1ED329D03F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6385430-38A1-4ADD-88EB-DE1ED329D03F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5430-38A1-4ADD-88EB-DE1ED329D03F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6385430-38A1-4ADD-88EB-DE1ED329D03F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6385430-38A1-4ADD-88EB-DE1ED329D03F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6385430-38A1-4ADD-88EB-DE1ED329D03F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Kontrola ve veřejné správě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Zimní semestr</a:t>
            </a:r>
          </a:p>
        </p:txBody>
      </p:sp>
    </p:spTree>
    <p:extLst>
      <p:ext uri="{BB962C8B-B14F-4D97-AF65-F5344CB8AC3E}">
        <p14:creationId xmlns:p14="http://schemas.microsoft.com/office/powerpoint/2010/main" val="3343533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Absolvování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Zpracování a obhájení </a:t>
            </a:r>
            <a:r>
              <a:rPr lang="cs-CZ" altLang="cs-CZ" b="1" dirty="0"/>
              <a:t>seminární práce</a:t>
            </a:r>
            <a:r>
              <a:rPr lang="cs-CZ" altLang="cs-CZ" dirty="0"/>
              <a:t> na zvolené téma, průběžný test</a:t>
            </a:r>
            <a:r>
              <a:rPr lang="cs-CZ" altLang="cs-CZ" b="1" dirty="0"/>
              <a:t>.</a:t>
            </a:r>
          </a:p>
          <a:p>
            <a:pPr>
              <a:defRPr/>
            </a:pPr>
            <a:endParaRPr lang="cs-CZ" altLang="cs-CZ" b="1" dirty="0"/>
          </a:p>
          <a:p>
            <a:pPr marL="0" indent="0">
              <a:buNone/>
              <a:defRPr/>
            </a:pPr>
            <a:endParaRPr lang="cs-CZ" altLang="cs-CZ" b="1" dirty="0"/>
          </a:p>
          <a:p>
            <a:pPr>
              <a:defRPr/>
            </a:pPr>
            <a:r>
              <a:rPr lang="cs-CZ" altLang="cs-CZ" dirty="0"/>
              <a:t>Předmět je ukončen </a:t>
            </a:r>
            <a:r>
              <a:rPr lang="cs-CZ" altLang="cs-CZ" b="1" dirty="0"/>
              <a:t>zkouškou</a:t>
            </a:r>
            <a:r>
              <a:rPr lang="cs-CZ" altLang="cs-CZ" dirty="0"/>
              <a:t>.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3 kredity</a:t>
            </a:r>
          </a:p>
          <a:p>
            <a:pPr>
              <a:buNone/>
              <a:defRPr/>
            </a:pP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0594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Koncepce Seminární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990600" lvl="1" indent="-533400">
              <a:lnSpc>
                <a:spcPct val="90000"/>
              </a:lnSpc>
              <a:buFontTx/>
              <a:buNone/>
            </a:pPr>
            <a:r>
              <a:rPr lang="cs-CZ" altLang="cs-CZ" sz="1800" dirty="0"/>
              <a:t>Odevzdání práce  v IS SU „</a:t>
            </a:r>
            <a:r>
              <a:rPr lang="cs-CZ" altLang="cs-CZ" sz="1800" dirty="0" err="1"/>
              <a:t>odevzdárna</a:t>
            </a:r>
            <a:r>
              <a:rPr lang="cs-CZ" altLang="cs-CZ" sz="1800" dirty="0"/>
              <a:t>“</a:t>
            </a:r>
          </a:p>
          <a:p>
            <a:pPr marL="990600" lvl="1" indent="-533400">
              <a:lnSpc>
                <a:spcPct val="90000"/>
              </a:lnSpc>
              <a:buFontTx/>
              <a:buNone/>
            </a:pPr>
            <a:r>
              <a:rPr lang="cs-CZ" altLang="cs-CZ" sz="1800" dirty="0"/>
              <a:t>Termín  </a:t>
            </a:r>
            <a:r>
              <a:rPr lang="cs-CZ" altLang="cs-CZ" sz="1800" dirty="0" smtClean="0"/>
              <a:t>7.12.2022</a:t>
            </a:r>
            <a:endParaRPr lang="cs-CZ" altLang="cs-CZ" sz="1800" dirty="0"/>
          </a:p>
          <a:p>
            <a:pPr marL="990600" lvl="1" indent="-533400">
              <a:lnSpc>
                <a:spcPct val="90000"/>
              </a:lnSpc>
              <a:buFontTx/>
              <a:buNone/>
            </a:pPr>
            <a:r>
              <a:rPr lang="cs-CZ" altLang="cs-CZ" sz="1800" dirty="0"/>
              <a:t>Struktura seminární práce pro cit. předmět </a:t>
            </a:r>
          </a:p>
          <a:p>
            <a:pPr marL="990600" lvl="1" indent="-533400">
              <a:lnSpc>
                <a:spcPct val="90000"/>
              </a:lnSpc>
              <a:buFontTx/>
              <a:buNone/>
            </a:pPr>
            <a:endParaRPr lang="cs-CZ" altLang="cs-CZ" sz="1800" dirty="0"/>
          </a:p>
          <a:p>
            <a:pPr marL="990600" lvl="1" indent="-533400">
              <a:lnSpc>
                <a:spcPct val="90000"/>
              </a:lnSpc>
            </a:pPr>
            <a:r>
              <a:rPr lang="cs-CZ" altLang="cs-CZ" sz="1800" b="1" dirty="0"/>
              <a:t>Úvodní (titulní) strana</a:t>
            </a:r>
            <a:r>
              <a:rPr lang="cs-CZ" altLang="cs-CZ" sz="1800" dirty="0"/>
              <a:t> (univerzita, fakulta, znak, ústav, předmět, název seminární práce, jméno a příjmení zpracovatele, ročník studia, datum)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altLang="cs-CZ" sz="1800" b="1" dirty="0"/>
              <a:t>Osnova</a:t>
            </a:r>
            <a:r>
              <a:rPr lang="cs-CZ" altLang="cs-CZ" sz="1800" dirty="0"/>
              <a:t> (včetně čísel stran)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altLang="cs-CZ" sz="1800" b="1" dirty="0"/>
              <a:t>Úvod do problematiky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altLang="cs-CZ" sz="1800" b="1" dirty="0"/>
              <a:t>Teorie</a:t>
            </a:r>
            <a:endParaRPr lang="cs-CZ" altLang="cs-CZ" sz="1800" dirty="0"/>
          </a:p>
          <a:p>
            <a:pPr marL="990600" lvl="1" indent="-533400">
              <a:lnSpc>
                <a:spcPct val="90000"/>
              </a:lnSpc>
            </a:pPr>
            <a:r>
              <a:rPr lang="cs-CZ" altLang="cs-CZ" sz="1800" b="1" dirty="0"/>
              <a:t>Praxe ( zkoumaná otázka)</a:t>
            </a:r>
          </a:p>
          <a:p>
            <a:pPr marL="1752600" lvl="3" indent="-381000">
              <a:lnSpc>
                <a:spcPct val="90000"/>
              </a:lnSpc>
            </a:pPr>
            <a:r>
              <a:rPr lang="cs-CZ" altLang="cs-CZ" dirty="0"/>
              <a:t>Osobní zkušenost s řešenou problematikou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altLang="cs-CZ" sz="1800" b="1" dirty="0"/>
              <a:t>Závěr </a:t>
            </a:r>
            <a:endParaRPr lang="cs-CZ" altLang="cs-CZ" sz="1800" dirty="0"/>
          </a:p>
          <a:p>
            <a:pPr marL="1752600" lvl="3" indent="-381000">
              <a:lnSpc>
                <a:spcPct val="90000"/>
              </a:lnSpc>
            </a:pPr>
            <a:r>
              <a:rPr lang="cs-CZ" altLang="cs-CZ" dirty="0"/>
              <a:t>výsledek – vlastní  hodnocení řešeného tématu.</a:t>
            </a:r>
          </a:p>
          <a:p>
            <a:pPr marL="1752600" lvl="3" indent="-381000">
              <a:lnSpc>
                <a:spcPct val="90000"/>
              </a:lnSpc>
            </a:pPr>
            <a:endParaRPr lang="cs-CZ" altLang="cs-CZ" dirty="0"/>
          </a:p>
          <a:p>
            <a:pPr marL="1752600" lvl="3" indent="-381000">
              <a:lnSpc>
                <a:spcPct val="90000"/>
              </a:lnSpc>
            </a:pPr>
            <a:r>
              <a:rPr lang="cs-CZ" altLang="cs-CZ" dirty="0"/>
              <a:t>Práce bude mít   nejméně 5 stran bez příloh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8430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Témata přednášek 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91264" cy="534920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Obecná charakteristika. Základy, prameny a principy kontroly</a:t>
            </a:r>
            <a:b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Kontrola a dozor z pohledu teorie veřejné správy</a:t>
            </a:r>
            <a:b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Význam a členění kontroly ve VS</a:t>
            </a:r>
            <a:b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Parlament České republiky a veřejná správa</a:t>
            </a:r>
            <a:b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Soudy a veřejná správa</a:t>
            </a:r>
            <a:b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Nejvyšší kontrolní úřad a veřejná správa</a:t>
            </a:r>
            <a:b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Veřejný ochránce práva</a:t>
            </a:r>
            <a:b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Kontrola veřejné správy veřejností</a:t>
            </a:r>
            <a:b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Správní kontrola a její etapy</a:t>
            </a:r>
            <a:b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Finanční kontrola, subjekty, působnost kontrolních orgánů, přestupky, správní delikty</a:t>
            </a:r>
            <a:b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Kontrola hospodaření podle rozpočtu státu , rozpočtu ÚSC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47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Literatura ke studiu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SCISKALOVÁ, M.,. </a:t>
            </a:r>
            <a:r>
              <a:rPr lang="cs-CZ" altLang="cs-CZ" i="1" dirty="0"/>
              <a:t>Veřejná správa. Distanční studijní opora. </a:t>
            </a:r>
            <a:r>
              <a:rPr lang="cs-CZ" altLang="cs-CZ" dirty="0"/>
              <a:t>SU, 2006. ISBN 80-7248-372-2.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>
                <a:solidFill>
                  <a:prstClr val="black"/>
                </a:solidFill>
              </a:rPr>
              <a:t>SCISKALOVÁ, M.,. Kontrola ve veřejné správě </a:t>
            </a:r>
            <a:r>
              <a:rPr lang="cs-CZ" altLang="cs-CZ" i="1" dirty="0">
                <a:solidFill>
                  <a:prstClr val="black"/>
                </a:solidFill>
              </a:rPr>
              <a:t>.</a:t>
            </a: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i="1" dirty="0"/>
              <a:t>Distanční studijní opora. </a:t>
            </a:r>
            <a:r>
              <a:rPr lang="cs-CZ" altLang="cs-CZ" dirty="0"/>
              <a:t>SU, 2022</a:t>
            </a:r>
            <a:r>
              <a:rPr lang="cs-CZ" altLang="cs-CZ"/>
              <a:t>. 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40581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Doporučená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80000"/>
              </a:lnSpc>
              <a:defRPr/>
            </a:pPr>
            <a:r>
              <a:rPr lang="cs-CZ" altLang="cs-CZ" dirty="0"/>
              <a:t>HENDRYCH, D. a kol. </a:t>
            </a:r>
            <a:r>
              <a:rPr lang="cs-CZ" altLang="cs-CZ" i="1" dirty="0"/>
              <a:t>Správní věda: teorie veřejné správy. </a:t>
            </a:r>
            <a:r>
              <a:rPr lang="cs-CZ" altLang="cs-CZ" dirty="0"/>
              <a:t>Praha: ASPI, 2003. ISBN 80-86395-86-3.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dirty="0"/>
              <a:t>KOUDELKA, Z. </a:t>
            </a:r>
            <a:r>
              <a:rPr lang="cs-CZ" altLang="cs-CZ" i="1" dirty="0"/>
              <a:t>Průvodce územní samosprávou. </a:t>
            </a:r>
            <a:r>
              <a:rPr lang="cs-CZ" altLang="cs-CZ" dirty="0"/>
              <a:t>Praha: Linde, 2003. ISBN 80-7201-403-X.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dirty="0"/>
              <a:t>KOUDELKA, Z., ONDRUŠ, R., PRŮCHA, P. </a:t>
            </a:r>
            <a:r>
              <a:rPr lang="cs-CZ" altLang="cs-CZ" i="1" dirty="0"/>
              <a:t>Zákon o obcích – komentář.</a:t>
            </a:r>
            <a:r>
              <a:rPr lang="cs-CZ" altLang="cs-CZ" dirty="0"/>
              <a:t> 3. vydání Praha: Linde, 2005. ISBN 80-7201-525-7.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dirty="0"/>
              <a:t>POMAHAČ, R., VIDLÁKOVÁ, O. </a:t>
            </a:r>
            <a:r>
              <a:rPr lang="cs-CZ" altLang="cs-CZ" i="1" dirty="0"/>
              <a:t>Veřejná správa. </a:t>
            </a:r>
            <a:r>
              <a:rPr lang="cs-CZ" altLang="cs-CZ" dirty="0"/>
              <a:t>Praha: C. H. Beck, 2002. ISBN </a:t>
            </a:r>
            <a:r>
              <a:rPr lang="cs-CZ" altLang="cs-CZ"/>
              <a:t>80-7179-748-0.</a:t>
            </a:r>
          </a:p>
          <a:p>
            <a:pPr>
              <a:lnSpc>
                <a:spcPct val="80000"/>
              </a:lnSpc>
              <a:defRPr/>
            </a:pPr>
            <a:endParaRPr lang="cs-CZ" altLang="cs-CZ" dirty="0"/>
          </a:p>
          <a:p>
            <a:pPr>
              <a:lnSpc>
                <a:spcPct val="80000"/>
              </a:lnSpc>
              <a:defRPr/>
            </a:pPr>
            <a:r>
              <a:rPr lang="cs-CZ" altLang="cs-CZ" dirty="0"/>
              <a:t>Ústava České republiky, ústavní zákon č. 1/1993 Sb..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dirty="0"/>
              <a:t>Zákon č. 500/2004 Sb.,  správní řád ve  znění pozdějších předpisů. 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dirty="0"/>
              <a:t>Zákon č. 520/2005 Sb., o rozsahu hotových výdajů a ušlého výdělku, které správní orgán hradí jiným osobám, a o výši paušální částky nákladů řízení.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dirty="0"/>
              <a:t>Zákon č. 128/2000 Sb., o obcích (obecní řízení), ve znění pozdějších předpisů.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dirty="0"/>
              <a:t>Zákon č. 129/2000 Sb., o krajích (krajské řízení), ve znění pozdějších předpisů.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dirty="0"/>
              <a:t>Zákon č. 150/2002 Sb., soudní řád správní, ve znění pozdějších předpisů.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dirty="0"/>
              <a:t>Zákon č. 312/2002 Sb., o úřednících územně samosprávných celků a o změně některých zákonů.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dirty="0"/>
              <a:t>Zákon č. 500/2004 Sb., správní řád, ve znění pozdějších předpisů.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dirty="0"/>
              <a:t>Zákon č. 320/2001 Sb., o finanční kontrole ve veřejné správě a o změně některých zákonů (zákon o finanční kontrole), ve znění pozdějších předpisů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9144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290</TotalTime>
  <Words>518</Words>
  <Application>Microsoft Office PowerPoint</Application>
  <PresentationFormat>Předvádění na obrazovce (4:3)</PresentationFormat>
  <Paragraphs>48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Century Schoolbook</vt:lpstr>
      <vt:lpstr>Times New Roman</vt:lpstr>
      <vt:lpstr>Wingdings</vt:lpstr>
      <vt:lpstr>Wingdings 2</vt:lpstr>
      <vt:lpstr>Arkýř</vt:lpstr>
      <vt:lpstr>Kontrola ve veřejné správě</vt:lpstr>
      <vt:lpstr>Absolvování předmětu</vt:lpstr>
      <vt:lpstr>Koncepce Seminární práce</vt:lpstr>
      <vt:lpstr>Témata přednášek  </vt:lpstr>
      <vt:lpstr>Literatura ke studiu předmětu</vt:lpstr>
      <vt:lpstr>Doporučená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správní právo I.</dc:title>
  <dc:creator>Sciskalova</dc:creator>
  <cp:lastModifiedBy>sci0001</cp:lastModifiedBy>
  <cp:revision>13</cp:revision>
  <dcterms:created xsi:type="dcterms:W3CDTF">2017-09-21T07:45:15Z</dcterms:created>
  <dcterms:modified xsi:type="dcterms:W3CDTF">2022-09-26T15:15:14Z</dcterms:modified>
</cp:coreProperties>
</file>