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66" r:id="rId2"/>
    <p:sldId id="324" r:id="rId3"/>
    <p:sldId id="442" r:id="rId4"/>
    <p:sldId id="443" r:id="rId5"/>
    <p:sldId id="444" r:id="rId6"/>
    <p:sldId id="446" r:id="rId7"/>
    <p:sldId id="445" r:id="rId8"/>
    <p:sldId id="447" r:id="rId9"/>
    <p:sldId id="448" r:id="rId10"/>
    <p:sldId id="449" r:id="rId11"/>
    <p:sldId id="450" r:id="rId12"/>
    <p:sldId id="453" r:id="rId13"/>
    <p:sldId id="454" r:id="rId14"/>
    <p:sldId id="455" r:id="rId15"/>
    <p:sldId id="456" r:id="rId16"/>
    <p:sldId id="457" r:id="rId17"/>
    <p:sldId id="458" r:id="rId18"/>
    <p:sldId id="459" r:id="rId19"/>
    <p:sldId id="460" r:id="rId20"/>
    <p:sldId id="461" r:id="rId21"/>
    <p:sldId id="462" r:id="rId22"/>
    <p:sldId id="463" r:id="rId23"/>
    <p:sldId id="464" r:id="rId24"/>
    <p:sldId id="465" r:id="rId25"/>
    <p:sldId id="466" r:id="rId26"/>
    <p:sldId id="467" r:id="rId27"/>
    <p:sldId id="468" r:id="rId28"/>
    <p:sldId id="469" r:id="rId29"/>
    <p:sldId id="470" r:id="rId30"/>
    <p:sldId id="471" r:id="rId31"/>
    <p:sldId id="472" r:id="rId32"/>
    <p:sldId id="406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548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81"/>
    <p:restoredTop sz="95682"/>
  </p:normalViewPr>
  <p:slideViewPr>
    <p:cSldViewPr>
      <p:cViewPr varScale="1">
        <p:scale>
          <a:sx n="145" d="100"/>
          <a:sy n="145" d="100"/>
        </p:scale>
        <p:origin x="76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30.11.2020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107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60354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0564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75847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91879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11092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89063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19669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3458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78065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0991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10766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753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99526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89279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08593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83346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72308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3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6493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80333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9152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615285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426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8531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360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377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7889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00956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6112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226939"/>
            <a:ext cx="956040" cy="745711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 baseline="0">
                <a:solidFill>
                  <a:srgbClr val="655481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65548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555526"/>
            <a:ext cx="1699500" cy="13256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Evropské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správni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trestní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30.11.2020</a:t>
            </a:r>
          </a:p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</a:t>
            </a:r>
          </a:p>
        </p:txBody>
      </p:sp>
    </p:spTree>
    <p:extLst>
      <p:ext uri="{BB962C8B-B14F-4D97-AF65-F5344CB8AC3E}">
        <p14:creationId xmlns:p14="http://schemas.microsoft.com/office/powerpoint/2010/main" val="2644236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Protiprávnost jednání je výchozím pojmovým znakem každého správního deliktu. Znaky skutkové podstaty tvoří objekt, objektivní stránku, subjekt, subjektivní stránku.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170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Objektem správního deliktu je právem chráněný veřejný zájem, který byl porušen.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Objektivní stránkou je jednání (konání, opomenutí), následek a příčinná souvislost mezi jednáním a následkem.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Subjektem (pachatelem) správního deliktu je osoba, která za spáchaný delikt odpovídá, tedy naplnila znaky správního deliktu.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Subjektivní stránka skutkové podstaty správního deliktu je z hlediska obecného zavinění, odpovědnost podnikatelských subjektů za správní delikt je objektivní.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zavinenie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nedbanlivosť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úmysel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156992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o správních deliktech zahajuje správní orgán v souladu se zásadou legality, z úřední moci. Zahájit správní řízení je správní orgán povinen, jestliže je zde důvodné podezření, že byl spáchán správní delikt konkrétní právnickou osobou.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Zahájením správního řízení vzniká správnímu orgánu povinnost obstarat podklady pro vydání rozhodnutí, jak stanoví § 50 správního řádu. Důkazními prostředky jsou: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návrhy účastníků,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svědecká výpověď,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znalecký posudek,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podklady od jiných správních orgánů nebo orgánů veřejné moci.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807684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Důkazy mohou být skutečnosti známé správnímu orgánu z úřední činnosti i skutečnosti obecně známé (notoriety). Uvedené důkazní prostředky slouží k prokázání materiální pravdy podle ustanovení § 51 a násl. správního řádu.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32815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zajištění účelu a průběhu řízení slouží zajišťovací prostředky, které správní orgán má podle správního řádu k dispozici.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Rozsah, v jakém bude předložení důkazních prostředků vyžadovat, stanoví správní orgán.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Správní orgán může účastníka správního řízení i svědka předvolat, musí však prokázat, že jejich účast je nezbytná k provedení úkonu.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963011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Správní orgán je oprávněn účastníka správního řízení i svědka nechat předvést a to v případě, že se z jednání neomluvil, anebo se vůbec k jednání nedostavil.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Správní orgány vydá usnesení o předběžném opatření, kde na dobu než rozhodne soud, zakáže nakládat s věcí.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pořádkového opatření může správní orgán uložit pokutu např. tomu, kdo neuposlechnul pokynu úřední osoby nebo se z jednání řádně neomluvil, v neposlední řadě, jsou-li k tomu důvody, může účastníka vykázat z místa úkonu.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7543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Nejčastějším zajišťovacím prostředkem v řízení o správním deliktu je předvolání.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Předvolání je důkazním prostředkem, který správní orgán, použije, jak je výše uvedeno, v případě, že je nezbytná přítomnost osoby, jejíž osobní účast v řízení je k provedení úkonu nutná.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Druhým případem zajištění účelu a důstojného průběhu řízení o správním deliktu je předvedení.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286064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Vzhledem k tomu, že je to určitý způsob zásahu do práv a svobod člověka, pak musí být při takovém postupu zachován zákonný postup.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prostředky k zajištění průběhu řízení, jakými jsou předběžné opatření, pořádkové opatření a vykázání z místa úkonu může správní orgán při řízení o správním deliktu využít podle svého uvážení a samozřejmě s respektem k zásadám, které správní řízení ovládají.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455400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Poslední stádiem řízení o správním deliktu bude vydání rozhodnutí, podle ustanovení § 67 správního řádu.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Rozhodnutím, jímž je řízení o správním deliktu ukončeno tzv. meritorní rozhodnutí, které osobě buď zakládá nová práva, nebo povinnosti, mění, nebo je ruší. Takové rozhodnutí nazýváme konstitutivním.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045969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 a náležitosti rozhodnutí stanoví správní řád, patří mezi ně věcné a formální náležitosti rozhodnutí.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Věcnými náležitostmi rozhodnutí jsou výroková část, odůvodnění a poučení o opravném prostředku.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Formálními je pak označení správního orgánu, který rozhodnutí vydal, číslo jednací, datum vydání rozhodnutí, označení formy rozhodnutí (usnesení), otisk kulatého razítka a podpis oprávněné úřední osoby.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7505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donucovacia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nielen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práva, ale aj povinnosti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represia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sankcie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vynútiteľnosť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dosiahnutie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účelu, výsledku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proporcionalita! - len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nevyhnutnej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zachovaní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cieľa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Súdneho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dvora EÚ - obecné zásady práva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úzko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súvisí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ľudskými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právami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ESPT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378323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případech, kdy rozhodnutí vykazuje nedostatky v počtech, chybách v psaní, případně jiných vážných chyb, například při aplikaci a výkladu právních předpisů, je vadné.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Opravu takových zřejmých nesprávností v písemném vyhotovení rozhodnutí na požádání účastníka nebo z moci úřední usnesením provede správní orgán, který rozhodnutí vydal.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350556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provedení opravy vydaného rozhodnutí platí, ale dvojí režim.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Předně, jde-li mj. o chyby v počtech, psaní nebo opravu chybného údaje o spisové značce, opravu provede správní orgán tím, že vydá usnesení.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Týká-li se však oprava výrokové části rozhodnutí, vydá o tom správní orgán opravné rozhodnutí. Vydané usnesení i opravné rozhodnutí musí správní orgán doručit všem účastníkům správního řízení.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685386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Obecně mezi zásady, kterými je správní řízení vedeno, patří i zásada rychlosti.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Správní řád doslovně uvádí, že správní orgán vyřizuje věci </a:t>
            </a:r>
            <a:r>
              <a:rPr lang="cs-CZ" altLang="cs-CZ" sz="20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bez zbytečných průtahů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to platí i pro řízení ve správních deliktech.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Povinnost správního orgánu dodržovat právními předpisy určenou lhůtu pro vydání rozhodnutí, se označuje jako lhůta procesní a její nedodržení se považuje za nečinnost správního orgánu.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116630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Důležitou zásadou správního řízení je mj.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dvouinstačnost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řízení.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Proti rozhodnutí, které bylo vydáno správním orgánem prvního stupně a nenabylo právní moci (neuplynula doba 15 dnů ode dne obdržení rozhodnutí) je přípustné pro účastníka správního řízení, podat opravný prostředek, nestanoví-li zákon jinak.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118636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této zásady, může být každé vydané rozhodnutí v prvním stupni prozkoumáno jiným oprávněným orgánem. V řízení o správních deliktech lze, aby účastník řízení použil opravných prostředků jak </a:t>
            </a:r>
            <a:r>
              <a:rPr lang="cs-CZ" altLang="cs-CZ" sz="20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řádných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které může uplatnit proti nepravomocnému rozhodnutí, tak i </a:t>
            </a:r>
            <a:r>
              <a:rPr lang="cs-CZ" altLang="cs-CZ" sz="20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mimořádných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které může uplatnit v případě pravomocného rozhodnutí.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68993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Odvolacím tzv. orgánem druhé instance u podaného odvolání proti rozhodnutí ve věci správního deliktu například pro porušení rozpočtové kázně ze strany krajského úřadu resp. Magistrátu hl. města Prahy je ministerstvo financí.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Odvoláním, které může podat účastník řízení ve lhůtě 15 dnů od jeho oznámení u správního orgánu, který jej vydal, lze napadnout výrokovou část rozhodnutí, jednotlivý výrok nebo jeho vedlejší ustanovení.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35257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Podanému odvolání proti rozhodnutí o uložení sankce za porušení veřejného zájmu o správním deliktu, může vyhovět správní orgán, které napadené rozhodnutí vydal podle ustanovení § 87 správního řádu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autoremedura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Jinak správní orgán předá spis se svým stanoviskem odvolacímu správnímu orgánu nejpozději do 30 dnů ode dne doručení odvolání.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078178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Úmluva o ochraně lidských práv a základních svobod, ve znění protokolů č. 3, 5 a 8, sjednaná dne 4. listopadu 1950 (dále jen Úmluva)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čl. 6 odst. l Úmluvy, podle kterého má každý právo, jedná-li se o jeho občanských právech nebo závazcích nebo o oprávněnosti jakéhokoli trestního obvinění proti němu, aby tato věc byla </a:t>
            </a:r>
            <a:r>
              <a:rPr lang="cs-CZ" altLang="cs-CZ" sz="20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spravedlivě, veřejně a v přiměřené lhůtě 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projednána nezávislým a nestranným orgánem.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uvedeného vyplývá, že v daném případě, trestní obvinění, lze vztáhnout i na rozhodování o protiprávním jednání na správní delikty, spáchaných fyzickými i právnickými osobami.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Východiská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91983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„Rezoluce“ Výboru ministrů Rady Evropy, o ochraně jednotlivců ve vztahu k aktům správy /77/ 31 z 28. 9. 1977.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vyjádřit se ke skutečnému stavu věci,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uvést důkazy, jakými prostředky má být dokazování vedeno,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o tomto právu musí být správním orgánem včas a řádně poučen.,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před vydáním rozhodnutí má účastník řízení právo požádat, aby byl vhodnými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prostředky informován o všech známých skutečnostech, na jejichž základě má být správní akt vydán,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může nechat v řízení zastupovat a využít právní pomoc.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Východiská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268406"/>
      </p:ext>
    </p:extLst>
  </p:cSld>
  <p:clrMapOvr>
    <a:masterClrMapping/>
  </p:clrMapOvr>
  <p:transition spd="slow">
    <p:push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Výboru ministrů č. /80/ 2 z 11. 3. 1980 týkající se výkonu diskrečního oprávnění v oblasti správy věcí veřejných, kdy při správním uvážení se správní orgány řídí zásadami a to např. materiální pravda tj. vycházet ze skutečného stavu věci, zachovávat objektivitu, nestrannost i rovnost.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/84/ 15 z 18. 9. 1984 týkající se odpovědnosti veřejné správy, a to povinnost nahradit škodu poškozenému subjektu nesprávným postupem nebo rozhodnutím správního orgánů.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Východiská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87778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Obecné zásady práva jsou nepsané prameny práva rozpracované judikaturou Soudního dvora EU.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Tyto zásady mu umožnily, zavést pravidla v různých oblastech, které nezmiňují Smlouvy, jde například o nesmluvní odpovědnost EU.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Soudní dvůr EU je dovodil, jak z obecných zásad mezinárodního práva, tak i ze zásad plynoucích z uspořádání samotného práva EU.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Obecné zásady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503621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/89/ 8 z 13. 9. 1989 upravující prozatímní soudní ochranu poskytovanou ve správních věcech. Podal-li oprávněný subjekt návrh na soudní přezkoumání správního aktu,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oněmž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soud dosud nerozhodl, může podatel požádat, aby soud nařídil vůči tomuto aktu předběžné opatření. Soud by mohl předběžně nařídit, aby výkon rozhodnutí správního aktu byl zcela nebo zčásti odložen.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/91/ 1 z r. 1991 vztahující se ke správním sankcím: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pokuta,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jiné trestní opatření peněžité nebo nepeněžité povahy.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Východiská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592854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 č. 250/2016 Sb., o odpovědnosti za přestupky a řízení o nich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 č. 251/2016 Sb., o některých přestupcích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 č. 183/2017 Sb., kterým se mění některé zákony v souvislosti s přijetím zákona o odpovědnosti za přestupky a řízení o nich a zákona o některých přestupcích, účinný od 1. 7. 2017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Východiská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904279"/>
      </p:ext>
    </p:extLst>
  </p:cSld>
  <p:clrMapOvr>
    <a:masterClrMapping/>
  </p:clrMapOvr>
  <p:transition spd="slow">
    <p:push dir="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109531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Ďakujem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pozornosť</a:t>
            </a:r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prípade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otázok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podnetov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kontaktujte na:</a:t>
            </a:r>
          </a:p>
          <a:p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matus.vyrostko@fvp.slu.cz</a:t>
            </a:r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matusvyrostko@gmail.com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(len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nefunguje prvý),</a:t>
            </a:r>
          </a:p>
          <a:p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MS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Teams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príslušnej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triede</a:t>
            </a:r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 </a:t>
            </a:r>
          </a:p>
        </p:txBody>
      </p:sp>
    </p:spTree>
    <p:extLst>
      <p:ext uri="{BB962C8B-B14F-4D97-AF65-F5344CB8AC3E}">
        <p14:creationId xmlns:p14="http://schemas.microsoft.com/office/powerpoint/2010/main" val="28051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Lisabonská smlouva zakotvila závaznost Listiny základních práv Evropské unie ( dále jen LZPEU) v zakládajících smlouvách.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Článek 6 Smlouvy o EU jim navíc přiznává stejnou právní sílu jako Smlouvám.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LZPEU se proto stala zdrojem primárního práva EU.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Vedle EÚLP přijímá Rada Evropy rezoluce, které nejsou právně závazné (soft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mají však pro smluvní státy při rozhodování charakter doporučující.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Obecné zásady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29594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zásada jistoty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rovnosti,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zásadu práva na obhajobu,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zásada zákazu retroaktivity,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zákazu dvojího postihu za týž čin,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proporcionality,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materiální pravdy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Obecné zásady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0384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zásada legitimního očekávání,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zásada povinnosti dobré víry,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zásada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pacta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servanda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(úmluvy musí být dodrženy, dohody jsou právně závazné pro všechny zúčastněné strany),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smlouvy zanikají v případě zásadní změny okolností,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zásada presumpce neviny.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Obecné zásady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11842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materiálnej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pravdy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vychádza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toho, že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musí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spoľahlivo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zistiť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Z obsahu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predmetnej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zásady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(platí to aj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odvolací orgán) je povinný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dokazovanie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tak, aby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náležite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objasnené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rozhodujúce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okolnosti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dôležité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posúdenie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úplnosť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zistenia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musí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zabezpečiť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aby skutkové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zistenia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vykonaného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dokazovania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najviac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zodpovedali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skutočnosti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zistenia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Obecné zásady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50589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Protiprávním jednáním se rozumí spáchání správního deliktu.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Správní delikt právnické osoby odlišuje od jiných správních deliktů znak odpovědné osoby.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Právnická osoba vystupuje v právních vztazích prostřednictvím statutárního orgánu, v zastoupení (prokura) nebo též prostřednictvím zaměstnance.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Nicméně právní odpovědnost za právní úkony nese právnická osoba jako celek.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59867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Základními znaky správního deliktu jsou: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protiprávnost jednání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zákonné vyjádření skutkové podstaty deliktu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trestnost jednání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zákonné zmocnění k uplatnění odpovědnosti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ČR – právnické osoby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84234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U">
  <a:themeElements>
    <a:clrScheme name="FVP">
      <a:dk1>
        <a:srgbClr val="65548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5512</TotalTime>
  <Words>2210</Words>
  <Application>Microsoft Macintosh PowerPoint</Application>
  <PresentationFormat>On-screen Show (16:9)</PresentationFormat>
  <Paragraphs>172</Paragraphs>
  <Slides>32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Enriqueta</vt:lpstr>
      <vt:lpstr>Times New Roman</vt:lpstr>
      <vt:lpstr>SLU</vt:lpstr>
      <vt:lpstr>Evropské správni právo trestní</vt:lpstr>
      <vt:lpstr>ESPT</vt:lpstr>
      <vt:lpstr>Obecné zásady práva</vt:lpstr>
      <vt:lpstr>Obecné zásady práva</vt:lpstr>
      <vt:lpstr>Obecné zásady práva</vt:lpstr>
      <vt:lpstr>Obecné zásady práva</vt:lpstr>
      <vt:lpstr>Obecné zásady práva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ČR – právnické osoby</vt:lpstr>
      <vt:lpstr>Východiská</vt:lpstr>
      <vt:lpstr>Východiská</vt:lpstr>
      <vt:lpstr>Východiská</vt:lpstr>
      <vt:lpstr>Východiská</vt:lpstr>
      <vt:lpstr>Východiská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Matúš Vyrostko</cp:lastModifiedBy>
  <cp:revision>131</cp:revision>
  <dcterms:created xsi:type="dcterms:W3CDTF">2016-07-06T15:42:34Z</dcterms:created>
  <dcterms:modified xsi:type="dcterms:W3CDTF">2020-11-30T11:19:53Z</dcterms:modified>
</cp:coreProperties>
</file>