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6" r:id="rId2"/>
    <p:sldId id="285" r:id="rId3"/>
    <p:sldId id="286" r:id="rId4"/>
    <p:sldId id="287" r:id="rId5"/>
    <p:sldId id="288" r:id="rId6"/>
    <p:sldId id="289" r:id="rId7"/>
    <p:sldId id="290" r:id="rId8"/>
    <p:sldId id="291" r:id="rId9"/>
    <p:sldId id="292" r:id="rId10"/>
    <p:sldId id="270" r:id="rId11"/>
    <p:sldId id="299" r:id="rId12"/>
    <p:sldId id="293" r:id="rId13"/>
    <p:sldId id="294" r:id="rId14"/>
    <p:sldId id="295" r:id="rId15"/>
    <p:sldId id="296" r:id="rId16"/>
    <p:sldId id="297" r:id="rId17"/>
    <p:sldId id="298" r:id="rId1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548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693"/>
    <p:restoredTop sz="95964"/>
  </p:normalViewPr>
  <p:slideViewPr>
    <p:cSldViewPr>
      <p:cViewPr varScale="1">
        <p:scale>
          <a:sx n="146" d="100"/>
          <a:sy n="146" d="100"/>
        </p:scale>
        <p:origin x="176" y="312"/>
      </p:cViewPr>
      <p:guideLst>
        <p:guide orient="horz" pos="162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02.10.2020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1560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3220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342336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330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9137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9447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1759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8115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86406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13680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708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2848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stretch>
            <a:fillRect/>
          </a:stretch>
        </p:blipFill>
        <p:spPr>
          <a:xfrm>
            <a:off x="7956376" y="226939"/>
            <a:ext cx="956040" cy="745711"/>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baseline="0">
                <a:solidFill>
                  <a:srgbClr val="655481"/>
                </a:solidFill>
              </a:defRPr>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65548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65548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65548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Obrázek 9"/>
          <p:cNvPicPr>
            <a:picLocks noChangeAspect="1"/>
          </p:cNvPicPr>
          <p:nvPr/>
        </p:nvPicPr>
        <p:blipFill>
          <a:blip r:embed="rId2" cstate="print"/>
          <a:stretch>
            <a:fillRect/>
          </a:stretch>
        </p:blipFill>
        <p:spPr>
          <a:xfrm>
            <a:off x="6948264" y="555526"/>
            <a:ext cx="1699500" cy="1325609"/>
          </a:xfrm>
          <a:prstGeom prst="rect">
            <a:avLst/>
          </a:prstGeom>
        </p:spPr>
      </p:pic>
      <p:sp>
        <p:nvSpPr>
          <p:cNvPr id="8" name="Obdélník 7"/>
          <p:cNvSpPr/>
          <p:nvPr/>
        </p:nvSpPr>
        <p:spPr>
          <a:xfrm>
            <a:off x="251520" y="267494"/>
            <a:ext cx="5616624" cy="4608512"/>
          </a:xfrm>
          <a:prstGeom prst="rect">
            <a:avLst/>
          </a:prstGeom>
          <a:solidFill>
            <a:srgbClr val="655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err="1">
                <a:solidFill>
                  <a:schemeClr val="bg1"/>
                </a:solidFill>
                <a:latin typeface="Times New Roman" panose="02020603050405020304" pitchFamily="18" charset="0"/>
                <a:cs typeface="Times New Roman" panose="02020603050405020304" pitchFamily="18" charset="0"/>
              </a:rPr>
              <a:t>Právne</a:t>
            </a:r>
            <a:r>
              <a:rPr lang="cs-CZ" sz="4000" b="1" dirty="0">
                <a:solidFill>
                  <a:schemeClr val="bg1"/>
                </a:solidFill>
                <a:latin typeface="Times New Roman" panose="02020603050405020304" pitchFamily="18" charset="0"/>
                <a:cs typeface="Times New Roman" panose="02020603050405020304" pitchFamily="18" charset="0"/>
              </a:rPr>
              <a:t> </a:t>
            </a:r>
            <a:r>
              <a:rPr lang="cs-CZ" sz="4000" b="1" dirty="0" err="1">
                <a:solidFill>
                  <a:schemeClr val="bg1"/>
                </a:solidFill>
                <a:latin typeface="Times New Roman" panose="02020603050405020304" pitchFamily="18" charset="0"/>
                <a:cs typeface="Times New Roman" panose="02020603050405020304" pitchFamily="18" charset="0"/>
              </a:rPr>
              <a:t>východiská</a:t>
            </a:r>
            <a:r>
              <a:rPr lang="cs-CZ" sz="4000" b="1" dirty="0">
                <a:solidFill>
                  <a:schemeClr val="bg1"/>
                </a:solidFill>
                <a:latin typeface="Times New Roman" panose="02020603050405020304" pitchFamily="18" charset="0"/>
                <a:cs typeface="Times New Roman" panose="02020603050405020304" pitchFamily="18" charset="0"/>
              </a:rPr>
              <a:t> a </a:t>
            </a:r>
            <a:r>
              <a:rPr lang="cs-CZ" sz="4000" b="1" dirty="0" err="1">
                <a:solidFill>
                  <a:schemeClr val="bg1"/>
                </a:solidFill>
                <a:latin typeface="Times New Roman" panose="02020603050405020304" pitchFamily="18" charset="0"/>
                <a:cs typeface="Times New Roman" panose="02020603050405020304" pitchFamily="18" charset="0"/>
              </a:rPr>
              <a:t>Európska</a:t>
            </a:r>
            <a:r>
              <a:rPr lang="cs-CZ" sz="4000" b="1" dirty="0">
                <a:solidFill>
                  <a:schemeClr val="bg1"/>
                </a:solidFill>
                <a:latin typeface="Times New Roman" panose="02020603050405020304" pitchFamily="18" charset="0"/>
                <a:cs typeface="Times New Roman" panose="02020603050405020304" pitchFamily="18" charset="0"/>
              </a:rPr>
              <a:t> </a:t>
            </a:r>
            <a:r>
              <a:rPr lang="cs-CZ" sz="4000" b="1" dirty="0" err="1">
                <a:solidFill>
                  <a:schemeClr val="bg1"/>
                </a:solidFill>
                <a:latin typeface="Times New Roman" panose="02020603050405020304" pitchFamily="18" charset="0"/>
                <a:cs typeface="Times New Roman" panose="02020603050405020304" pitchFamily="18" charset="0"/>
              </a:rPr>
              <a:t>únia</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800" dirty="0">
                <a:solidFill>
                  <a:schemeClr val="bg1"/>
                </a:solidFill>
                <a:latin typeface="Times New Roman" panose="02020603050405020304" pitchFamily="18" charset="0"/>
                <a:cs typeface="Times New Roman" panose="02020603050405020304" pitchFamily="18" charset="0"/>
              </a:rPr>
              <a:t>21.09.2020</a:t>
            </a:r>
          </a:p>
          <a:p>
            <a:pPr marL="0" indent="0" algn="r">
              <a:buNone/>
            </a:pPr>
            <a:r>
              <a:rPr lang="cs-CZ" sz="1800" dirty="0">
                <a:solidFill>
                  <a:schemeClr val="bg1"/>
                </a:solidFill>
                <a:latin typeface="Times New Roman" panose="02020603050405020304" pitchFamily="18" charset="0"/>
                <a:cs typeface="Times New Roman" panose="02020603050405020304" pitchFamily="18" charset="0"/>
              </a:rPr>
              <a:t>PhDr. Matúš </a:t>
            </a:r>
            <a:r>
              <a:rPr lang="cs-CZ" sz="1800" dirty="0" err="1">
                <a:solidFill>
                  <a:schemeClr val="bg1"/>
                </a:solidFill>
                <a:latin typeface="Times New Roman" panose="02020603050405020304" pitchFamily="18" charset="0"/>
                <a:cs typeface="Times New Roman" panose="02020603050405020304" pitchFamily="18" charset="0"/>
              </a:rPr>
              <a:t>Vyrostko</a:t>
            </a:r>
            <a:r>
              <a:rPr lang="cs-CZ" sz="1800" dirty="0">
                <a:solidFill>
                  <a:schemeClr val="bg1"/>
                </a:solidFill>
                <a:latin typeface="Times New Roman" panose="02020603050405020304" pitchFamily="18" charset="0"/>
                <a:cs typeface="Times New Roman" panose="02020603050405020304" pitchFamily="18" charset="0"/>
              </a:rPr>
              <a:t>, PhD.</a:t>
            </a:r>
          </a:p>
          <a:p>
            <a:pPr marL="0" indent="0" algn="r">
              <a:buNone/>
            </a:pPr>
            <a:r>
              <a:rPr lang="cs-CZ" sz="1800" dirty="0" err="1">
                <a:solidFill>
                  <a:schemeClr val="bg1"/>
                </a:solidFill>
                <a:latin typeface="Times New Roman" panose="02020603050405020304" pitchFamily="18" charset="0"/>
                <a:cs typeface="Times New Roman" panose="02020603050405020304" pitchFamily="18" charset="0"/>
              </a:rPr>
              <a:t>Čo</a:t>
            </a:r>
            <a:r>
              <a:rPr lang="cs-CZ" sz="1800" dirty="0">
                <a:solidFill>
                  <a:schemeClr val="bg1"/>
                </a:solidFill>
                <a:latin typeface="Times New Roman" panose="02020603050405020304" pitchFamily="18" charset="0"/>
                <a:cs typeface="Times New Roman" panose="02020603050405020304" pitchFamily="18" charset="0"/>
              </a:rPr>
              <a:t> je to </a:t>
            </a:r>
            <a:r>
              <a:rPr lang="cs-CZ" sz="1800" dirty="0" err="1">
                <a:solidFill>
                  <a:schemeClr val="bg1"/>
                </a:solidFill>
                <a:latin typeface="Times New Roman" panose="02020603050405020304" pitchFamily="18" charset="0"/>
                <a:cs typeface="Times New Roman" panose="02020603050405020304" pitchFamily="18" charset="0"/>
              </a:rPr>
              <a:t>Európska</a:t>
            </a:r>
            <a:r>
              <a:rPr lang="cs-CZ" sz="1800" dirty="0">
                <a:solidFill>
                  <a:schemeClr val="bg1"/>
                </a:solidFill>
                <a:latin typeface="Times New Roman" panose="02020603050405020304" pitchFamily="18" charset="0"/>
                <a:cs typeface="Times New Roman" panose="02020603050405020304" pitchFamily="18" charset="0"/>
              </a:rPr>
              <a:t> </a:t>
            </a:r>
            <a:r>
              <a:rPr lang="cs-CZ" sz="1800" dirty="0" err="1">
                <a:solidFill>
                  <a:schemeClr val="bg1"/>
                </a:solidFill>
                <a:latin typeface="Times New Roman" panose="02020603050405020304" pitchFamily="18" charset="0"/>
                <a:cs typeface="Times New Roman" panose="02020603050405020304" pitchFamily="18" charset="0"/>
              </a:rPr>
              <a:t>únia</a:t>
            </a:r>
            <a:endParaRPr lang="cs-CZ" sz="18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800" dirty="0" err="1">
                <a:solidFill>
                  <a:schemeClr val="bg1"/>
                </a:solidFill>
                <a:latin typeface="Times New Roman" panose="02020603050405020304" pitchFamily="18" charset="0"/>
                <a:cs typeface="Times New Roman" panose="02020603050405020304" pitchFamily="18" charset="0"/>
              </a:rPr>
              <a:t>Podmienky</a:t>
            </a:r>
            <a:r>
              <a:rPr lang="cs-CZ" sz="1800" dirty="0">
                <a:solidFill>
                  <a:schemeClr val="bg1"/>
                </a:solidFill>
                <a:latin typeface="Times New Roman" panose="02020603050405020304" pitchFamily="18" charset="0"/>
                <a:cs typeface="Times New Roman" panose="02020603050405020304" pitchFamily="18" charset="0"/>
              </a:rPr>
              <a:t> </a:t>
            </a:r>
            <a:r>
              <a:rPr lang="cs-CZ" sz="1800" dirty="0" err="1">
                <a:solidFill>
                  <a:schemeClr val="bg1"/>
                </a:solidFill>
                <a:latin typeface="Times New Roman" panose="02020603050405020304" pitchFamily="18" charset="0"/>
                <a:cs typeface="Times New Roman" panose="02020603050405020304" pitchFamily="18" charset="0"/>
              </a:rPr>
              <a:t>absolvovania</a:t>
            </a:r>
            <a:endParaRPr lang="cs-CZ" sz="1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4236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8660516" cy="4608512"/>
          </a:xfrm>
          <a:prstGeom prst="rect">
            <a:avLst/>
          </a:prstGeom>
          <a:solidFill>
            <a:srgbClr val="655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7373" y="399939"/>
            <a:ext cx="956040" cy="688628"/>
          </a:xfrm>
          <a:prstGeom prst="rect">
            <a:avLst/>
          </a:prstGeom>
        </p:spPr>
      </p:pic>
      <p:sp>
        <p:nvSpPr>
          <p:cNvPr id="6" name="Nadpis 1"/>
          <p:cNvSpPr txBox="1">
            <a:spLocks/>
          </p:cNvSpPr>
          <p:nvPr/>
        </p:nvSpPr>
        <p:spPr>
          <a:xfrm>
            <a:off x="1363942" y="1923678"/>
            <a:ext cx="6416116"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cs-CZ" sz="2400" b="1" dirty="0">
              <a:solidFill>
                <a:schemeClr val="bg1"/>
              </a:solidFill>
              <a:latin typeface="Times New Roman" panose="02020603050405020304" pitchFamily="18" charset="0"/>
              <a:cs typeface="Times New Roman" panose="02020603050405020304" pitchFamily="18" charset="0"/>
            </a:endParaRPr>
          </a:p>
          <a:p>
            <a:r>
              <a:rPr lang="cs-CZ" sz="2400" b="1" dirty="0" err="1">
                <a:solidFill>
                  <a:schemeClr val="bg1"/>
                </a:solidFill>
                <a:latin typeface="Times New Roman" panose="02020603050405020304" pitchFamily="18" charset="0"/>
                <a:cs typeface="Times New Roman" panose="02020603050405020304" pitchFamily="18" charset="0"/>
              </a:rPr>
              <a:t>Aký</a:t>
            </a:r>
            <a:r>
              <a:rPr lang="cs-CZ" sz="2400" b="1" dirty="0">
                <a:solidFill>
                  <a:schemeClr val="bg1"/>
                </a:solidFill>
                <a:latin typeface="Times New Roman" panose="02020603050405020304" pitchFamily="18" charset="0"/>
                <a:cs typeface="Times New Roman" panose="02020603050405020304" pitchFamily="18" charset="0"/>
              </a:rPr>
              <a:t> je </a:t>
            </a:r>
            <a:r>
              <a:rPr lang="cs-CZ" sz="2400" b="1" dirty="0" err="1">
                <a:solidFill>
                  <a:schemeClr val="bg1"/>
                </a:solidFill>
                <a:latin typeface="Times New Roman" panose="02020603050405020304" pitchFamily="18" charset="0"/>
                <a:cs typeface="Times New Roman" panose="02020603050405020304" pitchFamily="18" charset="0"/>
              </a:rPr>
              <a:t>rozdiel</a:t>
            </a:r>
            <a:r>
              <a:rPr lang="cs-CZ" sz="2400" b="1" dirty="0">
                <a:solidFill>
                  <a:schemeClr val="bg1"/>
                </a:solidFill>
                <a:latin typeface="Times New Roman" panose="02020603050405020304" pitchFamily="18" charset="0"/>
                <a:cs typeface="Times New Roman" panose="02020603050405020304" pitchFamily="18" charset="0"/>
              </a:rPr>
              <a:t> </a:t>
            </a:r>
            <a:r>
              <a:rPr lang="cs-CZ" sz="2400" b="1" dirty="0" err="1">
                <a:solidFill>
                  <a:schemeClr val="bg1"/>
                </a:solidFill>
                <a:latin typeface="Times New Roman" panose="02020603050405020304" pitchFamily="18" charset="0"/>
                <a:cs typeface="Times New Roman" panose="02020603050405020304" pitchFamily="18" charset="0"/>
              </a:rPr>
              <a:t>medzi</a:t>
            </a:r>
            <a:r>
              <a:rPr lang="cs-CZ" sz="2400" b="1" dirty="0">
                <a:solidFill>
                  <a:schemeClr val="bg1"/>
                </a:solidFill>
                <a:latin typeface="Times New Roman" panose="02020603050405020304" pitchFamily="18" charset="0"/>
                <a:cs typeface="Times New Roman" panose="02020603050405020304" pitchFamily="18" charset="0"/>
              </a:rPr>
              <a:t> </a:t>
            </a:r>
            <a:r>
              <a:rPr lang="cs-CZ" sz="2400" b="1" dirty="0" err="1">
                <a:solidFill>
                  <a:schemeClr val="bg1"/>
                </a:solidFill>
                <a:latin typeface="Times New Roman" panose="02020603050405020304" pitchFamily="18" charset="0"/>
                <a:cs typeface="Times New Roman" panose="02020603050405020304" pitchFamily="18" charset="0"/>
              </a:rPr>
              <a:t>nariadeniami</a:t>
            </a:r>
            <a:r>
              <a:rPr lang="cs-CZ" sz="2400" b="1" dirty="0">
                <a:solidFill>
                  <a:schemeClr val="bg1"/>
                </a:solidFill>
                <a:latin typeface="Times New Roman" panose="02020603050405020304" pitchFamily="18" charset="0"/>
                <a:cs typeface="Times New Roman" panose="02020603050405020304" pitchFamily="18" charset="0"/>
              </a:rPr>
              <a:t> a </a:t>
            </a:r>
            <a:r>
              <a:rPr lang="cs-CZ" sz="2400" b="1" dirty="0" err="1">
                <a:solidFill>
                  <a:schemeClr val="bg1"/>
                </a:solidFill>
                <a:latin typeface="Times New Roman" panose="02020603050405020304" pitchFamily="18" charset="0"/>
                <a:cs typeface="Times New Roman" panose="02020603050405020304" pitchFamily="18" charset="0"/>
              </a:rPr>
              <a:t>smernicami</a:t>
            </a:r>
            <a:r>
              <a:rPr lang="cs-CZ" sz="2400" b="1" dirty="0">
                <a:solidFill>
                  <a:schemeClr val="bg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978509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8660516" cy="4608512"/>
          </a:xfrm>
          <a:prstGeom prst="rect">
            <a:avLst/>
          </a:prstGeom>
          <a:solidFill>
            <a:srgbClr val="655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7373" y="399939"/>
            <a:ext cx="956040" cy="688628"/>
          </a:xfrm>
          <a:prstGeom prst="rect">
            <a:avLst/>
          </a:prstGeom>
        </p:spPr>
      </p:pic>
      <p:sp>
        <p:nvSpPr>
          <p:cNvPr id="6" name="Nadpis 1"/>
          <p:cNvSpPr txBox="1">
            <a:spLocks/>
          </p:cNvSpPr>
          <p:nvPr/>
        </p:nvSpPr>
        <p:spPr>
          <a:xfrm>
            <a:off x="1363942" y="1923678"/>
            <a:ext cx="6416116" cy="1656184"/>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cs-CZ" sz="2400" b="1" dirty="0">
              <a:solidFill>
                <a:schemeClr val="bg1"/>
              </a:solidFill>
              <a:latin typeface="Times New Roman" panose="02020603050405020304" pitchFamily="18" charset="0"/>
              <a:cs typeface="Times New Roman" panose="02020603050405020304" pitchFamily="18" charset="0"/>
            </a:endParaRPr>
          </a:p>
          <a:p>
            <a:r>
              <a:rPr lang="cs-CZ" sz="2400" b="1" dirty="0" err="1">
                <a:solidFill>
                  <a:schemeClr val="bg1"/>
                </a:solidFill>
                <a:latin typeface="Times New Roman" panose="02020603050405020304" pitchFamily="18" charset="0"/>
                <a:cs typeface="Times New Roman" panose="02020603050405020304" pitchFamily="18" charset="0"/>
              </a:rPr>
              <a:t>nariadenia</a:t>
            </a:r>
            <a:r>
              <a:rPr lang="cs-CZ" sz="2400" b="1" dirty="0">
                <a:solidFill>
                  <a:schemeClr val="bg1"/>
                </a:solidFill>
                <a:latin typeface="Times New Roman" panose="02020603050405020304" pitchFamily="18" charset="0"/>
                <a:cs typeface="Times New Roman" panose="02020603050405020304" pitchFamily="18" charset="0"/>
              </a:rPr>
              <a:t> – </a:t>
            </a:r>
            <a:r>
              <a:rPr lang="cs-CZ" sz="2400" b="1" dirty="0" err="1">
                <a:solidFill>
                  <a:schemeClr val="bg1"/>
                </a:solidFill>
                <a:latin typeface="Times New Roman" panose="02020603050405020304" pitchFamily="18" charset="0"/>
                <a:cs typeface="Times New Roman" panose="02020603050405020304" pitchFamily="18" charset="0"/>
              </a:rPr>
              <a:t>zakladajú</a:t>
            </a:r>
            <a:r>
              <a:rPr lang="cs-CZ" sz="2400" b="1" dirty="0">
                <a:solidFill>
                  <a:schemeClr val="bg1"/>
                </a:solidFill>
                <a:latin typeface="Times New Roman" panose="02020603050405020304" pitchFamily="18" charset="0"/>
                <a:cs typeface="Times New Roman" panose="02020603050405020304" pitchFamily="18" charset="0"/>
              </a:rPr>
              <a:t> </a:t>
            </a:r>
            <a:r>
              <a:rPr lang="cs-CZ" sz="2400" b="1" dirty="0" err="1">
                <a:solidFill>
                  <a:schemeClr val="bg1"/>
                </a:solidFill>
                <a:latin typeface="Times New Roman" panose="02020603050405020304" pitchFamily="18" charset="0"/>
                <a:cs typeface="Times New Roman" panose="02020603050405020304" pitchFamily="18" charset="0"/>
              </a:rPr>
              <a:t>priamo</a:t>
            </a:r>
            <a:r>
              <a:rPr lang="cs-CZ" sz="2400" b="1" dirty="0">
                <a:solidFill>
                  <a:schemeClr val="bg1"/>
                </a:solidFill>
                <a:latin typeface="Times New Roman" panose="02020603050405020304" pitchFamily="18" charset="0"/>
                <a:cs typeface="Times New Roman" panose="02020603050405020304" pitchFamily="18" charset="0"/>
              </a:rPr>
              <a:t> práva a povinnosti, </a:t>
            </a:r>
            <a:r>
              <a:rPr lang="cs-CZ" sz="2400" b="1" dirty="0" err="1">
                <a:solidFill>
                  <a:schemeClr val="bg1"/>
                </a:solidFill>
                <a:latin typeface="Times New Roman" panose="02020603050405020304" pitchFamily="18" charset="0"/>
                <a:cs typeface="Times New Roman" panose="02020603050405020304" pitchFamily="18" charset="0"/>
              </a:rPr>
              <a:t>smernice</a:t>
            </a:r>
            <a:r>
              <a:rPr lang="cs-CZ" sz="2400" b="1" dirty="0">
                <a:solidFill>
                  <a:schemeClr val="bg1"/>
                </a:solidFill>
                <a:latin typeface="Times New Roman" panose="02020603050405020304" pitchFamily="18" charset="0"/>
                <a:cs typeface="Times New Roman" panose="02020603050405020304" pitchFamily="18" charset="0"/>
              </a:rPr>
              <a:t> </a:t>
            </a:r>
            <a:r>
              <a:rPr lang="cs-CZ" sz="2400" b="1" dirty="0" err="1">
                <a:solidFill>
                  <a:schemeClr val="bg1"/>
                </a:solidFill>
                <a:latin typeface="Times New Roman" panose="02020603050405020304" pitchFamily="18" charset="0"/>
                <a:cs typeface="Times New Roman" panose="02020603050405020304" pitchFamily="18" charset="0"/>
              </a:rPr>
              <a:t>musia</a:t>
            </a:r>
            <a:r>
              <a:rPr lang="cs-CZ" sz="2400" b="1" dirty="0">
                <a:solidFill>
                  <a:schemeClr val="bg1"/>
                </a:solidFill>
                <a:latin typeface="Times New Roman" panose="02020603050405020304" pitchFamily="18" charset="0"/>
                <a:cs typeface="Times New Roman" panose="02020603050405020304" pitchFamily="18" charset="0"/>
              </a:rPr>
              <a:t> byť v </a:t>
            </a:r>
            <a:r>
              <a:rPr lang="cs-CZ" sz="2400" b="1" dirty="0" err="1">
                <a:solidFill>
                  <a:schemeClr val="bg1"/>
                </a:solidFill>
                <a:latin typeface="Times New Roman" panose="02020603050405020304" pitchFamily="18" charset="0"/>
                <a:cs typeface="Times New Roman" panose="02020603050405020304" pitchFamily="18" charset="0"/>
              </a:rPr>
              <a:t>danej</a:t>
            </a:r>
            <a:r>
              <a:rPr lang="cs-CZ" sz="2400" b="1" dirty="0">
                <a:solidFill>
                  <a:schemeClr val="bg1"/>
                </a:solidFill>
                <a:latin typeface="Times New Roman" panose="02020603050405020304" pitchFamily="18" charset="0"/>
                <a:cs typeface="Times New Roman" panose="02020603050405020304" pitchFamily="18" charset="0"/>
              </a:rPr>
              <a:t> </a:t>
            </a:r>
            <a:r>
              <a:rPr lang="cs-CZ" sz="2400" b="1" dirty="0" err="1">
                <a:solidFill>
                  <a:schemeClr val="bg1"/>
                </a:solidFill>
                <a:latin typeface="Times New Roman" panose="02020603050405020304" pitchFamily="18" charset="0"/>
                <a:cs typeface="Times New Roman" panose="02020603050405020304" pitchFamily="18" charset="0"/>
              </a:rPr>
              <a:t>lehote</a:t>
            </a:r>
            <a:r>
              <a:rPr lang="cs-CZ" sz="2400" b="1" dirty="0">
                <a:solidFill>
                  <a:schemeClr val="bg1"/>
                </a:solidFill>
                <a:latin typeface="Times New Roman" panose="02020603050405020304" pitchFamily="18" charset="0"/>
                <a:cs typeface="Times New Roman" panose="02020603050405020304" pitchFamily="18" charset="0"/>
              </a:rPr>
              <a:t> transponované do </a:t>
            </a:r>
            <a:r>
              <a:rPr lang="cs-CZ" sz="2400" b="1" dirty="0" err="1">
                <a:solidFill>
                  <a:schemeClr val="bg1"/>
                </a:solidFill>
                <a:latin typeface="Times New Roman" panose="02020603050405020304" pitchFamily="18" charset="0"/>
                <a:cs typeface="Times New Roman" panose="02020603050405020304" pitchFamily="18" charset="0"/>
              </a:rPr>
              <a:t>právnych</a:t>
            </a:r>
            <a:r>
              <a:rPr lang="cs-CZ" sz="2400" b="1" dirty="0">
                <a:solidFill>
                  <a:schemeClr val="bg1"/>
                </a:solidFill>
                <a:latin typeface="Times New Roman" panose="02020603050405020304" pitchFamily="18" charset="0"/>
                <a:cs typeface="Times New Roman" panose="02020603050405020304" pitchFamily="18" charset="0"/>
              </a:rPr>
              <a:t> </a:t>
            </a:r>
            <a:r>
              <a:rPr lang="cs-CZ" sz="2400" b="1" dirty="0" err="1">
                <a:solidFill>
                  <a:schemeClr val="bg1"/>
                </a:solidFill>
                <a:latin typeface="Times New Roman" panose="02020603050405020304" pitchFamily="18" charset="0"/>
                <a:cs typeface="Times New Roman" panose="02020603050405020304" pitchFamily="18" charset="0"/>
              </a:rPr>
              <a:t>poriadkov</a:t>
            </a:r>
            <a:r>
              <a:rPr lang="cs-CZ" sz="2400" b="1" dirty="0">
                <a:solidFill>
                  <a:schemeClr val="bg1"/>
                </a:solidFill>
                <a:latin typeface="Times New Roman" panose="02020603050405020304" pitchFamily="18" charset="0"/>
                <a:cs typeface="Times New Roman" panose="02020603050405020304" pitchFamily="18" charset="0"/>
              </a:rPr>
              <a:t> členských </a:t>
            </a:r>
            <a:r>
              <a:rPr lang="cs-CZ" sz="2400" b="1" dirty="0" err="1">
                <a:solidFill>
                  <a:schemeClr val="bg1"/>
                </a:solidFill>
                <a:latin typeface="Times New Roman" panose="02020603050405020304" pitchFamily="18" charset="0"/>
                <a:cs typeface="Times New Roman" panose="02020603050405020304" pitchFamily="18" charset="0"/>
              </a:rPr>
              <a:t>štátov</a:t>
            </a:r>
            <a:r>
              <a:rPr lang="cs-CZ" sz="2400" b="1" dirty="0">
                <a:solidFill>
                  <a:schemeClr val="bg1"/>
                </a:solidFill>
                <a:latin typeface="Times New Roman" panose="02020603050405020304" pitchFamily="18" charset="0"/>
                <a:cs typeface="Times New Roman" panose="02020603050405020304" pitchFamily="18" charset="0"/>
              </a:rPr>
              <a:t> (teda </a:t>
            </a:r>
            <a:r>
              <a:rPr lang="cs-CZ" sz="2400" b="1" dirty="0" err="1">
                <a:solidFill>
                  <a:schemeClr val="bg1"/>
                </a:solidFill>
                <a:latin typeface="Times New Roman" panose="02020603050405020304" pitchFamily="18" charset="0"/>
                <a:cs typeface="Times New Roman" panose="02020603050405020304" pitchFamily="18" charset="0"/>
              </a:rPr>
              <a:t>sa</a:t>
            </a:r>
            <a:r>
              <a:rPr lang="cs-CZ" sz="2400" b="1" dirty="0">
                <a:solidFill>
                  <a:schemeClr val="bg1"/>
                </a:solidFill>
                <a:latin typeface="Times New Roman" panose="02020603050405020304" pitchFamily="18" charset="0"/>
                <a:cs typeface="Times New Roman" panose="02020603050405020304" pitchFamily="18" charset="0"/>
              </a:rPr>
              <a:t> </a:t>
            </a:r>
            <a:r>
              <a:rPr lang="cs-CZ" sz="2400" b="1" dirty="0" err="1">
                <a:solidFill>
                  <a:schemeClr val="bg1"/>
                </a:solidFill>
                <a:latin typeface="Times New Roman" panose="02020603050405020304" pitchFamily="18" charset="0"/>
                <a:cs typeface="Times New Roman" panose="02020603050405020304" pitchFamily="18" charset="0"/>
              </a:rPr>
              <a:t>napr</a:t>
            </a:r>
            <a:r>
              <a:rPr lang="cs-CZ" sz="2400" b="1" dirty="0">
                <a:solidFill>
                  <a:schemeClr val="bg1"/>
                </a:solidFill>
                <a:latin typeface="Times New Roman" panose="02020603050405020304" pitchFamily="18" charset="0"/>
                <a:cs typeface="Times New Roman" panose="02020603050405020304" pitchFamily="18" charset="0"/>
              </a:rPr>
              <a:t>. </a:t>
            </a:r>
            <a:r>
              <a:rPr lang="cs-CZ" sz="2400" b="1" dirty="0" err="1">
                <a:solidFill>
                  <a:schemeClr val="bg1"/>
                </a:solidFill>
                <a:latin typeface="Times New Roman" panose="02020603050405020304" pitchFamily="18" charset="0"/>
                <a:cs typeface="Times New Roman" panose="02020603050405020304" pitchFamily="18" charset="0"/>
              </a:rPr>
              <a:t>príjme</a:t>
            </a:r>
            <a:r>
              <a:rPr lang="cs-CZ" sz="2400" b="1" dirty="0">
                <a:solidFill>
                  <a:schemeClr val="bg1"/>
                </a:solidFill>
                <a:latin typeface="Times New Roman" panose="02020603050405020304" pitchFamily="18" charset="0"/>
                <a:cs typeface="Times New Roman" panose="02020603050405020304" pitchFamily="18" charset="0"/>
              </a:rPr>
              <a:t> nový zákon)</a:t>
            </a:r>
          </a:p>
        </p:txBody>
      </p:sp>
    </p:spTree>
    <p:extLst>
      <p:ext uri="{BB962C8B-B14F-4D97-AF65-F5344CB8AC3E}">
        <p14:creationId xmlns:p14="http://schemas.microsoft.com/office/powerpoint/2010/main" val="1798764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176952"/>
            <a:ext cx="8280920" cy="3096344"/>
          </a:xfrm>
          <a:prstGeom prst="rect">
            <a:avLst/>
          </a:prstGeom>
        </p:spPr>
        <p:txBody>
          <a:bodyPr>
            <a:noAutofit/>
          </a:bodyPr>
          <a:lstStyle/>
          <a:p>
            <a:r>
              <a:rPr lang="cs-CZ" altLang="cs-CZ" sz="2000" b="1" dirty="0" err="1">
                <a:solidFill>
                  <a:srgbClr val="655481"/>
                </a:solidFill>
                <a:latin typeface="Times New Roman" panose="02020603050405020304" pitchFamily="18" charset="0"/>
                <a:cs typeface="Times New Roman" panose="02020603050405020304" pitchFamily="18" charset="0"/>
              </a:rPr>
              <a:t>Doplňujúce</a:t>
            </a:r>
            <a:r>
              <a:rPr lang="cs-CZ" altLang="cs-CZ" sz="2000" b="1" dirty="0">
                <a:solidFill>
                  <a:srgbClr val="655481"/>
                </a:solidFill>
                <a:latin typeface="Times New Roman" panose="02020603050405020304" pitchFamily="18" charset="0"/>
                <a:cs typeface="Times New Roman" panose="02020603050405020304" pitchFamily="18" charset="0"/>
              </a:rPr>
              <a:t> pramene sú </a:t>
            </a:r>
            <a:r>
              <a:rPr lang="cs-CZ" altLang="cs-CZ" sz="2000" b="1" dirty="0" err="1">
                <a:solidFill>
                  <a:srgbClr val="655481"/>
                </a:solidFill>
                <a:latin typeface="Times New Roman" panose="02020603050405020304" pitchFamily="18" charset="0"/>
                <a:cs typeface="Times New Roman" panose="02020603050405020304" pitchFamily="18" charset="0"/>
              </a:rPr>
              <a:t>právne</a:t>
            </a:r>
            <a:r>
              <a:rPr lang="cs-CZ" altLang="cs-CZ" sz="2000" b="1" dirty="0">
                <a:solidFill>
                  <a:srgbClr val="655481"/>
                </a:solidFill>
                <a:latin typeface="Times New Roman" panose="02020603050405020304" pitchFamily="18" charset="0"/>
                <a:cs typeface="Times New Roman" panose="02020603050405020304" pitchFamily="18" charset="0"/>
              </a:rPr>
              <a:t> prvky, </a:t>
            </a:r>
            <a:r>
              <a:rPr lang="cs-CZ" altLang="cs-CZ" sz="2000" b="1" dirty="0" err="1">
                <a:solidFill>
                  <a:srgbClr val="655481"/>
                </a:solidFill>
                <a:latin typeface="Times New Roman" panose="02020603050405020304" pitchFamily="18" charset="0"/>
                <a:cs typeface="Times New Roman" panose="02020603050405020304" pitchFamily="18" charset="0"/>
              </a:rPr>
              <a:t>ktoré</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nie</a:t>
            </a:r>
            <a:r>
              <a:rPr lang="cs-CZ" altLang="cs-CZ" sz="2000" b="1" dirty="0">
                <a:solidFill>
                  <a:srgbClr val="655481"/>
                </a:solidFill>
                <a:latin typeface="Times New Roman" panose="02020603050405020304" pitchFamily="18" charset="0"/>
                <a:cs typeface="Times New Roman" panose="02020603050405020304" pitchFamily="18" charset="0"/>
              </a:rPr>
              <a:t> sú v </a:t>
            </a:r>
            <a:r>
              <a:rPr lang="cs-CZ" altLang="cs-CZ" sz="2000" b="1" dirty="0" err="1">
                <a:solidFill>
                  <a:srgbClr val="655481"/>
                </a:solidFill>
                <a:latin typeface="Times New Roman" panose="02020603050405020304" pitchFamily="18" charset="0"/>
                <a:cs typeface="Times New Roman" panose="02020603050405020304" pitchFamily="18" charset="0"/>
              </a:rPr>
              <a:t>zmluvách</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výslovne</a:t>
            </a:r>
            <a:r>
              <a:rPr lang="cs-CZ" altLang="cs-CZ" sz="2000" b="1" dirty="0">
                <a:solidFill>
                  <a:srgbClr val="655481"/>
                </a:solidFill>
                <a:latin typeface="Times New Roman" panose="02020603050405020304" pitchFamily="18" charset="0"/>
                <a:cs typeface="Times New Roman" panose="02020603050405020304" pitchFamily="18" charset="0"/>
              </a:rPr>
              <a:t> uvedené. Táto </a:t>
            </a:r>
            <a:r>
              <a:rPr lang="cs-CZ" altLang="cs-CZ" sz="2000" b="1" dirty="0" err="1">
                <a:solidFill>
                  <a:srgbClr val="655481"/>
                </a:solidFill>
                <a:latin typeface="Times New Roman" panose="02020603050405020304" pitchFamily="18" charset="0"/>
                <a:cs typeface="Times New Roman" panose="02020603050405020304" pitchFamily="18" charset="0"/>
              </a:rPr>
              <a:t>kategória</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zahŕňa</a:t>
            </a:r>
            <a:r>
              <a:rPr lang="cs-CZ" altLang="cs-CZ" sz="2000" b="1" dirty="0">
                <a:solidFill>
                  <a:srgbClr val="655481"/>
                </a:solidFill>
                <a:latin typeface="Times New Roman" panose="02020603050405020304" pitchFamily="18" charset="0"/>
                <a:cs typeface="Times New Roman" panose="02020603050405020304" pitchFamily="18" charset="0"/>
              </a:rPr>
              <a:t>:</a:t>
            </a:r>
          </a:p>
          <a:p>
            <a:pPr lvl="1"/>
            <a:r>
              <a:rPr lang="cs-CZ" altLang="cs-CZ" sz="1600" b="1" dirty="0" err="1">
                <a:solidFill>
                  <a:srgbClr val="655481"/>
                </a:solidFill>
                <a:latin typeface="Times New Roman" panose="02020603050405020304" pitchFamily="18" charset="0"/>
                <a:cs typeface="Times New Roman" panose="02020603050405020304" pitchFamily="18" charset="0"/>
              </a:rPr>
              <a:t>judikatúru</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Súdneho</a:t>
            </a:r>
            <a:r>
              <a:rPr lang="cs-CZ" altLang="cs-CZ" sz="1600" b="1" dirty="0">
                <a:solidFill>
                  <a:srgbClr val="655481"/>
                </a:solidFill>
                <a:latin typeface="Times New Roman" panose="02020603050405020304" pitchFamily="18" charset="0"/>
                <a:cs typeface="Times New Roman" panose="02020603050405020304" pitchFamily="18" charset="0"/>
              </a:rPr>
              <a:t> dvora EÚ,</a:t>
            </a:r>
          </a:p>
          <a:p>
            <a:pPr lvl="1"/>
            <a:r>
              <a:rPr lang="cs-CZ" altLang="cs-CZ" sz="1600" b="1" dirty="0" err="1">
                <a:solidFill>
                  <a:srgbClr val="655481"/>
                </a:solidFill>
                <a:latin typeface="Times New Roman" panose="02020603050405020304" pitchFamily="18" charset="0"/>
                <a:cs typeface="Times New Roman" panose="02020603050405020304" pitchFamily="18" charset="0"/>
              </a:rPr>
              <a:t>medzinárodné</a:t>
            </a:r>
            <a:r>
              <a:rPr lang="cs-CZ" altLang="cs-CZ" sz="1600" b="1" dirty="0">
                <a:solidFill>
                  <a:srgbClr val="655481"/>
                </a:solidFill>
                <a:latin typeface="Times New Roman" panose="02020603050405020304" pitchFamily="18" charset="0"/>
                <a:cs typeface="Times New Roman" panose="02020603050405020304" pitchFamily="18" charset="0"/>
              </a:rPr>
              <a:t> právo – často </a:t>
            </a:r>
            <a:r>
              <a:rPr lang="cs-CZ" altLang="cs-CZ" sz="1600" b="1" dirty="0" err="1">
                <a:solidFill>
                  <a:srgbClr val="655481"/>
                </a:solidFill>
                <a:latin typeface="Times New Roman" panose="02020603050405020304" pitchFamily="18" charset="0"/>
                <a:cs typeface="Times New Roman" panose="02020603050405020304" pitchFamily="18" charset="0"/>
              </a:rPr>
              <a:t>Súdnemu</a:t>
            </a:r>
            <a:r>
              <a:rPr lang="cs-CZ" altLang="cs-CZ" sz="1600" b="1" dirty="0">
                <a:solidFill>
                  <a:srgbClr val="655481"/>
                </a:solidFill>
                <a:latin typeface="Times New Roman" panose="02020603050405020304" pitchFamily="18" charset="0"/>
                <a:cs typeface="Times New Roman" panose="02020603050405020304" pitchFamily="18" charset="0"/>
              </a:rPr>
              <a:t> dvoru EÚ </a:t>
            </a:r>
            <a:r>
              <a:rPr lang="cs-CZ" altLang="cs-CZ" sz="1600" b="1" dirty="0" err="1">
                <a:solidFill>
                  <a:srgbClr val="655481"/>
                </a:solidFill>
                <a:latin typeface="Times New Roman" panose="02020603050405020304" pitchFamily="18" charset="0"/>
                <a:cs typeface="Times New Roman" panose="02020603050405020304" pitchFamily="18" charset="0"/>
              </a:rPr>
              <a:t>pri</a:t>
            </a:r>
            <a:r>
              <a:rPr lang="cs-CZ" altLang="cs-CZ" sz="1600" b="1" dirty="0">
                <a:solidFill>
                  <a:srgbClr val="655481"/>
                </a:solidFill>
                <a:latin typeface="Times New Roman" panose="02020603050405020304" pitchFamily="18" charset="0"/>
                <a:cs typeface="Times New Roman" panose="02020603050405020304" pitchFamily="18" charset="0"/>
              </a:rPr>
              <a:t> budovaní </a:t>
            </a:r>
            <a:r>
              <a:rPr lang="cs-CZ" altLang="cs-CZ" sz="1600" b="1" dirty="0" err="1">
                <a:solidFill>
                  <a:srgbClr val="655481"/>
                </a:solidFill>
                <a:latin typeface="Times New Roman" panose="02020603050405020304" pitchFamily="18" charset="0"/>
                <a:cs typeface="Times New Roman" panose="02020603050405020304" pitchFamily="18" charset="0"/>
              </a:rPr>
              <a:t>judikatúry</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slúži</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ako</a:t>
            </a:r>
            <a:r>
              <a:rPr lang="cs-CZ" altLang="cs-CZ" sz="1600" b="1" dirty="0">
                <a:solidFill>
                  <a:srgbClr val="655481"/>
                </a:solidFill>
                <a:latin typeface="Times New Roman" panose="02020603050405020304" pitchFamily="18" charset="0"/>
                <a:cs typeface="Times New Roman" panose="02020603050405020304" pitchFamily="18" charset="0"/>
              </a:rPr>
              <a:t> zdroj </a:t>
            </a:r>
            <a:r>
              <a:rPr lang="cs-CZ" altLang="cs-CZ" sz="1600" b="1" dirty="0" err="1">
                <a:solidFill>
                  <a:srgbClr val="655481"/>
                </a:solidFill>
                <a:latin typeface="Times New Roman" panose="02020603050405020304" pitchFamily="18" charset="0"/>
                <a:cs typeface="Times New Roman" panose="02020603050405020304" pitchFamily="18" charset="0"/>
              </a:rPr>
              <a:t>inšpirácie</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Súdny</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dvor</a:t>
            </a:r>
            <a:r>
              <a:rPr lang="cs-CZ" altLang="cs-CZ" sz="1600" b="1" dirty="0">
                <a:solidFill>
                  <a:srgbClr val="655481"/>
                </a:solidFill>
                <a:latin typeface="Times New Roman" panose="02020603050405020304" pitchFamily="18" charset="0"/>
                <a:cs typeface="Times New Roman" panose="02020603050405020304" pitchFamily="18" charset="0"/>
              </a:rPr>
              <a:t> EÚ odkazuje na </a:t>
            </a:r>
            <a:r>
              <a:rPr lang="cs-CZ" altLang="cs-CZ" sz="1600" b="1" dirty="0" err="1">
                <a:solidFill>
                  <a:srgbClr val="655481"/>
                </a:solidFill>
                <a:latin typeface="Times New Roman" panose="02020603050405020304" pitchFamily="18" charset="0"/>
                <a:cs typeface="Times New Roman" panose="02020603050405020304" pitchFamily="18" charset="0"/>
              </a:rPr>
              <a:t>písané</a:t>
            </a:r>
            <a:r>
              <a:rPr lang="cs-CZ" altLang="cs-CZ" sz="1600" b="1" dirty="0">
                <a:solidFill>
                  <a:srgbClr val="655481"/>
                </a:solidFill>
                <a:latin typeface="Times New Roman" panose="02020603050405020304" pitchFamily="18" charset="0"/>
                <a:cs typeface="Times New Roman" panose="02020603050405020304" pitchFamily="18" charset="0"/>
              </a:rPr>
              <a:t> právo, zvyky a úzus,</a:t>
            </a:r>
          </a:p>
          <a:p>
            <a:pPr lvl="1"/>
            <a:r>
              <a:rPr lang="cs-CZ" altLang="cs-CZ" sz="1600" b="1" dirty="0">
                <a:solidFill>
                  <a:srgbClr val="655481"/>
                </a:solidFill>
                <a:latin typeface="Times New Roman" panose="02020603050405020304" pitchFamily="18" charset="0"/>
                <a:cs typeface="Times New Roman" panose="02020603050405020304" pitchFamily="18" charset="0"/>
              </a:rPr>
              <a:t>všeobecné zásady práva – </a:t>
            </a:r>
            <a:r>
              <a:rPr lang="cs-CZ" altLang="cs-CZ" sz="1600" b="1" dirty="0" err="1">
                <a:solidFill>
                  <a:srgbClr val="655481"/>
                </a:solidFill>
                <a:latin typeface="Times New Roman" panose="02020603050405020304" pitchFamily="18" charset="0"/>
                <a:cs typeface="Times New Roman" panose="02020603050405020304" pitchFamily="18" charset="0"/>
              </a:rPr>
              <a:t>nepísané</a:t>
            </a:r>
            <a:r>
              <a:rPr lang="cs-CZ" altLang="cs-CZ" sz="1600" b="1" dirty="0">
                <a:solidFill>
                  <a:srgbClr val="655481"/>
                </a:solidFill>
                <a:latin typeface="Times New Roman" panose="02020603050405020304" pitchFamily="18" charset="0"/>
                <a:cs typeface="Times New Roman" panose="02020603050405020304" pitchFamily="18" charset="0"/>
              </a:rPr>
              <a:t> pramene práva rozpracované </a:t>
            </a:r>
            <a:r>
              <a:rPr lang="cs-CZ" altLang="cs-CZ" sz="1600" b="1" dirty="0" err="1">
                <a:solidFill>
                  <a:srgbClr val="655481"/>
                </a:solidFill>
                <a:latin typeface="Times New Roman" panose="02020603050405020304" pitchFamily="18" charset="0"/>
                <a:cs typeface="Times New Roman" panose="02020603050405020304" pitchFamily="18" charset="0"/>
              </a:rPr>
              <a:t>judikatúrou</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Súdneho</a:t>
            </a:r>
            <a:r>
              <a:rPr lang="cs-CZ" altLang="cs-CZ" sz="1600" b="1" dirty="0">
                <a:solidFill>
                  <a:srgbClr val="655481"/>
                </a:solidFill>
                <a:latin typeface="Times New Roman" panose="02020603050405020304" pitchFamily="18" charset="0"/>
                <a:cs typeface="Times New Roman" panose="02020603050405020304" pitchFamily="18" charset="0"/>
              </a:rPr>
              <a:t> dvora EÚ. </a:t>
            </a:r>
            <a:r>
              <a:rPr lang="cs-CZ" altLang="cs-CZ" sz="1600" b="1" dirty="0" err="1">
                <a:solidFill>
                  <a:srgbClr val="655481"/>
                </a:solidFill>
                <a:latin typeface="Times New Roman" panose="02020603050405020304" pitchFamily="18" charset="0"/>
                <a:cs typeface="Times New Roman" panose="02020603050405020304" pitchFamily="18" charset="0"/>
              </a:rPr>
              <a:t>Tieto</a:t>
            </a:r>
            <a:r>
              <a:rPr lang="cs-CZ" altLang="cs-CZ" sz="1600" b="1" dirty="0">
                <a:solidFill>
                  <a:srgbClr val="655481"/>
                </a:solidFill>
                <a:latin typeface="Times New Roman" panose="02020603050405020304" pitchFamily="18" charset="0"/>
                <a:cs typeface="Times New Roman" panose="02020603050405020304" pitchFamily="18" charset="0"/>
              </a:rPr>
              <a:t> zásady umožnili </a:t>
            </a:r>
            <a:r>
              <a:rPr lang="cs-CZ" altLang="cs-CZ" sz="1600" b="1" dirty="0" err="1">
                <a:solidFill>
                  <a:srgbClr val="655481"/>
                </a:solidFill>
                <a:latin typeface="Times New Roman" panose="02020603050405020304" pitchFamily="18" charset="0"/>
                <a:cs typeface="Times New Roman" panose="02020603050405020304" pitchFamily="18" charset="0"/>
              </a:rPr>
              <a:t>Súdnemu</a:t>
            </a:r>
            <a:r>
              <a:rPr lang="cs-CZ" altLang="cs-CZ" sz="1600" b="1" dirty="0">
                <a:solidFill>
                  <a:srgbClr val="655481"/>
                </a:solidFill>
                <a:latin typeface="Times New Roman" panose="02020603050405020304" pitchFamily="18" charset="0"/>
                <a:cs typeface="Times New Roman" panose="02020603050405020304" pitchFamily="18" charset="0"/>
              </a:rPr>
              <a:t> dvoru EÚ </a:t>
            </a:r>
            <a:r>
              <a:rPr lang="cs-CZ" altLang="cs-CZ" sz="1600" b="1" dirty="0" err="1">
                <a:solidFill>
                  <a:srgbClr val="655481"/>
                </a:solidFill>
                <a:latin typeface="Times New Roman" panose="02020603050405020304" pitchFamily="18" charset="0"/>
                <a:cs typeface="Times New Roman" panose="02020603050405020304" pitchFamily="18" charset="0"/>
              </a:rPr>
              <a:t>zaviesť</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pravidlá</a:t>
            </a:r>
            <a:r>
              <a:rPr lang="cs-CZ" altLang="cs-CZ" sz="1600" b="1" dirty="0">
                <a:solidFill>
                  <a:srgbClr val="655481"/>
                </a:solidFill>
                <a:latin typeface="Times New Roman" panose="02020603050405020304" pitchFamily="18" charset="0"/>
                <a:cs typeface="Times New Roman" panose="02020603050405020304" pitchFamily="18" charset="0"/>
              </a:rPr>
              <a:t> v </a:t>
            </a:r>
            <a:r>
              <a:rPr lang="cs-CZ" altLang="cs-CZ" sz="1600" b="1" dirty="0" err="1">
                <a:solidFill>
                  <a:srgbClr val="655481"/>
                </a:solidFill>
                <a:latin typeface="Times New Roman" panose="02020603050405020304" pitchFamily="18" charset="0"/>
                <a:cs typeface="Times New Roman" panose="02020603050405020304" pitchFamily="18" charset="0"/>
              </a:rPr>
              <a:t>rôznych</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oblastiach</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ktoré</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nie</a:t>
            </a:r>
            <a:r>
              <a:rPr lang="cs-CZ" altLang="cs-CZ" sz="1600" b="1" dirty="0">
                <a:solidFill>
                  <a:srgbClr val="655481"/>
                </a:solidFill>
                <a:latin typeface="Times New Roman" panose="02020603050405020304" pitchFamily="18" charset="0"/>
                <a:cs typeface="Times New Roman" panose="02020603050405020304" pitchFamily="18" charset="0"/>
              </a:rPr>
              <a:t> sú v </a:t>
            </a:r>
            <a:r>
              <a:rPr lang="cs-CZ" altLang="cs-CZ" sz="1600" b="1" dirty="0" err="1">
                <a:solidFill>
                  <a:srgbClr val="655481"/>
                </a:solidFill>
                <a:latin typeface="Times New Roman" panose="02020603050405020304" pitchFamily="18" charset="0"/>
                <a:cs typeface="Times New Roman" panose="02020603050405020304" pitchFamily="18" charset="0"/>
              </a:rPr>
              <a:t>zmluvách</a:t>
            </a:r>
            <a:r>
              <a:rPr lang="cs-CZ" altLang="cs-CZ" sz="1600" b="1" dirty="0">
                <a:solidFill>
                  <a:srgbClr val="655481"/>
                </a:solidFill>
                <a:latin typeface="Times New Roman" panose="02020603050405020304" pitchFamily="18" charset="0"/>
                <a:cs typeface="Times New Roman" panose="02020603050405020304" pitchFamily="18" charset="0"/>
              </a:rPr>
              <a:t> uvedené.</a:t>
            </a:r>
          </a:p>
        </p:txBody>
      </p:sp>
      <p:sp>
        <p:nvSpPr>
          <p:cNvPr id="6" name="Nadpis 5"/>
          <p:cNvSpPr>
            <a:spLocks noGrp="1"/>
          </p:cNvSpPr>
          <p:nvPr>
            <p:ph type="title"/>
          </p:nvPr>
        </p:nvSpPr>
        <p:spPr>
          <a:xfrm>
            <a:off x="179512" y="195486"/>
            <a:ext cx="3888432" cy="507703"/>
          </a:xfrm>
        </p:spPr>
        <p:txBody>
          <a:bodyPr/>
          <a:lstStyle/>
          <a:p>
            <a:r>
              <a:rPr lang="cs-CZ" dirty="0" err="1"/>
              <a:t>Európska</a:t>
            </a:r>
            <a:r>
              <a:rPr lang="cs-CZ" dirty="0"/>
              <a:t> </a:t>
            </a:r>
            <a:r>
              <a:rPr lang="cs-CZ" dirty="0" err="1"/>
              <a:t>únia</a:t>
            </a:r>
            <a:r>
              <a:rPr lang="cs-CZ" dirty="0"/>
              <a:t> a jej pramene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3127790010"/>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176952"/>
            <a:ext cx="8280920" cy="3096344"/>
          </a:xfrm>
          <a:prstGeom prst="rect">
            <a:avLst/>
          </a:prstGeom>
        </p:spPr>
        <p:txBody>
          <a:bodyPr>
            <a:noAutofit/>
          </a:bodyPr>
          <a:lstStyle/>
          <a:p>
            <a:r>
              <a:rPr lang="cs-CZ" altLang="cs-CZ" sz="2000" b="1" dirty="0">
                <a:solidFill>
                  <a:srgbClr val="655481"/>
                </a:solidFill>
                <a:latin typeface="Times New Roman" panose="02020603050405020304" pitchFamily="18" charset="0"/>
                <a:cs typeface="Times New Roman" panose="02020603050405020304" pitchFamily="18" charset="0"/>
              </a:rPr>
              <a:t>Evropská rada  - tvořena  nejvyššími představiteli členských států, kteří na pravidelných zasedáních určují směřování politiky Evropské unie a dávají podněty k jejímu rozvoji</a:t>
            </a:r>
          </a:p>
          <a:p>
            <a:r>
              <a:rPr lang="cs-CZ" altLang="cs-CZ" sz="2000" b="1" dirty="0">
                <a:solidFill>
                  <a:srgbClr val="655481"/>
                </a:solidFill>
                <a:latin typeface="Times New Roman" panose="02020603050405020304" pitchFamily="18" charset="0"/>
                <a:cs typeface="Times New Roman" panose="02020603050405020304" pitchFamily="18" charset="0"/>
              </a:rPr>
              <a:t>Rada EU - zastupuje členské státy. Ministři vlád členských zemí se společně usnášejí na konkrétních politických krocích v oblastech působnosti svých resortů. Mimo pravidelné schůzky ministrů a jejich náměstků Radě napomáhá na pracovní úrovni Výbor stálých zástupců (COREPER)</a:t>
            </a:r>
          </a:p>
          <a:p>
            <a:endParaRPr lang="cs-CZ" altLang="cs-CZ" sz="2000" b="1" dirty="0" err="1">
              <a:solidFill>
                <a:srgbClr val="65548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err="1"/>
              <a:t>Európska</a:t>
            </a:r>
            <a:r>
              <a:rPr lang="cs-CZ" dirty="0"/>
              <a:t> </a:t>
            </a:r>
            <a:r>
              <a:rPr lang="cs-CZ" dirty="0" err="1"/>
              <a:t>únia</a:t>
            </a:r>
            <a:r>
              <a:rPr lang="cs-CZ" dirty="0"/>
              <a:t> a jej orgány a </a:t>
            </a:r>
            <a:r>
              <a:rPr lang="cs-CZ" dirty="0" err="1"/>
              <a:t>inštitúcie</a:t>
            </a:r>
            <a:r>
              <a:rPr lang="cs-CZ" dirty="0"/>
              <a:t> – </a:t>
            </a:r>
            <a:r>
              <a:rPr lang="cs-CZ" dirty="0" err="1"/>
              <a:t>hlavné</a:t>
            </a:r>
            <a:r>
              <a:rPr lang="cs-CZ" dirty="0"/>
              <a:t> orgány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334072577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176952"/>
            <a:ext cx="8280920" cy="3096344"/>
          </a:xfrm>
          <a:prstGeom prst="rect">
            <a:avLst/>
          </a:prstGeom>
        </p:spPr>
        <p:txBody>
          <a:bodyPr>
            <a:noAutofit/>
          </a:bodyPr>
          <a:lstStyle/>
          <a:p>
            <a:r>
              <a:rPr lang="cs-CZ" altLang="cs-CZ" sz="2000" b="1" dirty="0">
                <a:solidFill>
                  <a:srgbClr val="655481"/>
                </a:solidFill>
                <a:latin typeface="Times New Roman" panose="02020603050405020304" pitchFamily="18" charset="0"/>
                <a:cs typeface="Times New Roman" panose="02020603050405020304" pitchFamily="18" charset="0"/>
              </a:rPr>
              <a:t>Evropská komise - instituce podporující obecný zájem Evropské unie. Má mnoho funkcí - zejména navrhuje právní akty, pod kontrolou Soudního dvora dohlíží na uplatňování práva Unie, plní rozpočet a řídí programy Unie.</a:t>
            </a:r>
          </a:p>
          <a:p>
            <a:r>
              <a:rPr lang="cs-CZ" altLang="cs-CZ" sz="2000" b="1" dirty="0">
                <a:solidFill>
                  <a:srgbClr val="655481"/>
                </a:solidFill>
                <a:latin typeface="Times New Roman" panose="02020603050405020304" pitchFamily="18" charset="0"/>
                <a:cs typeface="Times New Roman" panose="02020603050405020304" pitchFamily="18" charset="0"/>
              </a:rPr>
              <a:t>Evropský parlament - zastupuje občany Evropské unie. Od roku 1979 jsou europoslanci voleni v přímých volbách. Společně s Radou EU je legislativní institucí, která se podílí na schvalování právních aktů, které se dále realizují v členských státech EU. Rovněž vykonává rozpočtové a kontrolní funkce.</a:t>
            </a:r>
          </a:p>
          <a:p>
            <a:endParaRPr lang="cs-CZ" altLang="cs-CZ" sz="2000" b="1" dirty="0">
              <a:solidFill>
                <a:srgbClr val="65548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err="1"/>
              <a:t>Európska</a:t>
            </a:r>
            <a:r>
              <a:rPr lang="cs-CZ" dirty="0"/>
              <a:t> </a:t>
            </a:r>
            <a:r>
              <a:rPr lang="cs-CZ" dirty="0" err="1"/>
              <a:t>únia</a:t>
            </a:r>
            <a:r>
              <a:rPr lang="cs-CZ" dirty="0"/>
              <a:t> a jej orgány a </a:t>
            </a:r>
            <a:r>
              <a:rPr lang="cs-CZ" dirty="0" err="1"/>
              <a:t>inštitúcie</a:t>
            </a:r>
            <a:r>
              <a:rPr lang="cs-CZ" dirty="0"/>
              <a:t> – </a:t>
            </a:r>
            <a:r>
              <a:rPr lang="cs-CZ" dirty="0" err="1"/>
              <a:t>hlavné</a:t>
            </a:r>
            <a:r>
              <a:rPr lang="cs-CZ" dirty="0"/>
              <a:t> orgány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2299533943"/>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176952"/>
            <a:ext cx="8280920" cy="3096344"/>
          </a:xfrm>
          <a:prstGeom prst="rect">
            <a:avLst/>
          </a:prstGeom>
        </p:spPr>
        <p:txBody>
          <a:bodyPr>
            <a:noAutofit/>
          </a:bodyPr>
          <a:lstStyle/>
          <a:p>
            <a:r>
              <a:rPr lang="cs-CZ" altLang="cs-CZ" sz="2000" b="1" dirty="0">
                <a:solidFill>
                  <a:srgbClr val="655481"/>
                </a:solidFill>
                <a:latin typeface="Times New Roman" panose="02020603050405020304" pitchFamily="18" charset="0"/>
                <a:cs typeface="Times New Roman" panose="02020603050405020304" pitchFamily="18" charset="0"/>
              </a:rPr>
              <a:t>Soudní dvůr Evropské unie - Zajišťuje výklad a aplikaci evropského práva v členských státech EU a rozhoduje ve vymezených případech o žalobách a otázkách aplikace a interpretace evropského práva</a:t>
            </a:r>
          </a:p>
          <a:p>
            <a:r>
              <a:rPr lang="cs-CZ" altLang="cs-CZ" sz="2000" b="1" dirty="0">
                <a:solidFill>
                  <a:srgbClr val="655481"/>
                </a:solidFill>
                <a:latin typeface="Times New Roman" panose="02020603050405020304" pitchFamily="18" charset="0"/>
                <a:cs typeface="Times New Roman" panose="02020603050405020304" pitchFamily="18" charset="0"/>
              </a:rPr>
              <a:t>Evropská centrální banka - tvoří spolu s národními centrálními bankami tzv. Evropský systém centrálních bank, který má za úkol udržovat cenovou stabilitu a podporuje hospodářské politiky v Unii. Evropská centrální banka spolu s centrálními bankami zemí, jejichž společnou měnou je euro, řídí měnovou politiku Unie.</a:t>
            </a:r>
          </a:p>
          <a:p>
            <a:r>
              <a:rPr lang="cs-CZ" altLang="cs-CZ" sz="2000" b="1" dirty="0">
                <a:solidFill>
                  <a:srgbClr val="655481"/>
                </a:solidFill>
                <a:latin typeface="Times New Roman" panose="02020603050405020304" pitchFamily="18" charset="0"/>
                <a:cs typeface="Times New Roman" panose="02020603050405020304" pitchFamily="18" charset="0"/>
              </a:rPr>
              <a:t>Účetní dvůr - kontroluje účetnictví EU</a:t>
            </a:r>
          </a:p>
        </p:txBody>
      </p:sp>
      <p:sp>
        <p:nvSpPr>
          <p:cNvPr id="6" name="Nadpis 5"/>
          <p:cNvSpPr>
            <a:spLocks noGrp="1"/>
          </p:cNvSpPr>
          <p:nvPr>
            <p:ph type="title"/>
          </p:nvPr>
        </p:nvSpPr>
        <p:spPr>
          <a:xfrm>
            <a:off x="179512" y="195486"/>
            <a:ext cx="3888432" cy="507703"/>
          </a:xfrm>
        </p:spPr>
        <p:txBody>
          <a:bodyPr/>
          <a:lstStyle/>
          <a:p>
            <a:r>
              <a:rPr lang="cs-CZ" dirty="0" err="1"/>
              <a:t>Európska</a:t>
            </a:r>
            <a:r>
              <a:rPr lang="cs-CZ" dirty="0"/>
              <a:t> </a:t>
            </a:r>
            <a:r>
              <a:rPr lang="cs-CZ" dirty="0" err="1"/>
              <a:t>únia</a:t>
            </a:r>
            <a:r>
              <a:rPr lang="cs-CZ" dirty="0"/>
              <a:t> a jej orgány a </a:t>
            </a:r>
            <a:r>
              <a:rPr lang="cs-CZ" dirty="0" err="1"/>
              <a:t>inštitúcie</a:t>
            </a:r>
            <a:r>
              <a:rPr lang="cs-CZ" dirty="0"/>
              <a:t> – </a:t>
            </a:r>
            <a:r>
              <a:rPr lang="cs-CZ" dirty="0" err="1"/>
              <a:t>hlavné</a:t>
            </a:r>
            <a:r>
              <a:rPr lang="cs-CZ" dirty="0"/>
              <a:t> orgány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4189749004"/>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3888432" cy="507703"/>
          </a:xfrm>
        </p:spPr>
        <p:txBody>
          <a:bodyPr/>
          <a:lstStyle/>
          <a:p>
            <a:r>
              <a:rPr lang="cs-CZ" dirty="0" err="1"/>
              <a:t>Európska</a:t>
            </a:r>
            <a:r>
              <a:rPr lang="cs-CZ" dirty="0"/>
              <a:t> </a:t>
            </a:r>
            <a:r>
              <a:rPr lang="cs-CZ" dirty="0" err="1"/>
              <a:t>únia</a:t>
            </a:r>
            <a:r>
              <a:rPr lang="cs-CZ" dirty="0"/>
              <a:t> a jej orgány a </a:t>
            </a:r>
            <a:r>
              <a:rPr lang="cs-CZ" dirty="0" err="1"/>
              <a:t>inštitúcie</a:t>
            </a:r>
            <a:r>
              <a:rPr lang="cs-CZ" dirty="0"/>
              <a:t> – </a:t>
            </a:r>
            <a:r>
              <a:rPr lang="cs-CZ" dirty="0" err="1"/>
              <a:t>ďalšie</a:t>
            </a:r>
            <a:r>
              <a:rPr lang="cs-CZ" dirty="0"/>
              <a:t> </a:t>
            </a:r>
            <a:r>
              <a:rPr lang="cs-CZ" dirty="0" err="1"/>
              <a:t>inštitúcie</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pic>
        <p:nvPicPr>
          <p:cNvPr id="5" name="Picture 4" descr="Diagram&#10;&#10;Description automatically generated">
            <a:extLst>
              <a:ext uri="{FF2B5EF4-FFF2-40B4-BE49-F238E27FC236}">
                <a16:creationId xmlns:a16="http://schemas.microsoft.com/office/drawing/2014/main" id="{EB7E3A51-B560-8D45-A650-AFB2DCC2E9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88922"/>
            <a:ext cx="9144000" cy="3165655"/>
          </a:xfrm>
          <a:prstGeom prst="rect">
            <a:avLst/>
          </a:prstGeom>
        </p:spPr>
      </p:pic>
      <p:sp>
        <p:nvSpPr>
          <p:cNvPr id="7" name="TextBox 6">
            <a:extLst>
              <a:ext uri="{FF2B5EF4-FFF2-40B4-BE49-F238E27FC236}">
                <a16:creationId xmlns:a16="http://schemas.microsoft.com/office/drawing/2014/main" id="{8C4066A2-FD58-E646-9F3C-7B55F3001EAD}"/>
              </a:ext>
            </a:extLst>
          </p:cNvPr>
          <p:cNvSpPr txBox="1"/>
          <p:nvPr/>
        </p:nvSpPr>
        <p:spPr>
          <a:xfrm>
            <a:off x="1010194" y="4502331"/>
            <a:ext cx="3967817" cy="369332"/>
          </a:xfrm>
          <a:prstGeom prst="rect">
            <a:avLst/>
          </a:prstGeom>
          <a:noFill/>
        </p:spPr>
        <p:txBody>
          <a:bodyPr wrap="none" rtlCol="0">
            <a:spAutoFit/>
          </a:bodyPr>
          <a:lstStyle/>
          <a:p>
            <a:r>
              <a:rPr lang="sk-SK" dirty="0"/>
              <a:t>Zdroj: </a:t>
            </a:r>
            <a:r>
              <a:rPr lang="sk-SK" dirty="0" err="1"/>
              <a:t>dr.</a:t>
            </a:r>
            <a:r>
              <a:rPr lang="sk-SK" dirty="0"/>
              <a:t> </a:t>
            </a:r>
            <a:r>
              <a:rPr lang="sk-SK" dirty="0" err="1"/>
              <a:t>Scískalová</a:t>
            </a:r>
            <a:r>
              <a:rPr lang="sk-SK" dirty="0"/>
              <a:t>, elektronické opory</a:t>
            </a:r>
          </a:p>
        </p:txBody>
      </p:sp>
    </p:spTree>
    <p:extLst>
      <p:ext uri="{BB962C8B-B14F-4D97-AF65-F5344CB8AC3E}">
        <p14:creationId xmlns:p14="http://schemas.microsoft.com/office/powerpoint/2010/main" val="3197516809"/>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8660516" cy="4608512"/>
          </a:xfrm>
          <a:prstGeom prst="rect">
            <a:avLst/>
          </a:prstGeom>
          <a:solidFill>
            <a:srgbClr val="655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7373" y="399939"/>
            <a:ext cx="956040" cy="688628"/>
          </a:xfrm>
          <a:prstGeom prst="rect">
            <a:avLst/>
          </a:prstGeom>
        </p:spPr>
      </p:pic>
      <p:sp>
        <p:nvSpPr>
          <p:cNvPr id="6" name="Nadpis 1"/>
          <p:cNvSpPr txBox="1">
            <a:spLocks/>
          </p:cNvSpPr>
          <p:nvPr/>
        </p:nvSpPr>
        <p:spPr>
          <a:xfrm>
            <a:off x="1363942" y="1923678"/>
            <a:ext cx="6416116" cy="1656184"/>
          </a:xfrm>
          <a:prstGeom prst="rect">
            <a:avLst/>
          </a:prstGeom>
        </p:spPr>
        <p:txBody>
          <a:bodyPr vert="horz" lIns="91440" tIns="45720" rIns="91440" bIns="45720" rtlCol="0" anchor="t">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cs-CZ" sz="2400" b="1" dirty="0">
              <a:solidFill>
                <a:schemeClr val="bg1"/>
              </a:solidFill>
              <a:latin typeface="Times New Roman" panose="02020603050405020304" pitchFamily="18" charset="0"/>
              <a:cs typeface="Times New Roman" panose="02020603050405020304" pitchFamily="18" charset="0"/>
            </a:endParaRPr>
          </a:p>
          <a:p>
            <a:r>
              <a:rPr lang="cs-CZ" sz="2400" b="1" dirty="0" err="1">
                <a:solidFill>
                  <a:schemeClr val="bg1"/>
                </a:solidFill>
                <a:latin typeface="Times New Roman" panose="02020603050405020304" pitchFamily="18" charset="0"/>
                <a:cs typeface="Times New Roman" panose="02020603050405020304" pitchFamily="18" charset="0"/>
              </a:rPr>
              <a:t>Ďakujem</a:t>
            </a:r>
            <a:r>
              <a:rPr lang="cs-CZ" sz="2400" b="1" dirty="0">
                <a:solidFill>
                  <a:schemeClr val="bg1"/>
                </a:solidFill>
                <a:latin typeface="Times New Roman" panose="02020603050405020304" pitchFamily="18" charset="0"/>
                <a:cs typeface="Times New Roman" panose="02020603050405020304" pitchFamily="18" charset="0"/>
              </a:rPr>
              <a:t> za </a:t>
            </a:r>
            <a:r>
              <a:rPr lang="cs-CZ" sz="2400" b="1" dirty="0" err="1">
                <a:solidFill>
                  <a:schemeClr val="bg1"/>
                </a:solidFill>
                <a:latin typeface="Times New Roman" panose="02020603050405020304" pitchFamily="18" charset="0"/>
                <a:cs typeface="Times New Roman" panose="02020603050405020304" pitchFamily="18" charset="0"/>
              </a:rPr>
              <a:t>pozornosť</a:t>
            </a:r>
            <a:endParaRPr lang="cs-CZ" sz="2400" b="1" dirty="0">
              <a:solidFill>
                <a:schemeClr val="bg1"/>
              </a:solidFill>
              <a:latin typeface="Times New Roman" panose="02020603050405020304" pitchFamily="18" charset="0"/>
              <a:cs typeface="Times New Roman" panose="02020603050405020304" pitchFamily="18" charset="0"/>
            </a:endParaRPr>
          </a:p>
          <a:p>
            <a:r>
              <a:rPr lang="cs-CZ" sz="2400" b="1" dirty="0" err="1">
                <a:solidFill>
                  <a:schemeClr val="bg1"/>
                </a:solidFill>
                <a:latin typeface="Times New Roman" panose="02020603050405020304" pitchFamily="18" charset="0"/>
                <a:cs typeface="Times New Roman" panose="02020603050405020304" pitchFamily="18" charset="0"/>
              </a:rPr>
              <a:t>matus.vyrostko@fvp.slu.cz</a:t>
            </a:r>
            <a:endParaRPr lang="cs-CZ" sz="2400" b="1" dirty="0">
              <a:solidFill>
                <a:schemeClr val="bg1"/>
              </a:solidFill>
              <a:latin typeface="Times New Roman" panose="02020603050405020304" pitchFamily="18" charset="0"/>
              <a:cs typeface="Times New Roman" panose="02020603050405020304" pitchFamily="18" charset="0"/>
            </a:endParaRPr>
          </a:p>
          <a:p>
            <a:r>
              <a:rPr lang="cs-CZ" sz="2400" b="1" dirty="0" err="1">
                <a:solidFill>
                  <a:schemeClr val="bg1"/>
                </a:solidFill>
                <a:latin typeface="Times New Roman" panose="02020603050405020304" pitchFamily="18" charset="0"/>
                <a:cs typeface="Times New Roman" panose="02020603050405020304" pitchFamily="18" charset="0"/>
              </a:rPr>
              <a:t>matusvyrostko@gmail.com</a:t>
            </a:r>
            <a:r>
              <a:rPr lang="cs-CZ" sz="2400" b="1" dirty="0">
                <a:solidFill>
                  <a:schemeClr val="bg1"/>
                </a:solidFill>
                <a:latin typeface="Times New Roman" panose="02020603050405020304" pitchFamily="18" charset="0"/>
                <a:cs typeface="Times New Roman" panose="02020603050405020304" pitchFamily="18" charset="0"/>
              </a:rPr>
              <a:t> (len </a:t>
            </a:r>
            <a:r>
              <a:rPr lang="cs-CZ" sz="2400" b="1" dirty="0" err="1">
                <a:solidFill>
                  <a:schemeClr val="bg1"/>
                </a:solidFill>
                <a:latin typeface="Times New Roman" panose="02020603050405020304" pitchFamily="18" charset="0"/>
                <a:cs typeface="Times New Roman" panose="02020603050405020304" pitchFamily="18" charset="0"/>
              </a:rPr>
              <a:t>ak</a:t>
            </a:r>
            <a:r>
              <a:rPr lang="cs-CZ" sz="2400" b="1" dirty="0">
                <a:solidFill>
                  <a:schemeClr val="bg1"/>
                </a:solidFill>
                <a:latin typeface="Times New Roman" panose="02020603050405020304" pitchFamily="18" charset="0"/>
                <a:cs typeface="Times New Roman" panose="02020603050405020304" pitchFamily="18" charset="0"/>
              </a:rPr>
              <a:t> nefunguje prvý)</a:t>
            </a:r>
          </a:p>
        </p:txBody>
      </p:sp>
    </p:spTree>
    <p:extLst>
      <p:ext uri="{BB962C8B-B14F-4D97-AF65-F5344CB8AC3E}">
        <p14:creationId xmlns:p14="http://schemas.microsoft.com/office/powerpoint/2010/main" val="2177971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347614"/>
            <a:ext cx="8280920" cy="3096344"/>
          </a:xfrm>
          <a:prstGeom prst="rect">
            <a:avLst/>
          </a:prstGeom>
        </p:spPr>
        <p:txBody>
          <a:bodyPr>
            <a:noAutofit/>
          </a:bodyPr>
          <a:lstStyle/>
          <a:p>
            <a:r>
              <a:rPr lang="cs-CZ" altLang="cs-CZ" sz="2000" b="1" dirty="0">
                <a:solidFill>
                  <a:srgbClr val="655481"/>
                </a:solidFill>
                <a:latin typeface="Times New Roman" panose="02020603050405020304" pitchFamily="18" charset="0"/>
                <a:cs typeface="Times New Roman" panose="02020603050405020304" pitchFamily="18" charset="0"/>
              </a:rPr>
              <a:t>Právo je společenský systém dynamický a cílený, kterému není lhostejné, co se ve společnosti děje, ale pomocí příkazů reguluje společenské vztahy s mocí právo vynutit</a:t>
            </a:r>
          </a:p>
          <a:p>
            <a:r>
              <a:rPr lang="cs-CZ" altLang="cs-CZ" sz="2000" b="1" dirty="0">
                <a:solidFill>
                  <a:srgbClr val="655481"/>
                </a:solidFill>
                <a:latin typeface="Times New Roman" panose="02020603050405020304" pitchFamily="18" charset="0"/>
                <a:cs typeface="Times New Roman" panose="02020603050405020304" pitchFamily="18" charset="0"/>
              </a:rPr>
              <a:t>materiálním pramenem práva jsou skutečnosti, které mají vliv na vznik práva, tj. podmínky života společnosti, určité společenské jevy, zájmy, zvyklosti, přesvědčení, historické události, národní vlastnosti</a:t>
            </a:r>
          </a:p>
          <a:p>
            <a:r>
              <a:rPr lang="cs-CZ" altLang="cs-CZ" sz="2000" b="1" dirty="0">
                <a:solidFill>
                  <a:srgbClr val="655481"/>
                </a:solidFill>
                <a:latin typeface="Times New Roman" panose="02020603050405020304" pitchFamily="18" charset="0"/>
                <a:cs typeface="Times New Roman" panose="02020603050405020304" pitchFamily="18" charset="0"/>
              </a:rPr>
              <a:t>Formálním pramenem práva jsou různá vyjádření skutkové podstaty právní normy. Formálním pramenem práv je právní norma, její vnější forma vyjádření práva v podobě zákona, vyhlášky, nařízení, směrnice.</a:t>
            </a:r>
          </a:p>
        </p:txBody>
      </p:sp>
      <p:sp>
        <p:nvSpPr>
          <p:cNvPr id="6" name="Nadpis 5"/>
          <p:cNvSpPr>
            <a:spLocks noGrp="1"/>
          </p:cNvSpPr>
          <p:nvPr>
            <p:ph type="title"/>
          </p:nvPr>
        </p:nvSpPr>
        <p:spPr>
          <a:xfrm>
            <a:off x="179512" y="195486"/>
            <a:ext cx="3888432" cy="507703"/>
          </a:xfrm>
        </p:spPr>
        <p:txBody>
          <a:bodyPr/>
          <a:lstStyle/>
          <a:p>
            <a:r>
              <a:rPr lang="cs-CZ" dirty="0"/>
              <a:t>Pramene práva </a:t>
            </a:r>
            <a:r>
              <a:rPr lang="cs-CZ" dirty="0" err="1"/>
              <a:t>všeobecne</a:t>
            </a:r>
            <a:r>
              <a:rPr lang="cs-CZ" dirty="0"/>
              <a:t> – materiálny vs. </a:t>
            </a:r>
            <a:r>
              <a:rPr lang="cs-CZ" dirty="0" err="1"/>
              <a:t>formálny</a:t>
            </a:r>
            <a:r>
              <a:rPr lang="cs-CZ" dirty="0"/>
              <a:t> prameň</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39536999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843558"/>
            <a:ext cx="8280920" cy="3096344"/>
          </a:xfrm>
          <a:prstGeom prst="rect">
            <a:avLst/>
          </a:prstGeom>
        </p:spPr>
        <p:txBody>
          <a:bodyPr>
            <a:noAutofit/>
          </a:bodyPr>
          <a:lstStyle/>
          <a:p>
            <a:endParaRPr lang="cs-CZ" altLang="cs-CZ" sz="2000" b="1" dirty="0">
              <a:solidFill>
                <a:srgbClr val="655481"/>
              </a:solidFill>
              <a:latin typeface="Times New Roman" panose="02020603050405020304" pitchFamily="18" charset="0"/>
              <a:cs typeface="Times New Roman" panose="02020603050405020304" pitchFamily="18" charset="0"/>
            </a:endParaRPr>
          </a:p>
          <a:p>
            <a:r>
              <a:rPr lang="cs-CZ" altLang="cs-CZ" sz="2000" b="1" dirty="0">
                <a:solidFill>
                  <a:srgbClr val="655481"/>
                </a:solidFill>
                <a:latin typeface="Times New Roman" panose="02020603050405020304" pitchFamily="18" charset="0"/>
                <a:cs typeface="Times New Roman" panose="02020603050405020304" pitchFamily="18" charset="0"/>
              </a:rPr>
              <a:t>Nositelem norem psaného práva je v právu právní norma (právní předpis). Zemí zákonného tj. psaného práva je též Česká republika a byla jí od svého vzniku roku 1918 Československá republika.</a:t>
            </a:r>
          </a:p>
          <a:p>
            <a:r>
              <a:rPr lang="cs-CZ" altLang="cs-CZ" sz="2000" b="1" dirty="0">
                <a:solidFill>
                  <a:srgbClr val="655481"/>
                </a:solidFill>
                <a:latin typeface="Times New Roman" panose="02020603050405020304" pitchFamily="18" charset="0"/>
                <a:cs typeface="Times New Roman" panose="02020603050405020304" pitchFamily="18" charset="0"/>
              </a:rPr>
              <a:t>Právo nepsané, prameny nepsaného práva jsou soudní a správní precedenty (precedenční právo, soudcovské právo), právní obyčej, ekvita a rozum (spravedlnost).</a:t>
            </a:r>
          </a:p>
        </p:txBody>
      </p:sp>
      <p:sp>
        <p:nvSpPr>
          <p:cNvPr id="6" name="Nadpis 5"/>
          <p:cNvSpPr>
            <a:spLocks noGrp="1"/>
          </p:cNvSpPr>
          <p:nvPr>
            <p:ph type="title"/>
          </p:nvPr>
        </p:nvSpPr>
        <p:spPr>
          <a:xfrm>
            <a:off x="179512" y="195486"/>
            <a:ext cx="3888432" cy="507703"/>
          </a:xfrm>
        </p:spPr>
        <p:txBody>
          <a:bodyPr/>
          <a:lstStyle/>
          <a:p>
            <a:r>
              <a:rPr lang="cs-CZ" dirty="0"/>
              <a:t>Pramene práva </a:t>
            </a:r>
            <a:r>
              <a:rPr lang="cs-CZ" dirty="0" err="1"/>
              <a:t>všeobecne</a:t>
            </a:r>
            <a:r>
              <a:rPr lang="cs-CZ" dirty="0"/>
              <a:t> – </a:t>
            </a:r>
            <a:r>
              <a:rPr lang="cs-CZ" dirty="0" err="1"/>
              <a:t>písané</a:t>
            </a:r>
            <a:r>
              <a:rPr lang="cs-CZ" dirty="0"/>
              <a:t> a </a:t>
            </a:r>
            <a:r>
              <a:rPr lang="cs-CZ" dirty="0" err="1"/>
              <a:t>nepísané</a:t>
            </a:r>
            <a:r>
              <a:rPr lang="cs-CZ" dirty="0"/>
              <a:t> právo</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1763174502"/>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843558"/>
            <a:ext cx="8280920" cy="3096344"/>
          </a:xfrm>
          <a:prstGeom prst="rect">
            <a:avLst/>
          </a:prstGeom>
        </p:spPr>
        <p:txBody>
          <a:bodyPr>
            <a:noAutofit/>
          </a:bodyPr>
          <a:lstStyle/>
          <a:p>
            <a:endParaRPr lang="cs-CZ" altLang="cs-CZ" sz="2000" b="1" dirty="0">
              <a:solidFill>
                <a:srgbClr val="655481"/>
              </a:solidFill>
              <a:latin typeface="Times New Roman" panose="02020603050405020304" pitchFamily="18" charset="0"/>
              <a:cs typeface="Times New Roman" panose="02020603050405020304" pitchFamily="18" charset="0"/>
            </a:endParaRPr>
          </a:p>
          <a:p>
            <a:r>
              <a:rPr lang="cs-CZ" altLang="cs-CZ" sz="2000" b="1" dirty="0">
                <a:solidFill>
                  <a:srgbClr val="655481"/>
                </a:solidFill>
                <a:latin typeface="Times New Roman" panose="02020603050405020304" pitchFamily="18" charset="0"/>
                <a:cs typeface="Times New Roman" panose="02020603050405020304" pitchFamily="18" charset="0"/>
              </a:rPr>
              <a:t>Z hlediska historie práva se vyvinulo několik právních systémů, které se odlišily svými prameny práva. Mezi ne patří kontinentálně evropský systém práva, angloamerický systém práva, islámský systém práva.</a:t>
            </a:r>
          </a:p>
          <a:p>
            <a:r>
              <a:rPr lang="cs-CZ" altLang="cs-CZ" sz="2000" b="1" dirty="0">
                <a:solidFill>
                  <a:srgbClr val="655481"/>
                </a:solidFill>
                <a:latin typeface="Times New Roman" panose="02020603050405020304" pitchFamily="18" charset="0"/>
                <a:cs typeface="Times New Roman" panose="02020603050405020304" pitchFamily="18" charset="0"/>
              </a:rPr>
              <a:t>Angloamerický systém práva se vyznačuje precedenty a právní obyčeje (nepsaným právem). Vznikl v Anglii a v současné době se uplatňuje se kromě Velké Británie vyjma Skotska i v USA.</a:t>
            </a:r>
          </a:p>
          <a:p>
            <a:r>
              <a:rPr lang="cs-CZ" altLang="cs-CZ" sz="2000" b="1" dirty="0">
                <a:solidFill>
                  <a:srgbClr val="655481"/>
                </a:solidFill>
                <a:latin typeface="Times New Roman" panose="02020603050405020304" pitchFamily="18" charset="0"/>
                <a:cs typeface="Times New Roman" panose="02020603050405020304" pitchFamily="18" charset="0"/>
              </a:rPr>
              <a:t>„Islámský systém práva“ je úzce spjat s islámským náboženstvím, za pramen práva se považuje korán. Jediným zákonodárcem v islámském pojetí je Bůh a jediným islámským božím právem je šaría. Pojem islámského práva je abstrakcí.</a:t>
            </a:r>
          </a:p>
        </p:txBody>
      </p:sp>
      <p:sp>
        <p:nvSpPr>
          <p:cNvPr id="6" name="Nadpis 5"/>
          <p:cNvSpPr>
            <a:spLocks noGrp="1"/>
          </p:cNvSpPr>
          <p:nvPr>
            <p:ph type="title"/>
          </p:nvPr>
        </p:nvSpPr>
        <p:spPr>
          <a:xfrm>
            <a:off x="179512" y="195486"/>
            <a:ext cx="3888432" cy="507703"/>
          </a:xfrm>
        </p:spPr>
        <p:txBody>
          <a:bodyPr/>
          <a:lstStyle/>
          <a:p>
            <a:r>
              <a:rPr lang="cs-CZ" dirty="0"/>
              <a:t>Pramene práva </a:t>
            </a:r>
            <a:r>
              <a:rPr lang="cs-CZ" dirty="0" err="1"/>
              <a:t>všeobecne</a:t>
            </a:r>
            <a:r>
              <a:rPr lang="cs-CZ" dirty="0"/>
              <a:t> – </a:t>
            </a:r>
            <a:r>
              <a:rPr lang="cs-CZ" dirty="0" err="1"/>
              <a:t>právne</a:t>
            </a:r>
            <a:r>
              <a:rPr lang="cs-CZ" dirty="0"/>
              <a:t> systémy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65988204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843558"/>
            <a:ext cx="8280920" cy="3096344"/>
          </a:xfrm>
          <a:prstGeom prst="rect">
            <a:avLst/>
          </a:prstGeom>
        </p:spPr>
        <p:txBody>
          <a:bodyPr>
            <a:noAutofit/>
          </a:bodyPr>
          <a:lstStyle/>
          <a:p>
            <a:endParaRPr lang="cs-CZ" altLang="cs-CZ" sz="2000" b="1" dirty="0">
              <a:solidFill>
                <a:srgbClr val="655481"/>
              </a:solidFill>
              <a:latin typeface="Times New Roman" panose="02020603050405020304" pitchFamily="18" charset="0"/>
              <a:cs typeface="Times New Roman" panose="02020603050405020304" pitchFamily="18" charset="0"/>
            </a:endParaRPr>
          </a:p>
          <a:p>
            <a:r>
              <a:rPr lang="cs-CZ" altLang="cs-CZ" sz="2000" b="1" dirty="0">
                <a:solidFill>
                  <a:srgbClr val="655481"/>
                </a:solidFill>
                <a:latin typeface="Times New Roman" panose="02020603050405020304" pitchFamily="18" charset="0"/>
                <a:cs typeface="Times New Roman" panose="02020603050405020304" pitchFamily="18" charset="0"/>
              </a:rPr>
              <a:t>Evropské nadstátní právo. Spolu s evropskou hospodářskou integrací vzniklo a vyvíjí se tzv. evropské právo. Svou povahou je právem nadstátním. V členských státech EU platí z části přímo a zčásti je přejímáno do jejich právních řádů. Evropské právo je právo psané, nevzniklo přirozeným vývojem, ale záměrnou integrační činností. Svým rozsahem zaujímá zatím jen poměrně nepatrnou část spektra právního řádu jednotlivých států. Přesto však v současném světě hraje nikoli nevýznamnou roli a tato jeho role rok od roku vzrůstá.</a:t>
            </a:r>
          </a:p>
        </p:txBody>
      </p:sp>
      <p:sp>
        <p:nvSpPr>
          <p:cNvPr id="6" name="Nadpis 5"/>
          <p:cNvSpPr>
            <a:spLocks noGrp="1"/>
          </p:cNvSpPr>
          <p:nvPr>
            <p:ph type="title"/>
          </p:nvPr>
        </p:nvSpPr>
        <p:spPr>
          <a:xfrm>
            <a:off x="179512" y="195486"/>
            <a:ext cx="3888432" cy="507703"/>
          </a:xfrm>
        </p:spPr>
        <p:txBody>
          <a:bodyPr/>
          <a:lstStyle/>
          <a:p>
            <a:r>
              <a:rPr lang="cs-CZ" dirty="0"/>
              <a:t>Pramene práva </a:t>
            </a:r>
            <a:r>
              <a:rPr lang="cs-CZ" dirty="0" err="1"/>
              <a:t>všeobecne</a:t>
            </a:r>
            <a:r>
              <a:rPr lang="cs-CZ" dirty="0"/>
              <a:t> – </a:t>
            </a:r>
            <a:r>
              <a:rPr lang="cs-CZ" dirty="0" err="1"/>
              <a:t>právne</a:t>
            </a:r>
            <a:r>
              <a:rPr lang="cs-CZ" dirty="0"/>
              <a:t> systémy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3056899651"/>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131590"/>
            <a:ext cx="8280920" cy="3096344"/>
          </a:xfrm>
          <a:prstGeom prst="rect">
            <a:avLst/>
          </a:prstGeom>
        </p:spPr>
        <p:txBody>
          <a:bodyPr>
            <a:noAutofit/>
          </a:bodyPr>
          <a:lstStyle/>
          <a:p>
            <a:r>
              <a:rPr lang="cs-CZ" altLang="cs-CZ" sz="2000" b="1" dirty="0">
                <a:solidFill>
                  <a:srgbClr val="655481"/>
                </a:solidFill>
                <a:latin typeface="Times New Roman" panose="02020603050405020304" pitchFamily="18" charset="0"/>
                <a:cs typeface="Times New Roman" panose="02020603050405020304" pitchFamily="18" charset="0"/>
              </a:rPr>
              <a:t>Právo EÚ má </a:t>
            </a:r>
            <a:r>
              <a:rPr lang="cs-CZ" altLang="cs-CZ" sz="2000" b="1" dirty="0" err="1">
                <a:solidFill>
                  <a:srgbClr val="655481"/>
                </a:solidFill>
                <a:latin typeface="Times New Roman" panose="02020603050405020304" pitchFamily="18" charset="0"/>
                <a:cs typeface="Times New Roman" panose="02020603050405020304" pitchFamily="18" charset="0"/>
              </a:rPr>
              <a:t>tri</a:t>
            </a:r>
            <a:r>
              <a:rPr lang="cs-CZ" altLang="cs-CZ" sz="2000" b="1" dirty="0">
                <a:solidFill>
                  <a:srgbClr val="655481"/>
                </a:solidFill>
                <a:latin typeface="Times New Roman" panose="02020603050405020304" pitchFamily="18" charset="0"/>
                <a:cs typeface="Times New Roman" panose="02020603050405020304" pitchFamily="18" charset="0"/>
              </a:rPr>
              <a:t> pramene: </a:t>
            </a:r>
            <a:r>
              <a:rPr lang="cs-CZ" altLang="cs-CZ" sz="2000" b="1" dirty="0" err="1">
                <a:solidFill>
                  <a:srgbClr val="655481"/>
                </a:solidFill>
                <a:latin typeface="Times New Roman" panose="02020603050405020304" pitchFamily="18" charset="0"/>
                <a:cs typeface="Times New Roman" panose="02020603050405020304" pitchFamily="18" charset="0"/>
              </a:rPr>
              <a:t>primárne</a:t>
            </a:r>
            <a:r>
              <a:rPr lang="cs-CZ" altLang="cs-CZ" sz="2000" b="1" dirty="0">
                <a:solidFill>
                  <a:srgbClr val="655481"/>
                </a:solidFill>
                <a:latin typeface="Times New Roman" panose="02020603050405020304" pitchFamily="18" charset="0"/>
                <a:cs typeface="Times New Roman" panose="02020603050405020304" pitchFamily="18" charset="0"/>
              </a:rPr>
              <a:t> právo, </a:t>
            </a:r>
            <a:r>
              <a:rPr lang="cs-CZ" altLang="cs-CZ" sz="2000" b="1" dirty="0" err="1">
                <a:solidFill>
                  <a:srgbClr val="655481"/>
                </a:solidFill>
                <a:latin typeface="Times New Roman" panose="02020603050405020304" pitchFamily="18" charset="0"/>
                <a:cs typeface="Times New Roman" panose="02020603050405020304" pitchFamily="18" charset="0"/>
              </a:rPr>
              <a:t>sekundárne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právne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predpisy</a:t>
            </a:r>
            <a:r>
              <a:rPr lang="cs-CZ" altLang="cs-CZ" sz="2000" b="1" dirty="0">
                <a:solidFill>
                  <a:srgbClr val="655481"/>
                </a:solidFill>
                <a:latin typeface="Times New Roman" panose="02020603050405020304" pitchFamily="18" charset="0"/>
                <a:cs typeface="Times New Roman" panose="02020603050405020304" pitchFamily="18" charset="0"/>
              </a:rPr>
              <a:t> a </a:t>
            </a:r>
            <a:r>
              <a:rPr lang="cs-CZ" altLang="cs-CZ" sz="2000" b="1" dirty="0" err="1">
                <a:solidFill>
                  <a:srgbClr val="655481"/>
                </a:solidFill>
                <a:latin typeface="Times New Roman" panose="02020603050405020304" pitchFamily="18" charset="0"/>
                <a:cs typeface="Times New Roman" panose="02020603050405020304" pitchFamily="18" charset="0"/>
              </a:rPr>
              <a:t>subsidiárne</a:t>
            </a:r>
            <a:r>
              <a:rPr lang="cs-CZ" altLang="cs-CZ" sz="2000" b="1" dirty="0">
                <a:solidFill>
                  <a:srgbClr val="655481"/>
                </a:solidFill>
                <a:latin typeface="Times New Roman" panose="02020603050405020304" pitchFamily="18" charset="0"/>
                <a:cs typeface="Times New Roman" panose="02020603050405020304" pitchFamily="18" charset="0"/>
              </a:rPr>
              <a:t> právo</a:t>
            </a:r>
          </a:p>
          <a:p>
            <a:r>
              <a:rPr lang="cs-CZ" altLang="cs-CZ" sz="2000" b="1" dirty="0" err="1">
                <a:solidFill>
                  <a:srgbClr val="655481"/>
                </a:solidFill>
                <a:latin typeface="Times New Roman" panose="02020603050405020304" pitchFamily="18" charset="0"/>
                <a:cs typeface="Times New Roman" panose="02020603050405020304" pitchFamily="18" charset="0"/>
              </a:rPr>
              <a:t>Hlavnými</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prameňmi</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primárneho</a:t>
            </a:r>
            <a:r>
              <a:rPr lang="cs-CZ" altLang="cs-CZ" sz="2000" b="1" dirty="0">
                <a:solidFill>
                  <a:srgbClr val="655481"/>
                </a:solidFill>
                <a:latin typeface="Times New Roman" panose="02020603050405020304" pitchFamily="18" charset="0"/>
                <a:cs typeface="Times New Roman" panose="02020603050405020304" pitchFamily="18" charset="0"/>
              </a:rPr>
              <a:t> práva sú </a:t>
            </a:r>
            <a:r>
              <a:rPr lang="cs-CZ" altLang="cs-CZ" sz="2000" b="1" dirty="0" err="1">
                <a:solidFill>
                  <a:srgbClr val="655481"/>
                </a:solidFill>
                <a:latin typeface="Times New Roman" panose="02020603050405020304" pitchFamily="18" charset="0"/>
                <a:cs typeface="Times New Roman" panose="02020603050405020304" pitchFamily="18" charset="0"/>
              </a:rPr>
              <a:t>zmluvy</a:t>
            </a:r>
            <a:r>
              <a:rPr lang="cs-CZ" altLang="cs-CZ" sz="2000" b="1" dirty="0">
                <a:solidFill>
                  <a:srgbClr val="655481"/>
                </a:solidFill>
                <a:latin typeface="Times New Roman" panose="02020603050405020304" pitchFamily="18" charset="0"/>
                <a:cs typeface="Times New Roman" panose="02020603050405020304" pitchFamily="18" charset="0"/>
              </a:rPr>
              <a:t> o založení EÚ: </a:t>
            </a:r>
            <a:r>
              <a:rPr lang="cs-CZ" altLang="cs-CZ" sz="2000" b="1" dirty="0" err="1">
                <a:solidFill>
                  <a:srgbClr val="655481"/>
                </a:solidFill>
                <a:latin typeface="Times New Roman" panose="02020603050405020304" pitchFamily="18" charset="0"/>
                <a:cs typeface="Times New Roman" panose="02020603050405020304" pitchFamily="18" charset="0"/>
              </a:rPr>
              <a:t>Zmluva</a:t>
            </a:r>
            <a:r>
              <a:rPr lang="cs-CZ" altLang="cs-CZ" sz="2000" b="1" dirty="0">
                <a:solidFill>
                  <a:srgbClr val="655481"/>
                </a:solidFill>
                <a:latin typeface="Times New Roman" panose="02020603050405020304" pitchFamily="18" charset="0"/>
                <a:cs typeface="Times New Roman" panose="02020603050405020304" pitchFamily="18" charset="0"/>
              </a:rPr>
              <a:t> o EÚ, </a:t>
            </a:r>
            <a:r>
              <a:rPr lang="cs-CZ" altLang="cs-CZ" sz="2000" b="1" dirty="0" err="1">
                <a:solidFill>
                  <a:srgbClr val="655481"/>
                </a:solidFill>
                <a:latin typeface="Times New Roman" panose="02020603050405020304" pitchFamily="18" charset="0"/>
                <a:cs typeface="Times New Roman" panose="02020603050405020304" pitchFamily="18" charset="0"/>
              </a:rPr>
              <a:t>Zmluva</a:t>
            </a:r>
            <a:r>
              <a:rPr lang="cs-CZ" altLang="cs-CZ" sz="2000" b="1" dirty="0">
                <a:solidFill>
                  <a:srgbClr val="655481"/>
                </a:solidFill>
                <a:latin typeface="Times New Roman" panose="02020603050405020304" pitchFamily="18" charset="0"/>
                <a:cs typeface="Times New Roman" panose="02020603050405020304" pitchFamily="18" charset="0"/>
              </a:rPr>
              <a:t> o fungovaní EÚ a </a:t>
            </a:r>
            <a:r>
              <a:rPr lang="cs-CZ" altLang="cs-CZ" sz="2000" b="1" dirty="0" err="1">
                <a:solidFill>
                  <a:srgbClr val="655481"/>
                </a:solidFill>
                <a:latin typeface="Times New Roman" panose="02020603050405020304" pitchFamily="18" charset="0"/>
                <a:cs typeface="Times New Roman" panose="02020603050405020304" pitchFamily="18" charset="0"/>
              </a:rPr>
              <a:t>zmluva</a:t>
            </a:r>
            <a:r>
              <a:rPr lang="cs-CZ" altLang="cs-CZ" sz="2000" b="1" dirty="0">
                <a:solidFill>
                  <a:srgbClr val="655481"/>
                </a:solidFill>
                <a:latin typeface="Times New Roman" panose="02020603050405020304" pitchFamily="18" charset="0"/>
                <a:cs typeface="Times New Roman" panose="02020603050405020304" pitchFamily="18" charset="0"/>
              </a:rPr>
              <a:t> o </a:t>
            </a:r>
            <a:r>
              <a:rPr lang="cs-CZ" altLang="cs-CZ" sz="2000" b="1" dirty="0" err="1">
                <a:solidFill>
                  <a:srgbClr val="655481"/>
                </a:solidFill>
                <a:latin typeface="Times New Roman" panose="02020603050405020304" pitchFamily="18" charset="0"/>
                <a:cs typeface="Times New Roman" panose="02020603050405020304" pitchFamily="18" charset="0"/>
              </a:rPr>
              <a:t>Európskom</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spoločenstve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pre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atómovú</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energiu</a:t>
            </a:r>
            <a:r>
              <a:rPr lang="cs-CZ" altLang="cs-CZ" sz="2000" b="1" dirty="0">
                <a:solidFill>
                  <a:srgbClr val="655481"/>
                </a:solidFill>
                <a:latin typeface="Times New Roman" panose="02020603050405020304" pitchFamily="18" charset="0"/>
                <a:cs typeface="Times New Roman" panose="02020603050405020304" pitchFamily="18" charset="0"/>
              </a:rPr>
              <a:t> – Euratom. V </a:t>
            </a:r>
            <a:r>
              <a:rPr lang="cs-CZ" altLang="cs-CZ" sz="2000" b="1" dirty="0" err="1">
                <a:solidFill>
                  <a:srgbClr val="655481"/>
                </a:solidFill>
                <a:latin typeface="Times New Roman" panose="02020603050405020304" pitchFamily="18" charset="0"/>
                <a:cs typeface="Times New Roman" panose="02020603050405020304" pitchFamily="18" charset="0"/>
              </a:rPr>
              <a:t>týchto</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zmluvách</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sa</a:t>
            </a:r>
            <a:r>
              <a:rPr lang="cs-CZ" altLang="cs-CZ" sz="2000" b="1" dirty="0">
                <a:solidFill>
                  <a:srgbClr val="655481"/>
                </a:solidFill>
                <a:latin typeface="Times New Roman" panose="02020603050405020304" pitchFamily="18" charset="0"/>
                <a:cs typeface="Times New Roman" panose="02020603050405020304" pitchFamily="18" charset="0"/>
              </a:rPr>
              <a:t> stanovuje </a:t>
            </a:r>
            <a:r>
              <a:rPr lang="cs-CZ" altLang="cs-CZ" sz="2000" b="1" dirty="0" err="1">
                <a:solidFill>
                  <a:srgbClr val="655481"/>
                </a:solidFill>
                <a:latin typeface="Times New Roman" panose="02020603050405020304" pitchFamily="18" charset="0"/>
                <a:cs typeface="Times New Roman" panose="02020603050405020304" pitchFamily="18" charset="0"/>
              </a:rPr>
              <a:t>rozdelenie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právomocí</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medzi</a:t>
            </a:r>
            <a:r>
              <a:rPr lang="cs-CZ" altLang="cs-CZ" sz="2000" b="1" dirty="0">
                <a:solidFill>
                  <a:srgbClr val="655481"/>
                </a:solidFill>
                <a:latin typeface="Times New Roman" panose="02020603050405020304" pitchFamily="18" charset="0"/>
                <a:cs typeface="Times New Roman" panose="02020603050405020304" pitchFamily="18" charset="0"/>
              </a:rPr>
              <a:t> EÚ a členskými </a:t>
            </a:r>
            <a:r>
              <a:rPr lang="cs-CZ" altLang="cs-CZ" sz="2000" b="1" dirty="0" err="1">
                <a:solidFill>
                  <a:srgbClr val="655481"/>
                </a:solidFill>
                <a:latin typeface="Times New Roman" panose="02020603050405020304" pitchFamily="18" charset="0"/>
                <a:cs typeface="Times New Roman" panose="02020603050405020304" pitchFamily="18" charset="0"/>
              </a:rPr>
              <a:t>štátmi</a:t>
            </a:r>
            <a:r>
              <a:rPr lang="cs-CZ" altLang="cs-CZ" sz="2000" b="1" dirty="0">
                <a:solidFill>
                  <a:srgbClr val="655481"/>
                </a:solidFill>
                <a:latin typeface="Times New Roman" panose="02020603050405020304" pitchFamily="18" charset="0"/>
                <a:cs typeface="Times New Roman" panose="02020603050405020304" pitchFamily="18" charset="0"/>
              </a:rPr>
              <a:t> EÚ a </a:t>
            </a:r>
            <a:r>
              <a:rPr lang="cs-CZ" altLang="cs-CZ" sz="2000" b="1" dirty="0" err="1">
                <a:solidFill>
                  <a:srgbClr val="655481"/>
                </a:solidFill>
                <a:latin typeface="Times New Roman" panose="02020603050405020304" pitchFamily="18" charset="0"/>
                <a:cs typeface="Times New Roman" panose="02020603050405020304" pitchFamily="18" charset="0"/>
              </a:rPr>
              <a:t>stanovujú</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sa</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právomoci</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európskych</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inštitúcií</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Zmluvy</a:t>
            </a:r>
            <a:r>
              <a:rPr lang="cs-CZ" altLang="cs-CZ" sz="2000" b="1" dirty="0">
                <a:solidFill>
                  <a:srgbClr val="655481"/>
                </a:solidFill>
                <a:latin typeface="Times New Roman" panose="02020603050405020304" pitchFamily="18" charset="0"/>
                <a:cs typeface="Times New Roman" panose="02020603050405020304" pitchFamily="18" charset="0"/>
              </a:rPr>
              <a:t> teda </a:t>
            </a:r>
            <a:r>
              <a:rPr lang="cs-CZ" altLang="cs-CZ" sz="2000" b="1" dirty="0" err="1">
                <a:solidFill>
                  <a:srgbClr val="655481"/>
                </a:solidFill>
                <a:latin typeface="Times New Roman" panose="02020603050405020304" pitchFamily="18" charset="0"/>
                <a:cs typeface="Times New Roman" panose="02020603050405020304" pitchFamily="18" charset="0"/>
              </a:rPr>
              <a:t>určujú</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právny</a:t>
            </a:r>
            <a:r>
              <a:rPr lang="cs-CZ" altLang="cs-CZ" sz="2000" b="1" dirty="0">
                <a:solidFill>
                  <a:srgbClr val="655481"/>
                </a:solidFill>
                <a:latin typeface="Times New Roman" panose="02020603050405020304" pitchFamily="18" charset="0"/>
                <a:cs typeface="Times New Roman" panose="02020603050405020304" pitchFamily="18" charset="0"/>
              </a:rPr>
              <a:t> rámec, v </a:t>
            </a:r>
            <a:r>
              <a:rPr lang="cs-CZ" altLang="cs-CZ" sz="2000" b="1" dirty="0" err="1">
                <a:solidFill>
                  <a:srgbClr val="655481"/>
                </a:solidFill>
                <a:latin typeface="Times New Roman" panose="02020603050405020304" pitchFamily="18" charset="0"/>
                <a:cs typeface="Times New Roman" panose="02020603050405020304" pitchFamily="18" charset="0"/>
              </a:rPr>
              <a:t>ktorom</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inštitúcie</a:t>
            </a:r>
            <a:r>
              <a:rPr lang="cs-CZ" altLang="cs-CZ" sz="2000" b="1" dirty="0">
                <a:solidFill>
                  <a:srgbClr val="655481"/>
                </a:solidFill>
                <a:latin typeface="Times New Roman" panose="02020603050405020304" pitchFamily="18" charset="0"/>
                <a:cs typeface="Times New Roman" panose="02020603050405020304" pitchFamily="18" charset="0"/>
              </a:rPr>
              <a:t> EÚ </a:t>
            </a:r>
            <a:r>
              <a:rPr lang="cs-CZ" altLang="cs-CZ" sz="2000" b="1" dirty="0" err="1">
                <a:solidFill>
                  <a:srgbClr val="655481"/>
                </a:solidFill>
                <a:latin typeface="Times New Roman" panose="02020603050405020304" pitchFamily="18" charset="0"/>
                <a:cs typeface="Times New Roman" panose="02020603050405020304" pitchFamily="18" charset="0"/>
              </a:rPr>
              <a:t>pracujú</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pri</a:t>
            </a:r>
            <a:r>
              <a:rPr lang="cs-CZ" altLang="cs-CZ" sz="2000" b="1" dirty="0">
                <a:solidFill>
                  <a:srgbClr val="655481"/>
                </a:solidFill>
                <a:latin typeface="Times New Roman" panose="02020603050405020304" pitchFamily="18" charset="0"/>
                <a:cs typeface="Times New Roman" panose="02020603050405020304" pitchFamily="18" charset="0"/>
              </a:rPr>
              <a:t> vykonávaní </a:t>
            </a:r>
            <a:r>
              <a:rPr lang="cs-CZ" altLang="cs-CZ" sz="2000" b="1" dirty="0" err="1">
                <a:solidFill>
                  <a:srgbClr val="655481"/>
                </a:solidFill>
                <a:latin typeface="Times New Roman" panose="02020603050405020304" pitchFamily="18" charset="0"/>
                <a:cs typeface="Times New Roman" panose="02020603050405020304" pitchFamily="18" charset="0"/>
              </a:rPr>
              <a:t>politík</a:t>
            </a:r>
            <a:r>
              <a:rPr lang="cs-CZ" altLang="cs-CZ" sz="2000" b="1" dirty="0">
                <a:solidFill>
                  <a:srgbClr val="655481"/>
                </a:solidFill>
                <a:latin typeface="Times New Roman" panose="02020603050405020304" pitchFamily="18" charset="0"/>
                <a:cs typeface="Times New Roman" panose="02020603050405020304" pitchFamily="18" charset="0"/>
              </a:rPr>
              <a:t>.</a:t>
            </a:r>
          </a:p>
          <a:p>
            <a:endParaRPr lang="cs-CZ" altLang="cs-CZ" sz="2000" b="1" dirty="0">
              <a:solidFill>
                <a:srgbClr val="655481"/>
              </a:solidFill>
              <a:latin typeface="Times New Roman" panose="02020603050405020304" pitchFamily="18" charset="0"/>
              <a:cs typeface="Times New Roman" panose="02020603050405020304" pitchFamily="18" charset="0"/>
            </a:endParaRPr>
          </a:p>
          <a:p>
            <a:endParaRPr lang="cs-CZ" altLang="cs-CZ" sz="2000" b="1" dirty="0">
              <a:solidFill>
                <a:srgbClr val="655481"/>
              </a:solidFill>
              <a:latin typeface="Times New Roman" panose="02020603050405020304" pitchFamily="18" charset="0"/>
              <a:cs typeface="Times New Roman" panose="02020603050405020304" pitchFamily="18" charset="0"/>
            </a:endParaRPr>
          </a:p>
          <a:p>
            <a:endParaRPr lang="cs-CZ" altLang="cs-CZ" sz="2000" b="1" dirty="0">
              <a:solidFill>
                <a:srgbClr val="65548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err="1"/>
              <a:t>Európska</a:t>
            </a:r>
            <a:r>
              <a:rPr lang="cs-CZ" dirty="0"/>
              <a:t> </a:t>
            </a:r>
            <a:r>
              <a:rPr lang="cs-CZ" dirty="0" err="1"/>
              <a:t>únia</a:t>
            </a:r>
            <a:r>
              <a:rPr lang="cs-CZ" dirty="0"/>
              <a:t> a jej pramene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3843976433"/>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176952"/>
            <a:ext cx="8280920" cy="3096344"/>
          </a:xfrm>
          <a:prstGeom prst="rect">
            <a:avLst/>
          </a:prstGeom>
        </p:spPr>
        <p:txBody>
          <a:bodyPr>
            <a:noAutofit/>
          </a:bodyPr>
          <a:lstStyle/>
          <a:p>
            <a:endParaRPr lang="cs-CZ" altLang="cs-CZ" sz="2000" b="1" dirty="0">
              <a:solidFill>
                <a:srgbClr val="655481"/>
              </a:solidFill>
              <a:latin typeface="Times New Roman" panose="02020603050405020304" pitchFamily="18" charset="0"/>
              <a:cs typeface="Times New Roman" panose="02020603050405020304" pitchFamily="18" charset="0"/>
            </a:endParaRPr>
          </a:p>
          <a:p>
            <a:r>
              <a:rPr lang="cs-CZ" altLang="cs-CZ" sz="2000" b="1" dirty="0" err="1">
                <a:solidFill>
                  <a:srgbClr val="655481"/>
                </a:solidFill>
                <a:latin typeface="Times New Roman" panose="02020603050405020304" pitchFamily="18" charset="0"/>
                <a:cs typeface="Times New Roman" panose="02020603050405020304" pitchFamily="18" charset="0"/>
              </a:rPr>
              <a:t>Primárne</a:t>
            </a:r>
            <a:r>
              <a:rPr lang="cs-CZ" altLang="cs-CZ" sz="2000" b="1" dirty="0">
                <a:solidFill>
                  <a:srgbClr val="655481"/>
                </a:solidFill>
                <a:latin typeface="Times New Roman" panose="02020603050405020304" pitchFamily="18" charset="0"/>
                <a:cs typeface="Times New Roman" panose="02020603050405020304" pitchFamily="18" charset="0"/>
              </a:rPr>
              <a:t> právo </a:t>
            </a:r>
            <a:r>
              <a:rPr lang="cs-CZ" altLang="cs-CZ" sz="2000" b="1" dirty="0" err="1">
                <a:solidFill>
                  <a:srgbClr val="655481"/>
                </a:solidFill>
                <a:latin typeface="Times New Roman" panose="02020603050405020304" pitchFamily="18" charset="0"/>
                <a:cs typeface="Times New Roman" panose="02020603050405020304" pitchFamily="18" charset="0"/>
              </a:rPr>
              <a:t>tiež</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zahŕňa</a:t>
            </a:r>
            <a:r>
              <a:rPr lang="cs-CZ" altLang="cs-CZ" sz="2000" b="1" dirty="0">
                <a:solidFill>
                  <a:srgbClr val="655481"/>
                </a:solidFill>
                <a:latin typeface="Times New Roman" panose="02020603050405020304" pitchFamily="18" charset="0"/>
                <a:cs typeface="Times New Roman" panose="02020603050405020304" pitchFamily="18" charset="0"/>
              </a:rPr>
              <a:t>:</a:t>
            </a:r>
          </a:p>
          <a:p>
            <a:pPr lvl="1"/>
            <a:r>
              <a:rPr lang="cs-CZ" altLang="cs-CZ" sz="1600" b="1" dirty="0" err="1">
                <a:solidFill>
                  <a:srgbClr val="655481"/>
                </a:solidFill>
                <a:latin typeface="Times New Roman" panose="02020603050405020304" pitchFamily="18" charset="0"/>
                <a:cs typeface="Times New Roman" panose="02020603050405020304" pitchFamily="18" charset="0"/>
              </a:rPr>
              <a:t>pozmeňujúce</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zmluvy</a:t>
            </a:r>
            <a:r>
              <a:rPr lang="cs-CZ" altLang="cs-CZ" sz="1600" b="1" dirty="0">
                <a:solidFill>
                  <a:srgbClr val="655481"/>
                </a:solidFill>
                <a:latin typeface="Times New Roman" panose="02020603050405020304" pitchFamily="18" charset="0"/>
                <a:cs typeface="Times New Roman" panose="02020603050405020304" pitchFamily="18" charset="0"/>
              </a:rPr>
              <a:t> EÚ,</a:t>
            </a:r>
          </a:p>
          <a:p>
            <a:pPr lvl="1"/>
            <a:r>
              <a:rPr lang="cs-CZ" altLang="cs-CZ" sz="1600" b="1" dirty="0">
                <a:solidFill>
                  <a:srgbClr val="655481"/>
                </a:solidFill>
                <a:latin typeface="Times New Roman" panose="02020603050405020304" pitchFamily="18" charset="0"/>
                <a:cs typeface="Times New Roman" panose="02020603050405020304" pitchFamily="18" charset="0"/>
              </a:rPr>
              <a:t>protokoly </a:t>
            </a:r>
            <a:r>
              <a:rPr lang="cs-CZ" altLang="cs-CZ" sz="1600" b="1" dirty="0" err="1">
                <a:solidFill>
                  <a:srgbClr val="655481"/>
                </a:solidFill>
                <a:latin typeface="Times New Roman" panose="02020603050405020304" pitchFamily="18" charset="0"/>
                <a:cs typeface="Times New Roman" panose="02020603050405020304" pitchFamily="18" charset="0"/>
              </a:rPr>
              <a:t>pripojené</a:t>
            </a:r>
            <a:r>
              <a:rPr lang="cs-CZ" altLang="cs-CZ" sz="1600" b="1" dirty="0">
                <a:solidFill>
                  <a:srgbClr val="655481"/>
                </a:solidFill>
                <a:latin typeface="Times New Roman" panose="02020603050405020304" pitchFamily="18" charset="0"/>
                <a:cs typeface="Times New Roman" panose="02020603050405020304" pitchFamily="18" charset="0"/>
              </a:rPr>
              <a:t> k </a:t>
            </a:r>
            <a:r>
              <a:rPr lang="cs-CZ" altLang="cs-CZ" sz="1600" b="1" dirty="0" err="1">
                <a:solidFill>
                  <a:srgbClr val="655481"/>
                </a:solidFill>
                <a:latin typeface="Times New Roman" panose="02020603050405020304" pitchFamily="18" charset="0"/>
                <a:cs typeface="Times New Roman" panose="02020603050405020304" pitchFamily="18" charset="0"/>
              </a:rPr>
              <a:t>zakladajúcim</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zmluvám</a:t>
            </a:r>
            <a:r>
              <a:rPr lang="cs-CZ" altLang="cs-CZ" sz="1600" b="1" dirty="0">
                <a:solidFill>
                  <a:srgbClr val="655481"/>
                </a:solidFill>
                <a:latin typeface="Times New Roman" panose="02020603050405020304" pitchFamily="18" charset="0"/>
                <a:cs typeface="Times New Roman" panose="02020603050405020304" pitchFamily="18" charset="0"/>
              </a:rPr>
              <a:t> a k </a:t>
            </a:r>
            <a:r>
              <a:rPr lang="cs-CZ" altLang="cs-CZ" sz="1600" b="1" dirty="0" err="1">
                <a:solidFill>
                  <a:srgbClr val="655481"/>
                </a:solidFill>
                <a:latin typeface="Times New Roman" panose="02020603050405020304" pitchFamily="18" charset="0"/>
                <a:cs typeface="Times New Roman" panose="02020603050405020304" pitchFamily="18" charset="0"/>
              </a:rPr>
              <a:t>pozmeňujúcim</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zmluvám</a:t>
            </a:r>
            <a:r>
              <a:rPr lang="cs-CZ" altLang="cs-CZ" sz="1600" b="1" dirty="0">
                <a:solidFill>
                  <a:srgbClr val="655481"/>
                </a:solidFill>
                <a:latin typeface="Times New Roman" panose="02020603050405020304" pitchFamily="18" charset="0"/>
                <a:cs typeface="Times New Roman" panose="02020603050405020304" pitchFamily="18" charset="0"/>
              </a:rPr>
              <a:t>,</a:t>
            </a:r>
          </a:p>
          <a:p>
            <a:pPr lvl="1"/>
            <a:r>
              <a:rPr lang="cs-CZ" altLang="cs-CZ" sz="1600" b="1" dirty="0" err="1">
                <a:solidFill>
                  <a:srgbClr val="655481"/>
                </a:solidFill>
                <a:latin typeface="Times New Roman" panose="02020603050405020304" pitchFamily="18" charset="0"/>
                <a:cs typeface="Times New Roman" panose="02020603050405020304" pitchFamily="18" charset="0"/>
              </a:rPr>
              <a:t>zmluvy</a:t>
            </a:r>
            <a:r>
              <a:rPr lang="cs-CZ" altLang="cs-CZ" sz="1600" b="1" dirty="0">
                <a:solidFill>
                  <a:srgbClr val="655481"/>
                </a:solidFill>
                <a:latin typeface="Times New Roman" panose="02020603050405020304" pitchFamily="18" charset="0"/>
                <a:cs typeface="Times New Roman" panose="02020603050405020304" pitchFamily="18" charset="0"/>
              </a:rPr>
              <a:t> o </a:t>
            </a:r>
            <a:r>
              <a:rPr lang="cs-CZ" altLang="cs-CZ" sz="1600" b="1" dirty="0" err="1">
                <a:solidFill>
                  <a:srgbClr val="655481"/>
                </a:solidFill>
                <a:latin typeface="Times New Roman" panose="02020603050405020304" pitchFamily="18" charset="0"/>
                <a:cs typeface="Times New Roman" panose="02020603050405020304" pitchFamily="18" charset="0"/>
              </a:rPr>
              <a:t>pristúpení</a:t>
            </a:r>
            <a:r>
              <a:rPr lang="cs-CZ" altLang="cs-CZ" sz="1600" b="1" dirty="0">
                <a:solidFill>
                  <a:srgbClr val="655481"/>
                </a:solidFill>
                <a:latin typeface="Times New Roman" panose="02020603050405020304" pitchFamily="18" charset="0"/>
                <a:cs typeface="Times New Roman" panose="02020603050405020304" pitchFamily="18" charset="0"/>
              </a:rPr>
              <a:t> nových </a:t>
            </a:r>
            <a:r>
              <a:rPr lang="cs-CZ" altLang="cs-CZ" sz="1600" b="1" dirty="0" err="1">
                <a:solidFill>
                  <a:srgbClr val="655481"/>
                </a:solidFill>
                <a:latin typeface="Times New Roman" panose="02020603050405020304" pitchFamily="18" charset="0"/>
                <a:cs typeface="Times New Roman" panose="02020603050405020304" pitchFamily="18" charset="0"/>
              </a:rPr>
              <a:t>krajín</a:t>
            </a:r>
            <a:r>
              <a:rPr lang="cs-CZ" altLang="cs-CZ" sz="1600" b="1" dirty="0">
                <a:solidFill>
                  <a:srgbClr val="655481"/>
                </a:solidFill>
                <a:latin typeface="Times New Roman" panose="02020603050405020304" pitchFamily="18" charset="0"/>
                <a:cs typeface="Times New Roman" panose="02020603050405020304" pitchFamily="18" charset="0"/>
              </a:rPr>
              <a:t> k EÚ,</a:t>
            </a:r>
          </a:p>
          <a:p>
            <a:pPr lvl="1"/>
            <a:r>
              <a:rPr lang="cs-CZ" altLang="cs-CZ" sz="1600" b="1" dirty="0">
                <a:solidFill>
                  <a:srgbClr val="655481"/>
                </a:solidFill>
                <a:latin typeface="Times New Roman" panose="02020603050405020304" pitchFamily="18" charset="0"/>
                <a:cs typeface="Times New Roman" panose="02020603050405020304" pitchFamily="18" charset="0"/>
              </a:rPr>
              <a:t>Chartu základných práv (od </a:t>
            </a:r>
            <a:r>
              <a:rPr lang="cs-CZ" altLang="cs-CZ" sz="1600" b="1" dirty="0" err="1">
                <a:solidFill>
                  <a:srgbClr val="655481"/>
                </a:solidFill>
                <a:latin typeface="Times New Roman" panose="02020603050405020304" pitchFamily="18" charset="0"/>
                <a:cs typeface="Times New Roman" panose="02020603050405020304" pitchFamily="18" charset="0"/>
              </a:rPr>
              <a:t>Lisabonskej</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zmluvy</a:t>
            </a:r>
            <a:r>
              <a:rPr lang="cs-CZ" altLang="cs-CZ" sz="1600" b="1" dirty="0">
                <a:solidFill>
                  <a:srgbClr val="655481"/>
                </a:solidFill>
                <a:latin typeface="Times New Roman" panose="02020603050405020304" pitchFamily="18" charset="0"/>
                <a:cs typeface="Times New Roman" panose="02020603050405020304" pitchFamily="18" charset="0"/>
              </a:rPr>
              <a:t> – </a:t>
            </a:r>
            <a:r>
              <a:rPr lang="cs-CZ" altLang="cs-CZ" sz="1600" b="1" dirty="0" err="1">
                <a:solidFill>
                  <a:srgbClr val="655481"/>
                </a:solidFill>
                <a:latin typeface="Times New Roman" panose="02020603050405020304" pitchFamily="18" charset="0"/>
                <a:cs typeface="Times New Roman" panose="02020603050405020304" pitchFamily="18" charset="0"/>
              </a:rPr>
              <a:t>december</a:t>
            </a:r>
            <a:r>
              <a:rPr lang="cs-CZ" altLang="cs-CZ" sz="1600" b="1" dirty="0">
                <a:solidFill>
                  <a:srgbClr val="655481"/>
                </a:solidFill>
                <a:latin typeface="Times New Roman" panose="02020603050405020304" pitchFamily="18" charset="0"/>
                <a:cs typeface="Times New Roman" panose="02020603050405020304" pitchFamily="18" charset="0"/>
              </a:rPr>
              <a:t> 2009),</a:t>
            </a:r>
          </a:p>
          <a:p>
            <a:pPr lvl="1"/>
            <a:r>
              <a:rPr lang="cs-CZ" altLang="cs-CZ" sz="1600" b="1" dirty="0">
                <a:solidFill>
                  <a:srgbClr val="655481"/>
                </a:solidFill>
                <a:latin typeface="Times New Roman" panose="02020603050405020304" pitchFamily="18" charset="0"/>
                <a:cs typeface="Times New Roman" panose="02020603050405020304" pitchFamily="18" charset="0"/>
              </a:rPr>
              <a:t>všeobecné zásady práva stanovené </a:t>
            </a:r>
            <a:r>
              <a:rPr lang="cs-CZ" altLang="cs-CZ" sz="1600" b="1" dirty="0" err="1">
                <a:solidFill>
                  <a:srgbClr val="655481"/>
                </a:solidFill>
                <a:latin typeface="Times New Roman" panose="02020603050405020304" pitchFamily="18" charset="0"/>
                <a:cs typeface="Times New Roman" panose="02020603050405020304" pitchFamily="18" charset="0"/>
              </a:rPr>
              <a:t>Súdnym</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dvorom</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Európskej</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únie</a:t>
            </a:r>
            <a:r>
              <a:rPr lang="cs-CZ" altLang="cs-CZ" sz="1600" b="1" dirty="0">
                <a:solidFill>
                  <a:srgbClr val="655481"/>
                </a:solidFill>
                <a:latin typeface="Times New Roman" panose="02020603050405020304" pitchFamily="18" charset="0"/>
                <a:cs typeface="Times New Roman" panose="02020603050405020304" pitchFamily="18" charset="0"/>
              </a:rPr>
              <a:t>.</a:t>
            </a:r>
          </a:p>
        </p:txBody>
      </p:sp>
      <p:sp>
        <p:nvSpPr>
          <p:cNvPr id="6" name="Nadpis 5"/>
          <p:cNvSpPr>
            <a:spLocks noGrp="1"/>
          </p:cNvSpPr>
          <p:nvPr>
            <p:ph type="title"/>
          </p:nvPr>
        </p:nvSpPr>
        <p:spPr>
          <a:xfrm>
            <a:off x="179512" y="195486"/>
            <a:ext cx="3888432" cy="507703"/>
          </a:xfrm>
        </p:spPr>
        <p:txBody>
          <a:bodyPr/>
          <a:lstStyle/>
          <a:p>
            <a:r>
              <a:rPr lang="cs-CZ" dirty="0" err="1"/>
              <a:t>Európska</a:t>
            </a:r>
            <a:r>
              <a:rPr lang="cs-CZ" dirty="0"/>
              <a:t> </a:t>
            </a:r>
            <a:r>
              <a:rPr lang="cs-CZ" dirty="0" err="1"/>
              <a:t>únia</a:t>
            </a:r>
            <a:r>
              <a:rPr lang="cs-CZ" dirty="0"/>
              <a:t> a jej pramene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361167407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176952"/>
            <a:ext cx="8280920" cy="3096344"/>
          </a:xfrm>
          <a:prstGeom prst="rect">
            <a:avLst/>
          </a:prstGeom>
        </p:spPr>
        <p:txBody>
          <a:bodyPr>
            <a:noAutofit/>
          </a:bodyPr>
          <a:lstStyle/>
          <a:p>
            <a:r>
              <a:rPr lang="cs-CZ" altLang="cs-CZ" sz="2000" b="1" dirty="0" err="1">
                <a:solidFill>
                  <a:srgbClr val="655481"/>
                </a:solidFill>
                <a:latin typeface="Times New Roman" panose="02020603050405020304" pitchFamily="18" charset="0"/>
                <a:cs typeface="Times New Roman" panose="02020603050405020304" pitchFamily="18" charset="0"/>
              </a:rPr>
              <a:t>Sekundárne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právne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predpisy</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zahŕňajú</a:t>
            </a:r>
            <a:r>
              <a:rPr lang="cs-CZ" altLang="cs-CZ" sz="2000" b="1" dirty="0">
                <a:solidFill>
                  <a:srgbClr val="655481"/>
                </a:solidFill>
                <a:latin typeface="Times New Roman" panose="02020603050405020304" pitchFamily="18" charset="0"/>
                <a:cs typeface="Times New Roman" panose="02020603050405020304" pitchFamily="18" charset="0"/>
              </a:rPr>
              <a:t> jednostranné akty, </a:t>
            </a:r>
            <a:r>
              <a:rPr lang="cs-CZ" altLang="cs-CZ" sz="2000" b="1" dirty="0" err="1">
                <a:solidFill>
                  <a:srgbClr val="655481"/>
                </a:solidFill>
                <a:latin typeface="Times New Roman" panose="02020603050405020304" pitchFamily="18" charset="0"/>
                <a:cs typeface="Times New Roman" panose="02020603050405020304" pitchFamily="18" charset="0"/>
              </a:rPr>
              <a:t>ktoré</a:t>
            </a:r>
            <a:r>
              <a:rPr lang="cs-CZ" altLang="cs-CZ" sz="2000" b="1" dirty="0">
                <a:solidFill>
                  <a:srgbClr val="655481"/>
                </a:solidFill>
                <a:latin typeface="Times New Roman" panose="02020603050405020304" pitchFamily="18" charset="0"/>
                <a:cs typeface="Times New Roman" panose="02020603050405020304" pitchFamily="18" charset="0"/>
              </a:rPr>
              <a:t> možno </a:t>
            </a:r>
            <a:r>
              <a:rPr lang="cs-CZ" altLang="cs-CZ" sz="2000" b="1" dirty="0" err="1">
                <a:solidFill>
                  <a:srgbClr val="655481"/>
                </a:solidFill>
                <a:latin typeface="Times New Roman" panose="02020603050405020304" pitchFamily="18" charset="0"/>
                <a:cs typeface="Times New Roman" panose="02020603050405020304" pitchFamily="18" charset="0"/>
              </a:rPr>
              <a:t>rozdeliť</a:t>
            </a:r>
            <a:r>
              <a:rPr lang="cs-CZ" altLang="cs-CZ" sz="2000" b="1" dirty="0">
                <a:solidFill>
                  <a:srgbClr val="655481"/>
                </a:solidFill>
                <a:latin typeface="Times New Roman" panose="02020603050405020304" pitchFamily="18" charset="0"/>
                <a:cs typeface="Times New Roman" panose="02020603050405020304" pitchFamily="18" charset="0"/>
              </a:rPr>
              <a:t> do </a:t>
            </a:r>
            <a:r>
              <a:rPr lang="cs-CZ" altLang="cs-CZ" sz="2000" b="1" dirty="0" err="1">
                <a:solidFill>
                  <a:srgbClr val="655481"/>
                </a:solidFill>
                <a:latin typeface="Times New Roman" panose="02020603050405020304" pitchFamily="18" charset="0"/>
                <a:cs typeface="Times New Roman" panose="02020603050405020304" pitchFamily="18" charset="0"/>
              </a:rPr>
              <a:t>dvoch</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kategórií</a:t>
            </a:r>
            <a:r>
              <a:rPr lang="cs-CZ" altLang="cs-CZ" sz="2000" b="1" dirty="0">
                <a:solidFill>
                  <a:srgbClr val="655481"/>
                </a:solidFill>
                <a:latin typeface="Times New Roman" panose="02020603050405020304" pitchFamily="18" charset="0"/>
                <a:cs typeface="Times New Roman" panose="02020603050405020304" pitchFamily="18" charset="0"/>
              </a:rPr>
              <a:t>:</a:t>
            </a:r>
          </a:p>
          <a:p>
            <a:endParaRPr lang="cs-CZ" altLang="cs-CZ" sz="2000" b="1" dirty="0">
              <a:solidFill>
                <a:srgbClr val="655481"/>
              </a:solidFill>
              <a:latin typeface="Times New Roman" panose="02020603050405020304" pitchFamily="18" charset="0"/>
              <a:cs typeface="Times New Roman" panose="02020603050405020304" pitchFamily="18" charset="0"/>
            </a:endParaRPr>
          </a:p>
          <a:p>
            <a:pPr lvl="1"/>
            <a:r>
              <a:rPr lang="cs-CZ" altLang="cs-CZ" sz="1600" b="1" dirty="0">
                <a:solidFill>
                  <a:srgbClr val="655481"/>
                </a:solidFill>
                <a:latin typeface="Times New Roman" panose="02020603050405020304" pitchFamily="18" charset="0"/>
                <a:cs typeface="Times New Roman" panose="02020603050405020304" pitchFamily="18" charset="0"/>
              </a:rPr>
              <a:t>akty, </a:t>
            </a:r>
            <a:r>
              <a:rPr lang="cs-CZ" altLang="cs-CZ" sz="1600" b="1" dirty="0" err="1">
                <a:solidFill>
                  <a:srgbClr val="655481"/>
                </a:solidFill>
                <a:latin typeface="Times New Roman" panose="02020603050405020304" pitchFamily="18" charset="0"/>
                <a:cs typeface="Times New Roman" panose="02020603050405020304" pitchFamily="18" charset="0"/>
              </a:rPr>
              <a:t>ktoré</a:t>
            </a:r>
            <a:r>
              <a:rPr lang="cs-CZ" altLang="cs-CZ" sz="1600" b="1" dirty="0">
                <a:solidFill>
                  <a:srgbClr val="655481"/>
                </a:solidFill>
                <a:latin typeface="Times New Roman" panose="02020603050405020304" pitchFamily="18" charset="0"/>
                <a:cs typeface="Times New Roman" panose="02020603050405020304" pitchFamily="18" charset="0"/>
              </a:rPr>
              <a:t> sú uvedené v článku 288 ZFEÚ: </a:t>
            </a:r>
            <a:r>
              <a:rPr lang="cs-CZ" altLang="cs-CZ" sz="1600" b="1" dirty="0" err="1">
                <a:solidFill>
                  <a:srgbClr val="655481"/>
                </a:solidFill>
                <a:latin typeface="Times New Roman" panose="02020603050405020304" pitchFamily="18" charset="0"/>
                <a:cs typeface="Times New Roman" panose="02020603050405020304" pitchFamily="18" charset="0"/>
              </a:rPr>
              <a:t>nariadenia</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smernice</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rozhodnutia</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stanoviská</a:t>
            </a:r>
            <a:r>
              <a:rPr lang="cs-CZ" altLang="cs-CZ" sz="1600" b="1" dirty="0">
                <a:solidFill>
                  <a:srgbClr val="655481"/>
                </a:solidFill>
                <a:latin typeface="Times New Roman" panose="02020603050405020304" pitchFamily="18" charset="0"/>
                <a:cs typeface="Times New Roman" panose="02020603050405020304" pitchFamily="18" charset="0"/>
              </a:rPr>
              <a:t> a </a:t>
            </a:r>
            <a:r>
              <a:rPr lang="cs-CZ" altLang="cs-CZ" sz="1600" b="1" dirty="0" err="1">
                <a:solidFill>
                  <a:srgbClr val="655481"/>
                </a:solidFill>
                <a:latin typeface="Times New Roman" panose="02020603050405020304" pitchFamily="18" charset="0"/>
                <a:cs typeface="Times New Roman" panose="02020603050405020304" pitchFamily="18" charset="0"/>
              </a:rPr>
              <a:t>odporúčania</a:t>
            </a:r>
            <a:r>
              <a:rPr lang="cs-CZ" altLang="cs-CZ" sz="1600" b="1" dirty="0">
                <a:solidFill>
                  <a:srgbClr val="655481"/>
                </a:solidFill>
                <a:latin typeface="Times New Roman" panose="02020603050405020304" pitchFamily="18" charset="0"/>
                <a:cs typeface="Times New Roman" panose="02020603050405020304" pitchFamily="18" charset="0"/>
              </a:rPr>
              <a:t>,</a:t>
            </a:r>
          </a:p>
          <a:p>
            <a:pPr lvl="1"/>
            <a:r>
              <a:rPr lang="cs-CZ" altLang="cs-CZ" sz="1600" b="1" dirty="0">
                <a:solidFill>
                  <a:srgbClr val="655481"/>
                </a:solidFill>
                <a:latin typeface="Times New Roman" panose="02020603050405020304" pitchFamily="18" charset="0"/>
                <a:cs typeface="Times New Roman" panose="02020603050405020304" pitchFamily="18" charset="0"/>
              </a:rPr>
              <a:t>akty, </a:t>
            </a:r>
            <a:r>
              <a:rPr lang="cs-CZ" altLang="cs-CZ" sz="1600" b="1" dirty="0" err="1">
                <a:solidFill>
                  <a:srgbClr val="655481"/>
                </a:solidFill>
                <a:latin typeface="Times New Roman" panose="02020603050405020304" pitchFamily="18" charset="0"/>
                <a:cs typeface="Times New Roman" panose="02020603050405020304" pitchFamily="18" charset="0"/>
              </a:rPr>
              <a:t>ktoré</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nie</a:t>
            </a:r>
            <a:r>
              <a:rPr lang="cs-CZ" altLang="cs-CZ" sz="1600" b="1" dirty="0">
                <a:solidFill>
                  <a:srgbClr val="655481"/>
                </a:solidFill>
                <a:latin typeface="Times New Roman" panose="02020603050405020304" pitchFamily="18" charset="0"/>
                <a:cs typeface="Times New Roman" panose="02020603050405020304" pitchFamily="18" charset="0"/>
              </a:rPr>
              <a:t> sú uvedené v článku 288 ZFEÚ, t. j. atypické akty, </a:t>
            </a:r>
            <a:r>
              <a:rPr lang="cs-CZ" altLang="cs-CZ" sz="1600" b="1" dirty="0" err="1">
                <a:solidFill>
                  <a:srgbClr val="655481"/>
                </a:solidFill>
                <a:latin typeface="Times New Roman" panose="02020603050405020304" pitchFamily="18" charset="0"/>
                <a:cs typeface="Times New Roman" panose="02020603050405020304" pitchFamily="18" charset="0"/>
              </a:rPr>
              <a:t>ako</a:t>
            </a:r>
            <a:r>
              <a:rPr lang="cs-CZ" altLang="cs-CZ" sz="1600" b="1" dirty="0">
                <a:solidFill>
                  <a:srgbClr val="655481"/>
                </a:solidFill>
                <a:latin typeface="Times New Roman" panose="02020603050405020304" pitchFamily="18" charset="0"/>
                <a:cs typeface="Times New Roman" panose="02020603050405020304" pitchFamily="18" charset="0"/>
              </a:rPr>
              <a:t> sú </a:t>
            </a:r>
            <a:r>
              <a:rPr lang="cs-CZ" altLang="cs-CZ" sz="1600" b="1" dirty="0" err="1">
                <a:solidFill>
                  <a:srgbClr val="655481"/>
                </a:solidFill>
                <a:latin typeface="Times New Roman" panose="02020603050405020304" pitchFamily="18" charset="0"/>
                <a:cs typeface="Times New Roman" panose="02020603050405020304" pitchFamily="18" charset="0"/>
              </a:rPr>
              <a:t>oznámenia</a:t>
            </a:r>
            <a:r>
              <a:rPr lang="cs-CZ" altLang="cs-CZ" sz="1600" b="1" dirty="0">
                <a:solidFill>
                  <a:srgbClr val="655481"/>
                </a:solidFill>
                <a:latin typeface="Times New Roman" panose="02020603050405020304" pitchFamily="18" charset="0"/>
                <a:cs typeface="Times New Roman" panose="02020603050405020304" pitchFamily="18" charset="0"/>
              </a:rPr>
              <a:t>, </a:t>
            </a:r>
            <a:r>
              <a:rPr lang="cs-CZ" altLang="cs-CZ" sz="1600" b="1" dirty="0" err="1">
                <a:solidFill>
                  <a:srgbClr val="655481"/>
                </a:solidFill>
                <a:latin typeface="Times New Roman" panose="02020603050405020304" pitchFamily="18" charset="0"/>
                <a:cs typeface="Times New Roman" panose="02020603050405020304" pitchFamily="18" charset="0"/>
              </a:rPr>
              <a:t>uznesenia</a:t>
            </a:r>
            <a:r>
              <a:rPr lang="cs-CZ" altLang="cs-CZ" sz="1600" b="1" dirty="0">
                <a:solidFill>
                  <a:srgbClr val="655481"/>
                </a:solidFill>
                <a:latin typeface="Times New Roman" panose="02020603050405020304" pitchFamily="18" charset="0"/>
                <a:cs typeface="Times New Roman" panose="02020603050405020304" pitchFamily="18" charset="0"/>
              </a:rPr>
              <a:t> a </a:t>
            </a:r>
            <a:r>
              <a:rPr lang="cs-CZ" altLang="cs-CZ" sz="1600" b="1" dirty="0" err="1">
                <a:solidFill>
                  <a:srgbClr val="655481"/>
                </a:solidFill>
                <a:latin typeface="Times New Roman" panose="02020603050405020304" pitchFamily="18" charset="0"/>
                <a:cs typeface="Times New Roman" panose="02020603050405020304" pitchFamily="18" charset="0"/>
              </a:rPr>
              <a:t>biele</a:t>
            </a:r>
            <a:r>
              <a:rPr lang="cs-CZ" altLang="cs-CZ" sz="1600" b="1" dirty="0">
                <a:solidFill>
                  <a:srgbClr val="655481"/>
                </a:solidFill>
                <a:latin typeface="Times New Roman" panose="02020603050405020304" pitchFamily="18" charset="0"/>
                <a:cs typeface="Times New Roman" panose="02020603050405020304" pitchFamily="18" charset="0"/>
              </a:rPr>
              <a:t> a zelené knihy.</a:t>
            </a:r>
            <a:endParaRPr lang="cs-CZ" altLang="cs-CZ" sz="1200" b="1" dirty="0">
              <a:solidFill>
                <a:srgbClr val="65548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err="1"/>
              <a:t>Európska</a:t>
            </a:r>
            <a:r>
              <a:rPr lang="cs-CZ" dirty="0"/>
              <a:t> </a:t>
            </a:r>
            <a:r>
              <a:rPr lang="cs-CZ" dirty="0" err="1"/>
              <a:t>únia</a:t>
            </a:r>
            <a:r>
              <a:rPr lang="cs-CZ" dirty="0"/>
              <a:t> a jej pramene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3772797741"/>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176952"/>
            <a:ext cx="8280920" cy="3096344"/>
          </a:xfrm>
          <a:prstGeom prst="rect">
            <a:avLst/>
          </a:prstGeom>
        </p:spPr>
        <p:txBody>
          <a:bodyPr>
            <a:noAutofit/>
          </a:bodyPr>
          <a:lstStyle/>
          <a:p>
            <a:r>
              <a:rPr lang="cs-CZ" altLang="cs-CZ" sz="2000" b="1" dirty="0" err="1">
                <a:solidFill>
                  <a:srgbClr val="655481"/>
                </a:solidFill>
                <a:latin typeface="Times New Roman" panose="02020603050405020304" pitchFamily="18" charset="0"/>
                <a:cs typeface="Times New Roman" panose="02020603050405020304" pitchFamily="18" charset="0"/>
              </a:rPr>
              <a:t>Neoddeliteľnou</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súčasťou</a:t>
            </a:r>
            <a:r>
              <a:rPr lang="cs-CZ" altLang="cs-CZ" sz="2000" b="1" dirty="0">
                <a:solidFill>
                  <a:srgbClr val="655481"/>
                </a:solidFill>
                <a:latin typeface="Times New Roman" panose="02020603050405020304" pitchFamily="18" charset="0"/>
                <a:cs typeface="Times New Roman" panose="02020603050405020304" pitchFamily="18" charset="0"/>
              </a:rPr>
              <a:t> práva EÚ sú </a:t>
            </a:r>
            <a:r>
              <a:rPr lang="cs-CZ" altLang="cs-CZ" sz="2000" b="1" dirty="0" err="1">
                <a:solidFill>
                  <a:srgbClr val="655481"/>
                </a:solidFill>
                <a:latin typeface="Times New Roman" panose="02020603050405020304" pitchFamily="18" charset="0"/>
                <a:cs typeface="Times New Roman" panose="02020603050405020304" pitchFamily="18" charset="0"/>
              </a:rPr>
              <a:t>tiež</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medzinárodné</a:t>
            </a:r>
            <a:r>
              <a:rPr lang="cs-CZ" altLang="cs-CZ" sz="2000" b="1" dirty="0">
                <a:solidFill>
                  <a:srgbClr val="655481"/>
                </a:solidFill>
                <a:latin typeface="Times New Roman" panose="02020603050405020304" pitchFamily="18" charset="0"/>
                <a:cs typeface="Times New Roman" panose="02020603050405020304" pitchFamily="18" charset="0"/>
              </a:rPr>
              <a:t> dohody s krajinami mimo EÚ </a:t>
            </a:r>
            <a:r>
              <a:rPr lang="cs-CZ" altLang="cs-CZ" sz="2000" b="1" dirty="0" err="1">
                <a:solidFill>
                  <a:srgbClr val="655481"/>
                </a:solidFill>
                <a:latin typeface="Times New Roman" panose="02020603050405020304" pitchFamily="18" charset="0"/>
                <a:cs typeface="Times New Roman" panose="02020603050405020304" pitchFamily="18" charset="0"/>
              </a:rPr>
              <a:t>alebo</a:t>
            </a:r>
            <a:r>
              <a:rPr lang="cs-CZ" altLang="cs-CZ" sz="2000" b="1" dirty="0">
                <a:solidFill>
                  <a:srgbClr val="655481"/>
                </a:solidFill>
                <a:latin typeface="Times New Roman" panose="02020603050405020304" pitchFamily="18" charset="0"/>
                <a:cs typeface="Times New Roman" panose="02020603050405020304" pitchFamily="18" charset="0"/>
              </a:rPr>
              <a:t> s </a:t>
            </a:r>
            <a:r>
              <a:rPr lang="cs-CZ" altLang="cs-CZ" sz="2000" b="1" dirty="0" err="1">
                <a:solidFill>
                  <a:srgbClr val="655481"/>
                </a:solidFill>
                <a:latin typeface="Times New Roman" panose="02020603050405020304" pitchFamily="18" charset="0"/>
                <a:cs typeface="Times New Roman" panose="02020603050405020304" pitchFamily="18" charset="0"/>
              </a:rPr>
              <a:t>medzinárodnými</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organizáciami</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Odlišujú</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sa</a:t>
            </a:r>
            <a:r>
              <a:rPr lang="cs-CZ" altLang="cs-CZ" sz="2000" b="1" dirty="0">
                <a:solidFill>
                  <a:srgbClr val="655481"/>
                </a:solidFill>
                <a:latin typeface="Times New Roman" panose="02020603050405020304" pitchFamily="18" charset="0"/>
                <a:cs typeface="Times New Roman" panose="02020603050405020304" pitchFamily="18" charset="0"/>
              </a:rPr>
              <a:t> od </a:t>
            </a:r>
            <a:r>
              <a:rPr lang="cs-CZ" altLang="cs-CZ" sz="2000" b="1" dirty="0" err="1">
                <a:solidFill>
                  <a:srgbClr val="655481"/>
                </a:solidFill>
                <a:latin typeface="Times New Roman" panose="02020603050405020304" pitchFamily="18" charset="0"/>
                <a:cs typeface="Times New Roman" panose="02020603050405020304" pitchFamily="18" charset="0"/>
              </a:rPr>
              <a:t>primárneho</a:t>
            </a:r>
            <a:r>
              <a:rPr lang="cs-CZ" altLang="cs-CZ" sz="2000" b="1" dirty="0">
                <a:solidFill>
                  <a:srgbClr val="655481"/>
                </a:solidFill>
                <a:latin typeface="Times New Roman" panose="02020603050405020304" pitchFamily="18" charset="0"/>
                <a:cs typeface="Times New Roman" panose="02020603050405020304" pitchFamily="18" charset="0"/>
              </a:rPr>
              <a:t> práva aj </a:t>
            </a:r>
            <a:r>
              <a:rPr lang="cs-CZ" altLang="cs-CZ" sz="2000" b="1" dirty="0" err="1">
                <a:solidFill>
                  <a:srgbClr val="655481"/>
                </a:solidFill>
                <a:latin typeface="Times New Roman" panose="02020603050405020304" pitchFamily="18" charset="0"/>
                <a:cs typeface="Times New Roman" panose="02020603050405020304" pitchFamily="18" charset="0"/>
              </a:rPr>
              <a:t>sekundárnych</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právnych</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predpisov</a:t>
            </a:r>
            <a:r>
              <a:rPr lang="cs-CZ" altLang="cs-CZ" sz="2000" b="1" dirty="0">
                <a:solidFill>
                  <a:srgbClr val="655481"/>
                </a:solidFill>
                <a:latin typeface="Times New Roman" panose="02020603050405020304" pitchFamily="18" charset="0"/>
                <a:cs typeface="Times New Roman" panose="02020603050405020304" pitchFamily="18" charset="0"/>
              </a:rPr>
              <a:t> a </a:t>
            </a:r>
            <a:r>
              <a:rPr lang="cs-CZ" altLang="cs-CZ" sz="2000" b="1" dirty="0" err="1">
                <a:solidFill>
                  <a:srgbClr val="655481"/>
                </a:solidFill>
                <a:latin typeface="Times New Roman" panose="02020603050405020304" pitchFamily="18" charset="0"/>
                <a:cs typeface="Times New Roman" panose="02020603050405020304" pitchFamily="18" charset="0"/>
              </a:rPr>
              <a:t>tvoria</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kategóriu</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sui</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generis</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Podľa</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niektorých</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rozsudkov</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Súdneho</a:t>
            </a:r>
            <a:r>
              <a:rPr lang="cs-CZ" altLang="cs-CZ" sz="2000" b="1" dirty="0">
                <a:solidFill>
                  <a:srgbClr val="655481"/>
                </a:solidFill>
                <a:latin typeface="Times New Roman" panose="02020603050405020304" pitchFamily="18" charset="0"/>
                <a:cs typeface="Times New Roman" panose="02020603050405020304" pitchFamily="18" charset="0"/>
              </a:rPr>
              <a:t> dvora </a:t>
            </a:r>
            <a:r>
              <a:rPr lang="cs-CZ" altLang="cs-CZ" sz="2000" b="1" dirty="0" err="1">
                <a:solidFill>
                  <a:srgbClr val="655481"/>
                </a:solidFill>
                <a:latin typeface="Times New Roman" panose="02020603050405020304" pitchFamily="18" charset="0"/>
                <a:cs typeface="Times New Roman" panose="02020603050405020304" pitchFamily="18" charset="0"/>
              </a:rPr>
              <a:t>Európskej</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únie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môžu</a:t>
            </a:r>
            <a:r>
              <a:rPr lang="cs-CZ" altLang="cs-CZ" sz="2000" b="1" dirty="0">
                <a:solidFill>
                  <a:srgbClr val="655481"/>
                </a:solidFill>
                <a:latin typeface="Times New Roman" panose="02020603050405020304" pitchFamily="18" charset="0"/>
                <a:cs typeface="Times New Roman" panose="02020603050405020304" pitchFamily="18" charset="0"/>
              </a:rPr>
              <a:t> mať dohody </a:t>
            </a:r>
            <a:r>
              <a:rPr lang="cs-CZ" altLang="cs-CZ" sz="2000" b="1" dirty="0" err="1">
                <a:solidFill>
                  <a:srgbClr val="655481"/>
                </a:solidFill>
                <a:latin typeface="Times New Roman" panose="02020603050405020304" pitchFamily="18" charset="0"/>
                <a:cs typeface="Times New Roman" panose="02020603050405020304" pitchFamily="18" charset="0"/>
              </a:rPr>
              <a:t>priamy</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účinok</a:t>
            </a:r>
            <a:r>
              <a:rPr lang="cs-CZ" altLang="cs-CZ" sz="2000" b="1" dirty="0">
                <a:solidFill>
                  <a:srgbClr val="655481"/>
                </a:solidFill>
                <a:latin typeface="Times New Roman" panose="02020603050405020304" pitchFamily="18" charset="0"/>
                <a:cs typeface="Times New Roman" panose="02020603050405020304" pitchFamily="18" charset="0"/>
              </a:rPr>
              <a:t> a </a:t>
            </a:r>
            <a:r>
              <a:rPr lang="cs-CZ" altLang="cs-CZ" sz="2000" b="1" dirty="0" err="1">
                <a:solidFill>
                  <a:srgbClr val="655481"/>
                </a:solidFill>
                <a:latin typeface="Times New Roman" panose="02020603050405020304" pitchFamily="18" charset="0"/>
                <a:cs typeface="Times New Roman" panose="02020603050405020304" pitchFamily="18" charset="0"/>
              </a:rPr>
              <a:t>ich</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právna</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záväznosť</a:t>
            </a:r>
            <a:r>
              <a:rPr lang="cs-CZ" altLang="cs-CZ" sz="2000" b="1" dirty="0">
                <a:solidFill>
                  <a:srgbClr val="655481"/>
                </a:solidFill>
                <a:latin typeface="Times New Roman" panose="02020603050405020304" pitchFamily="18" charset="0"/>
                <a:cs typeface="Times New Roman" panose="02020603050405020304" pitchFamily="18" charset="0"/>
              </a:rPr>
              <a:t> je </a:t>
            </a:r>
            <a:r>
              <a:rPr lang="cs-CZ" altLang="cs-CZ" sz="2000" b="1" dirty="0" err="1">
                <a:solidFill>
                  <a:srgbClr val="655481"/>
                </a:solidFill>
                <a:latin typeface="Times New Roman" panose="02020603050405020304" pitchFamily="18" charset="0"/>
                <a:cs typeface="Times New Roman" panose="02020603050405020304" pitchFamily="18" charset="0"/>
              </a:rPr>
              <a:t>nadradená</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sekundárnym</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právnym</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predpisom</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ktoré</a:t>
            </a:r>
            <a:r>
              <a:rPr lang="cs-CZ" altLang="cs-CZ" sz="2000" b="1" dirty="0">
                <a:solidFill>
                  <a:srgbClr val="655481"/>
                </a:solidFill>
                <a:latin typeface="Times New Roman" panose="02020603050405020304" pitchFamily="18" charset="0"/>
                <a:cs typeface="Times New Roman" panose="02020603050405020304" pitchFamily="18" charset="0"/>
              </a:rPr>
              <a:t> s nimi </a:t>
            </a:r>
            <a:r>
              <a:rPr lang="cs-CZ" altLang="cs-CZ" sz="2000" b="1" dirty="0" err="1">
                <a:solidFill>
                  <a:srgbClr val="655481"/>
                </a:solidFill>
                <a:latin typeface="Times New Roman" panose="02020603050405020304" pitchFamily="18" charset="0"/>
                <a:cs typeface="Times New Roman" panose="02020603050405020304" pitchFamily="18" charset="0"/>
              </a:rPr>
              <a:t>preto</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musia</a:t>
            </a:r>
            <a:r>
              <a:rPr lang="cs-CZ" altLang="cs-CZ" sz="2000" b="1" dirty="0">
                <a:solidFill>
                  <a:srgbClr val="655481"/>
                </a:solidFill>
                <a:latin typeface="Times New Roman" panose="02020603050405020304" pitchFamily="18" charset="0"/>
                <a:cs typeface="Times New Roman" panose="02020603050405020304" pitchFamily="18" charset="0"/>
              </a:rPr>
              <a:t> byť v </a:t>
            </a:r>
            <a:r>
              <a:rPr lang="cs-CZ" altLang="cs-CZ" sz="2000" b="1" dirty="0" err="1">
                <a:solidFill>
                  <a:srgbClr val="655481"/>
                </a:solidFill>
                <a:latin typeface="Times New Roman" panose="02020603050405020304" pitchFamily="18" charset="0"/>
                <a:cs typeface="Times New Roman" panose="02020603050405020304" pitchFamily="18" charset="0"/>
              </a:rPr>
              <a:t>súlade</a:t>
            </a:r>
            <a:r>
              <a:rPr lang="cs-CZ" altLang="cs-CZ" sz="2000" b="1" dirty="0">
                <a:solidFill>
                  <a:srgbClr val="655481"/>
                </a:solidFill>
                <a:latin typeface="Times New Roman" panose="02020603050405020304" pitchFamily="18" charset="0"/>
                <a:cs typeface="Times New Roman" panose="02020603050405020304" pitchFamily="18" charset="0"/>
              </a:rPr>
              <a:t>.</a:t>
            </a:r>
          </a:p>
          <a:p>
            <a:endParaRPr lang="cs-CZ" altLang="cs-CZ" sz="2000" b="1" dirty="0" err="1">
              <a:solidFill>
                <a:srgbClr val="65548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err="1"/>
              <a:t>Európska</a:t>
            </a:r>
            <a:r>
              <a:rPr lang="cs-CZ" dirty="0"/>
              <a:t> </a:t>
            </a:r>
            <a:r>
              <a:rPr lang="cs-CZ" dirty="0" err="1"/>
              <a:t>únia</a:t>
            </a:r>
            <a:r>
              <a:rPr lang="cs-CZ" dirty="0"/>
              <a:t> a jej pramene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2922564216"/>
      </p:ext>
    </p:extLst>
  </p:cSld>
  <p:clrMapOvr>
    <a:masterClrMapping/>
  </p:clrMapOvr>
  <p:transition spd="slow">
    <p:push dir="u"/>
  </p:transition>
</p:sld>
</file>

<file path=ppt/theme/theme1.xml><?xml version="1.0" encoding="utf-8"?>
<a:theme xmlns:a="http://schemas.openxmlformats.org/drawingml/2006/main" name="SLU">
  <a:themeElements>
    <a:clrScheme name="FVP">
      <a:dk1>
        <a:srgbClr val="65548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3979</TotalTime>
  <Words>1186</Words>
  <Application>Microsoft Macintosh PowerPoint</Application>
  <PresentationFormat>On-screen Show (16:9)</PresentationFormat>
  <Paragraphs>78</Paragraphs>
  <Slides>17</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Enriqueta</vt:lpstr>
      <vt:lpstr>Times New Roman</vt:lpstr>
      <vt:lpstr>SLU</vt:lpstr>
      <vt:lpstr>Právne východiská a Európska únia</vt:lpstr>
      <vt:lpstr>Pramene práva všeobecne – materiálny vs. formálny prameň</vt:lpstr>
      <vt:lpstr>Pramene práva všeobecne – písané a nepísané právo</vt:lpstr>
      <vt:lpstr>Pramene práva všeobecne – právne systémy</vt:lpstr>
      <vt:lpstr>Pramene práva všeobecne – právne systémy</vt:lpstr>
      <vt:lpstr>Európska únia a jej pramene práva</vt:lpstr>
      <vt:lpstr>Európska únia a jej pramene práva</vt:lpstr>
      <vt:lpstr>Európska únia a jej pramene práva</vt:lpstr>
      <vt:lpstr>Európska únia a jej pramene práva</vt:lpstr>
      <vt:lpstr>PowerPoint Presentation</vt:lpstr>
      <vt:lpstr>PowerPoint Presentation</vt:lpstr>
      <vt:lpstr>Európska únia a jej pramene práva</vt:lpstr>
      <vt:lpstr>Európska únia a jej orgány a inštitúcie – hlavné orgány</vt:lpstr>
      <vt:lpstr>Európska únia a jej orgány a inštitúcie – hlavné orgány</vt:lpstr>
      <vt:lpstr>Európska únia a jej orgány a inštitúcie – hlavné orgány</vt:lpstr>
      <vt:lpstr>Európska únia a jej orgány a inštitúcie – ďalšie inštitúcie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Matúš Vyrostko</cp:lastModifiedBy>
  <cp:revision>77</cp:revision>
  <dcterms:created xsi:type="dcterms:W3CDTF">2016-07-06T15:42:34Z</dcterms:created>
  <dcterms:modified xsi:type="dcterms:W3CDTF">2020-10-02T07:09:46Z</dcterms:modified>
</cp:coreProperties>
</file>