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71" r:id="rId3"/>
    <p:sldId id="285" r:id="rId4"/>
    <p:sldId id="287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289" r:id="rId13"/>
    <p:sldId id="304" r:id="rId14"/>
    <p:sldId id="302" r:id="rId15"/>
    <p:sldId id="290" r:id="rId16"/>
    <p:sldId id="292" r:id="rId17"/>
    <p:sldId id="293" r:id="rId18"/>
    <p:sldId id="270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48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9"/>
    <p:restoredTop sz="95964"/>
  </p:normalViewPr>
  <p:slideViewPr>
    <p:cSldViewPr>
      <p:cViewPr varScale="1">
        <p:scale>
          <a:sx n="94" d="100"/>
          <a:sy n="94" d="100"/>
        </p:scale>
        <p:origin x="208" y="1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38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56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10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11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53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1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428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152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51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61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9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226939"/>
            <a:ext cx="956040" cy="745711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 baseline="0">
                <a:solidFill>
                  <a:srgbClr val="655481"/>
                </a:solidFill>
              </a:defRPr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65548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65548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65548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55526"/>
            <a:ext cx="1699500" cy="132560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655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Európska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charta </a:t>
            </a:r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miestnej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samosprávy a Rada </a:t>
            </a:r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Európy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21.09.2020</a:t>
            </a:r>
          </a:p>
          <a:p>
            <a:pPr marL="0" indent="0" algn="r">
              <a:buNone/>
            </a:pP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PhDr. Matúš </a:t>
            </a:r>
            <a:r>
              <a:rPr lang="cs-CZ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Vyrostko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PhD.</a:t>
            </a:r>
          </a:p>
          <a:p>
            <a:pPr marL="0" indent="0" algn="r">
              <a:buNone/>
            </a:pPr>
            <a:r>
              <a:rPr lang="cs-CZ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Čo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to </a:t>
            </a:r>
            <a:r>
              <a:rPr lang="cs-CZ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Európska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únia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Podmienky</a:t>
            </a: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absolvovania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3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B4E9-12A5-934E-808F-6DF119F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257DC-4208-3F43-A8B3-7C7CFE9EA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92100"/>
            <a:ext cx="88646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8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7351C-75E5-B743-9163-8B420D9F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FCB73-20D7-F649-AF41-CEA8C4931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44550"/>
            <a:ext cx="899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2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355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Evropskou chartou vyslovil souhlas Parlament České republiky a prezident České republiky ji ratifikoval. Ratifikační listina České republiky byla uložena u generálního tajemníka Rady Evropy dne 7. května 1999 (Sdělením č. 181/1999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cs-CZ" altLang="cs-CZ" sz="2000" b="1" i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"Česká republika se ve smyslu článku 12 odst. 1 Evropské charty místní samosprávy ze dne 15. října 1985 považuje býti vázána 24 (dvaceti čtyřmi) odstavci I. části Charty, z toho 13 (třinácti) odstavci uvedenými v článku 12 odst. 1 Charty.“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ohledem na vývoj situace bylo rozhodnuto, že se Česká republika necítí být vázána ustanoveními 6 odstavců Charty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ČR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1743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703189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č.1/1993 Sb., Ústava České republiky ve znění pozdějších předpisů (hlava VII čl. 99 - 105)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přijetí Charty tj. rok 1999 Česká republika na úseku samosprávy učinila pozitivní kroky, kterých nebylo málo. Například, v souladu se zákonem č. 128/2000 Sb., o obcích ve znění pozdějších předpisů a zákonem č. 129/2000 Sb., o krajích ve znění pozdějších předpisů, stát  přenesl na tyto veřejnoprávní korporace, výkon státní správy. Zákonem č. 312/2002 Sb., o úřednících územních samosprávných celků a o změně některých zákonů, který upravuje pracovní poměr úředníků územních samosprávných celků a jejich vzdělávání. Zde došlo  zcela jistě, k upevnění jejich postavení a kvalitativnímu posunu při rozhodování o právech a povinnostech účastníků správního řízení.</a:t>
            </a:r>
          </a:p>
          <a:p>
            <a:pPr marL="0" indent="0">
              <a:buNone/>
            </a:pP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ČR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4428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355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 Evropy byla založena 5. 5. 1949, tzv. Londýnskou dohodou, její sídlo je Štrasburku. Radu Evropy v současné době tvoří 47 členských států a několik zemí se speciálním statusem (Česká republika se k Radě Evropy „připojila“ 30. června 1993).</a:t>
            </a:r>
          </a:p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Radu Evropy v současné době tvoří 47 členských států a několik zemí se speciálním statusem (Česká republika se k Radě Evropy „připojila“ 30. června 1993).</a:t>
            </a:r>
          </a:p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Rada </a:t>
            </a:r>
            <a:r>
              <a:rPr lang="cs-CZ" dirty="0" err="1"/>
              <a:t>Európy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945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355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cílem Rady Evropy je vytvoření společného demokratického a právního prostoru, který zaručuje:</a:t>
            </a:r>
          </a:p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dodržování lidských práv, </a:t>
            </a:r>
          </a:p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demokracii,</a:t>
            </a:r>
          </a:p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respektování zákonů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Rada </a:t>
            </a:r>
            <a:r>
              <a:rPr lang="cs-CZ" dirty="0" err="1"/>
              <a:t>Európy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3362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355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Rada </a:t>
            </a:r>
            <a:r>
              <a:rPr lang="cs-CZ" dirty="0" err="1"/>
              <a:t>Európy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5FA31-C571-1B41-8ABB-7B2302CCE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921"/>
            <a:ext cx="9144000" cy="27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8946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703189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Výbor ministrů, rozhoduje, skládá se z ministrů zahraničních věcí nebo zástupců členských států při Radě Evropy,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Parlamentní shromáždění má poradní funkci (delegace parlamentů členských států),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Kongres místních a regionálních orgánů je složen ze zástupců územní samosprávy členských států. Jedná se o poradní orgán Rady Evropy,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Komisař pro lidská práva,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Sekretariát, řídí činnost Rady Evropy, v jeho čele stojí generální tajemník, který zároveň reprezentuje Radu Evropy navenek,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Evropský soud pro lidská práva, dohlíží na dodržování Úmluvy o ochraně lidských práv a základních svobod.</a:t>
            </a:r>
          </a:p>
          <a:p>
            <a:pPr marL="0" indent="0">
              <a:buNone/>
            </a:pP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Rada </a:t>
            </a:r>
            <a:r>
              <a:rPr lang="cs-CZ" dirty="0" err="1"/>
              <a:t>Európy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3815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8660516" cy="4608512"/>
          </a:xfrm>
          <a:prstGeom prst="rect">
            <a:avLst/>
          </a:prstGeom>
          <a:solidFill>
            <a:srgbClr val="655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73" y="399939"/>
            <a:ext cx="956040" cy="68862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363942" y="1923678"/>
            <a:ext cx="6416116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Ďakujem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pozornosť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matus.vyrostko@fvp.slu.cz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matusvyrostko@gmail.com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(len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nefunguje prvý)</a:t>
            </a:r>
          </a:p>
        </p:txBody>
      </p:sp>
    </p:spTree>
    <p:extLst>
      <p:ext uri="{BB962C8B-B14F-4D97-AF65-F5344CB8AC3E}">
        <p14:creationId xmlns:p14="http://schemas.microsoft.com/office/powerpoint/2010/main" val="197850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1742" y="267494"/>
            <a:ext cx="8660516" cy="4608512"/>
          </a:xfrm>
          <a:prstGeom prst="rect">
            <a:avLst/>
          </a:prstGeom>
          <a:solidFill>
            <a:srgbClr val="655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73" y="399939"/>
            <a:ext cx="956040" cy="68862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363942" y="1635646"/>
            <a:ext cx="6416116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Čo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to a k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čomu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slúži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249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355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mnohostranná dohoda, podepsána ve Štrasburku, dne 15. 10. 1985, 11 členskými státy Rady Evropy, </a:t>
            </a:r>
            <a:r>
              <a:rPr lang="cs-CZ" altLang="cs-CZ" sz="2000" b="1" dirty="0" err="1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platnosť</a:t>
            </a:r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1.9.1988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úsilí vymezit a právně zakotvit základní zásady místní samosprávy a zákonnými prostředky, definovat prostor pro zajištění a ochranu místní samosprávy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složitý vývoj, podkladem se stala mj. Deklarace zásad místní samosprávy Parlamentního shromáždění Rady Evropy z roku 1970, jakož i ministerská konference konaná v Římě v listopadu 1984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Európska</a:t>
            </a:r>
            <a:r>
              <a:rPr lang="cs-CZ" dirty="0"/>
              <a:t> charta </a:t>
            </a:r>
            <a:r>
              <a:rPr lang="cs-CZ" dirty="0" err="1"/>
              <a:t>miestnej</a:t>
            </a:r>
            <a:r>
              <a:rPr lang="cs-CZ" dirty="0"/>
              <a:t> samosprávy a Rada </a:t>
            </a:r>
            <a:r>
              <a:rPr lang="cs-CZ" dirty="0" err="1"/>
              <a:t>Európy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99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3558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vytvářet prostor pro zajištění a ochranu místní samosprávy se všemi zákonnými prostředky, které s odpovědnou činností samosprávy souvisejí, a jsou pro demokracii nezbytné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vymezuje ústavní a legislativní zásady související s pravomocemi, odpovědností, dozorem, kontrolou a důležitou oblastí jakou je financování, kterými by se měly řídit místní samosprávy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Európska</a:t>
            </a:r>
            <a:r>
              <a:rPr lang="cs-CZ" dirty="0"/>
              <a:t> charta </a:t>
            </a:r>
            <a:r>
              <a:rPr lang="cs-CZ" dirty="0" err="1"/>
              <a:t>miestnej</a:t>
            </a:r>
            <a:r>
              <a:rPr lang="cs-CZ" dirty="0"/>
              <a:t> samosprávy a Rada </a:t>
            </a:r>
            <a:r>
              <a:rPr lang="cs-CZ" dirty="0" err="1"/>
              <a:t>Európy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8613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555526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cílem Rady Evropy je dosáhnout větší jednoty mezi jejími členy za účelem ochrany a realizace ideálů a zásad, které jsou jejich společným dědictvím; 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jednou z metod, jak tohoto cíle dosáhnout, jsou dohody v oblasti správy, 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místní společenství jsou jedním z hlavních základů jakéhokoli demokratického zřízení;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právo občanů podílet se na chodu věcí veřejných je jednou z demokratických zásad sdílených všemi členskými státy Rady Evropy;  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to vyžaduje, aby existovala místní společenství vybavená demokraticky vytvořenými rozhodovacími sbory a mající vysokou míru autonomie, pokud jde o jejich odpovědnosti a způsoby a prostředky její realizace, i zdroje potřebné k tomu, aby této odpovědnosti dostála.</a:t>
            </a:r>
          </a:p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Preambula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75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555526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Každá strana prohlašuje, že se cítí vázána alespoň dvaceti odstavci části I této Charty, z nichž alespoň deset musí být vybráno z následujících odstavců: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článek 2,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článek 3 odst. 1 a 2,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článek 4 odst. 1, 2 a 4,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článek 5,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článek 7 odst. 1,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článek 8 odst. 2,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článek 9 odst. 1, 2 a 3,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článek 10 odst. 1,</a:t>
            </a: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článek 11.</a:t>
            </a:r>
          </a:p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čl. 12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3343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555526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Každý smluvní stát při ukládání své ratifikační listiny, listiny o přijetí nebo schválení oznámí generálnímu tajemníkovi Rady Evropy odstavce vybrané podle ustanovení odstavce 1 tohoto článku.</a:t>
            </a:r>
          </a:p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Kterákoli strana může kdykoli později generálnímu tajemníkovi oznámit, že se cítí být vázána kterýmikoli odstavci této Charty, které podle ustanovení odstavce 1 tohoto článku ještě nepřijala. Takové následné prohlášení bude považováno za nedílnou součást ratifikace, přijetí nebo schválení stranou toto oznámení činící a tento účinek bude mít počínaje prvním dnem měsíce následujícího po uplynutí tří měsíců ode dne, kdy generální tajemník toto oznámení obdržel.“</a:t>
            </a:r>
          </a:p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čl. 12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501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555526"/>
            <a:ext cx="8280920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b="1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5BEDA-7C8C-E840-AB17-2F9028D30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0"/>
            <a:ext cx="79272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868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65548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5AD2D-1B29-6344-874E-6171C0D5A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82600"/>
            <a:ext cx="89408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309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U">
  <a:themeElements>
    <a:clrScheme name="FVP">
      <a:dk1>
        <a:srgbClr val="65548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3886</TotalTime>
  <Words>1074</Words>
  <Application>Microsoft Macintosh PowerPoint</Application>
  <PresentationFormat>On-screen Show (16:9)</PresentationFormat>
  <Paragraphs>86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Enriqueta</vt:lpstr>
      <vt:lpstr>Times New Roman</vt:lpstr>
      <vt:lpstr>SLU</vt:lpstr>
      <vt:lpstr>Európska charta miestnej samosprávy a Rada Európy</vt:lpstr>
      <vt:lpstr>PowerPoint Presentation</vt:lpstr>
      <vt:lpstr>Európska charta miestnej samosprávy a Rada Európy</vt:lpstr>
      <vt:lpstr>Európska charta miestnej samosprávy a Rada Európy</vt:lpstr>
      <vt:lpstr>Preambula</vt:lpstr>
      <vt:lpstr>čl. 12</vt:lpstr>
      <vt:lpstr>čl. 12</vt:lpstr>
      <vt:lpstr>PowerPoint Presentation</vt:lpstr>
      <vt:lpstr>PowerPoint Presentation</vt:lpstr>
      <vt:lpstr>PowerPoint Presentation</vt:lpstr>
      <vt:lpstr>PowerPoint Presentation</vt:lpstr>
      <vt:lpstr>ČR</vt:lpstr>
      <vt:lpstr>ČR</vt:lpstr>
      <vt:lpstr>Rada Európy</vt:lpstr>
      <vt:lpstr>Rada Európy</vt:lpstr>
      <vt:lpstr>Rada Európy</vt:lpstr>
      <vt:lpstr>Rada Európy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Matúš Vyrostko</cp:lastModifiedBy>
  <cp:revision>72</cp:revision>
  <dcterms:created xsi:type="dcterms:W3CDTF">2016-07-06T15:42:34Z</dcterms:created>
  <dcterms:modified xsi:type="dcterms:W3CDTF">2020-10-01T20:45:54Z</dcterms:modified>
</cp:coreProperties>
</file>