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6" r:id="rId2"/>
    <p:sldId id="285" r:id="rId3"/>
    <p:sldId id="289" r:id="rId4"/>
    <p:sldId id="290" r:id="rId5"/>
    <p:sldId id="292" r:id="rId6"/>
    <p:sldId id="293" r:id="rId7"/>
    <p:sldId id="294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270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59"/>
    <p:restoredTop sz="95964"/>
  </p:normalViewPr>
  <p:slideViewPr>
    <p:cSldViewPr>
      <p:cViewPr varScale="1">
        <p:scale>
          <a:sx n="146" d="100"/>
          <a:sy n="146" d="100"/>
        </p:scale>
        <p:origin x="176" y="3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497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806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0558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8519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404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6348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1089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66413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60997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2622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855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573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687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195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42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7141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308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994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služba,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úradníkov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európskych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dokumentoch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21.09.2020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64423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vnútroštátnej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legislatíve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stredoeurópskych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vymedzený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nadnárodný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širšom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demokracie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nárok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dobré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spravovanie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otvorený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dynamicky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vyvíjajúci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Princípy</a:t>
            </a:r>
            <a:r>
              <a:rPr lang="cs-CZ" dirty="0"/>
              <a:t> </a:t>
            </a:r>
            <a:r>
              <a:rPr lang="cs-CZ" dirty="0" err="1"/>
              <a:t>dobrej</a:t>
            </a:r>
            <a:r>
              <a:rPr lang="cs-CZ" dirty="0"/>
              <a:t> </a:t>
            </a:r>
            <a:r>
              <a:rPr lang="cs-CZ" dirty="0" err="1"/>
              <a:t>verejnej</a:t>
            </a:r>
            <a:r>
              <a:rPr lang="cs-CZ" dirty="0"/>
              <a:t> správy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8773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úkony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mať oporu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obsah musí byť s ním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súlade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účinne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vykonateľné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úlohy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dostatočne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jasným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upravené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špecifikované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význam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nadobúda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táto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úpravy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postihu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delikty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viazanosti verejnej správy právom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19445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rovnosti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predchádzať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nerovnakému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zaobchádzaniu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osobami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osobami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nachádzajúcimi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skutkovej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zaobchádzalo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resp.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rovnosti a zákaz diskriminácie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02688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podstatu 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objektivity možno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vyjadriť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tak, že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rozhodovaní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skutkových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okolností podstatných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daný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prihliada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na ne,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nestrannosti je základným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predpokladom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zamestnanec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úradník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rozhodovaní zaujatý,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pravdepodobné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nebude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objektívne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nestrannosti a objektivity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71787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ukladá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ovplyvňovať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tam, kde je to nevyhnutné a to len v rozsahu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nevyhnutnom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dosiahnutie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požadovaného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proporcionality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01482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fyzické a právnické osoby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na tzv.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legitímne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očakávanie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čitateľnosti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predvídateľnosti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a ochrana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nepredvídateľným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mocenským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zásahom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vynútenie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určitého výsledku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spoliehali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právnej istoty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37541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nemala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situácia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postup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nebola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ustanovená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žiadna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lehota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vybavenie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resp. aspoň rámcová zákonná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vybavenie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včas a bez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zbytočných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prieťahov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(taký stav by totiž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praxi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spôsobil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neistotu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konania v primeranej lehote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17526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zainteresované subjekty by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mať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ovplyvňovať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fáze,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návrhu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spoluúčasti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14218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zásahy do práva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posudzujú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troch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hľadísk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legality (či bol zásah vykonaný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súlade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legitimity (či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zásah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daný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uvedených v Dohovore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ochrane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ľudských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 a základných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slobôd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z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proporcionality (zásah do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súkromia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možný len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vtedy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nevyhnutné,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možno len v duchu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požiadaviek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kladených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rešpektovania súkromia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62312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zahŕňa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právo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predpokladom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garanciou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realizácie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zákonných práv (práva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spoluúčasť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práva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prístup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atď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Princíp transparentnosti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21081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nároky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prirodzene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stále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prísnejšie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vývoj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zvyšovanie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počtu vysokoškolsky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vzdelaných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pracovníkov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pozíciách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stanovené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úpravou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Státní služba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999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rozumieme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na ustanovený postup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vydávaní a výkone rozhodnutí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čiastkové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právo byť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vypočutý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právo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zastúpenie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pomoc,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rozhodnutím,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preskúmanie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 náhradu škody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spôsobenú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nezákonným rozhodnutím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nečinnosťou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lvl="0"/>
            <a:r>
              <a:rPr lang="sk-SK" dirty="0"/>
              <a:t>Osobitná kategória - Právo na  spravodlivý proces</a:t>
            </a:r>
            <a:endParaRPr lang="en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55842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matusvyrostko@gmail.com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(len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nefunguje prvý)</a:t>
            </a:r>
          </a:p>
        </p:txBody>
      </p:sp>
    </p:spTree>
    <p:extLst>
      <p:ext uri="{BB962C8B-B14F-4D97-AF65-F5344CB8AC3E}">
        <p14:creationId xmlns:p14="http://schemas.microsoft.com/office/powerpoint/2010/main" val="197850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nároky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prirodzene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stále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prísnejšie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vývoj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zvyšovanie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počtu vysokoškolsky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vzdelaných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pracovníkov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pozíciách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stanovené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úpravou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Zásady </a:t>
            </a:r>
            <a:r>
              <a:rPr lang="cs-CZ" dirty="0" err="1"/>
              <a:t>verejnej</a:t>
            </a:r>
            <a:r>
              <a:rPr lang="cs-CZ" dirty="0"/>
              <a:t> služby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činnosť</a:t>
            </a:r>
            <a:r>
              <a:rPr lang="cs-CZ" dirty="0"/>
              <a:t> </a:t>
            </a:r>
            <a:r>
              <a:rPr lang="cs-CZ" dirty="0" err="1"/>
              <a:t>úradníka</a:t>
            </a:r>
            <a:r>
              <a:rPr lang="cs-CZ" dirty="0"/>
              <a:t> EÚ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AD6AC1-73DF-BF46-81E6-E1A0F76AE3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89434"/>
            <a:ext cx="8280920" cy="34489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A6028C-41C9-FA4B-A1BB-6275DE125DF2}"/>
              </a:ext>
            </a:extLst>
          </p:cNvPr>
          <p:cNvSpPr txBox="1"/>
          <p:nvPr/>
        </p:nvSpPr>
        <p:spPr>
          <a:xfrm>
            <a:off x="611560" y="4536271"/>
            <a:ext cx="7112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Zdroj: </a:t>
            </a:r>
            <a:r>
              <a:rPr lang="sk-SK" dirty="0" err="1"/>
              <a:t>dr.</a:t>
            </a:r>
            <a:r>
              <a:rPr lang="sk-SK" dirty="0"/>
              <a:t> </a:t>
            </a:r>
            <a:r>
              <a:rPr lang="sk-SK" dirty="0" err="1"/>
              <a:t>Scískalová</a:t>
            </a:r>
            <a:r>
              <a:rPr lang="sk-SK" dirty="0"/>
              <a:t>, elektronické opory, podľa zásad uvedených VOP EÚ</a:t>
            </a:r>
          </a:p>
        </p:txBody>
      </p:sp>
    </p:spTree>
    <p:extLst>
      <p:ext uri="{BB962C8B-B14F-4D97-AF65-F5344CB8AC3E}">
        <p14:creationId xmlns:p14="http://schemas.microsoft.com/office/powerpoint/2010/main" val="376787346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úředníci si jsou vědomi toho, že orgány EU jsou proto, aby sloužily zájmům EU a jejích občanům při plnění cílů stanovených Smlouvami.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Činí pouze taková doporučení a rozhodnutí, která jsou v souladu s těmito zájmy.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Úředníci plní své úkoly podle svých nejlepších schopností a za všech okolností usilují o splnění nejpřísnějších profesních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norem.Jsou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vědomi toho, že do jejich funkce je vkládána důvěra veřejnosti, a jdou ostatním příkladem.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Záväzok</a:t>
            </a:r>
            <a:r>
              <a:rPr lang="cs-CZ" dirty="0"/>
              <a:t> </a:t>
            </a:r>
            <a:r>
              <a:rPr lang="cs-CZ" dirty="0" err="1"/>
              <a:t>voči</a:t>
            </a:r>
            <a:r>
              <a:rPr lang="cs-CZ" dirty="0"/>
              <a:t> </a:t>
            </a:r>
            <a:r>
              <a:rPr lang="cs-CZ" dirty="0" err="1"/>
              <a:t>občanom</a:t>
            </a:r>
            <a:r>
              <a:rPr lang="cs-CZ" dirty="0"/>
              <a:t> EÚ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26836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úředníci se řídí zdravým rozumem a při rozhodování jednají způsobem, který obstojí i při veřejném přezkoumání. Tato povinnost není splněna pouhým jednáním ve smyslu zákona.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Úředníci nesmí podléhat finančnímu ani jinému tlaku, který by mohl ovlivnit výkon jejich funkcí, včetně přijímání darů. Včas přiznají jakékoli soukromé zájmy vztahující se k jejich zaměstnání (podjatost).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Podnikají takové kroky, aby se vyhýbali střetům zájmů a vzniku takovýchto střetů, pokud k tomu dojde, přijmou opatření k jeho vyřešení. Tato povinnost platí i po odchodu ze zaměstnání.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Etika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7936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úředníci jsou nezávislí, otevření, řídí se fakty a jsou ochotni vyslechnout názory, jsou připraveni uznat a napravit chyby. V postupech, které zahrnují srovnávací hodnocení, se doporučení a rozhodnutí úředníků odvíjí výhradně od zásluh a jiných hledisek výslovně uvedených zákonem.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Úředníci se nesmí uchýlit k diskriminaci, ani dovolit, aby jejich sympatie či nesympatie vůči konkrétní osobě ovlivnily jejich profesionální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chování.Ve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své činnosti pro službu veřejnosti přistupují ke každému objektivně stanoví stejné povinnosti a dávají stejná práva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Objektívnosť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21049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úředníci jednají s úctou k sobě navzájem a k občanům. Jsou slušní, vstřícní, ochotní a plnit své úkoly včas. Snaží se porozumět tomu, co říkají ostatní, a vyjadřují se jasně a srozumitelně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Úcta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69924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úředníci jsou ochotni vysvětlit svou práci a odůvodnit své jednání. Jeho povinnosti je vést spis ve věci, EVOP rovněž uvádí, úředníci vedou vlastní záznamy a vítají veřejné přezkoumání svého jednání, včetně kontroly jejich dodržování zásad veřejné služby.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Transparentnosť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74739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vnútroštátnej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legislatíve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stredoeurópskych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šátov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vymedzený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nadnárodný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širšom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demokracie </a:t>
            </a: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Princípy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správy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súčasnosti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komplexným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spôsobom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uvedene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odporúčani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Výboru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Európy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členským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štátom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CM/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(2007) 7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správe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Princípy</a:t>
            </a:r>
            <a:r>
              <a:rPr lang="cs-CZ" dirty="0"/>
              <a:t> </a:t>
            </a:r>
            <a:r>
              <a:rPr lang="cs-CZ" dirty="0" err="1"/>
              <a:t>dobrej</a:t>
            </a:r>
            <a:r>
              <a:rPr lang="cs-CZ" dirty="0"/>
              <a:t> </a:t>
            </a:r>
            <a:r>
              <a:rPr lang="cs-CZ" dirty="0" err="1"/>
              <a:t>verejnej</a:t>
            </a:r>
            <a:r>
              <a:rPr lang="cs-CZ" dirty="0"/>
              <a:t> správy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95229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4301</TotalTime>
  <Words>1232</Words>
  <Application>Microsoft Macintosh PowerPoint</Application>
  <PresentationFormat>On-screen Show (16:9)</PresentationFormat>
  <Paragraphs>115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Štátna služba, postavenie úradníkov v európskych dokumentoch</vt:lpstr>
      <vt:lpstr>Státní služba</vt:lpstr>
      <vt:lpstr>Zásady verejnej služby pre činnosť úradníka EÚ</vt:lpstr>
      <vt:lpstr>Záväzok voči občanom EÚ</vt:lpstr>
      <vt:lpstr>Etika</vt:lpstr>
      <vt:lpstr>Objektívnosť</vt:lpstr>
      <vt:lpstr>Úcta</vt:lpstr>
      <vt:lpstr>Transparentnosť</vt:lpstr>
      <vt:lpstr>Princípy dobrej verejnej správy </vt:lpstr>
      <vt:lpstr>Princípy dobrej verejnej správy </vt:lpstr>
      <vt:lpstr>Princíp viazanosti verejnej správy právom</vt:lpstr>
      <vt:lpstr>Princíp rovnosti a zákaz diskriminácie</vt:lpstr>
      <vt:lpstr>Princíp nestrannosti a objektivity</vt:lpstr>
      <vt:lpstr>Princíp proporcionality</vt:lpstr>
      <vt:lpstr>Princíp právnej istoty</vt:lpstr>
      <vt:lpstr>Princíp konania v primeranej lehote</vt:lpstr>
      <vt:lpstr>Princíp spoluúčasti</vt:lpstr>
      <vt:lpstr>Princíp rešpektovania súkromia</vt:lpstr>
      <vt:lpstr>Princíp transparentnosti</vt:lpstr>
      <vt:lpstr>Osobitná kategória - Právo na  spravodlivý proces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70</cp:revision>
  <dcterms:created xsi:type="dcterms:W3CDTF">2016-07-06T15:42:34Z</dcterms:created>
  <dcterms:modified xsi:type="dcterms:W3CDTF">2020-10-02T07:10:06Z</dcterms:modified>
</cp:coreProperties>
</file>