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66" r:id="rId2"/>
    <p:sldId id="285" r:id="rId3"/>
    <p:sldId id="289" r:id="rId4"/>
    <p:sldId id="290" r:id="rId5"/>
    <p:sldId id="292" r:id="rId6"/>
    <p:sldId id="293" r:id="rId7"/>
    <p:sldId id="294" r:id="rId8"/>
    <p:sldId id="296" r:id="rId9"/>
    <p:sldId id="297" r:id="rId10"/>
    <p:sldId id="298" r:id="rId11"/>
    <p:sldId id="299" r:id="rId12"/>
    <p:sldId id="300" r:id="rId13"/>
    <p:sldId id="301" r:id="rId14"/>
    <p:sldId id="302" r:id="rId15"/>
    <p:sldId id="303" r:id="rId16"/>
    <p:sldId id="304" r:id="rId17"/>
    <p:sldId id="305" r:id="rId18"/>
    <p:sldId id="306" r:id="rId19"/>
    <p:sldId id="307" r:id="rId20"/>
    <p:sldId id="308" r:id="rId21"/>
    <p:sldId id="270" r:id="rId22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5548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659"/>
    <p:restoredTop sz="95964"/>
  </p:normalViewPr>
  <p:slideViewPr>
    <p:cSldViewPr>
      <p:cViewPr varScale="1">
        <p:scale>
          <a:sx n="146" d="100"/>
          <a:sy n="146" d="100"/>
        </p:scale>
        <p:origin x="176" y="31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94978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88062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5055886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285197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64043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1663481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108945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2664139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609977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26229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78551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45735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406872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851958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12423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71413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603080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0994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56376" y="226939"/>
            <a:ext cx="956040" cy="745711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 baseline="0">
                <a:solidFill>
                  <a:srgbClr val="655481"/>
                </a:solidFill>
              </a:defRPr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65548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65548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65548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948264" y="555526"/>
            <a:ext cx="1699500" cy="1325609"/>
          </a:xfrm>
          <a:prstGeom prst="rect">
            <a:avLst/>
          </a:prstGeom>
        </p:spPr>
      </p:pic>
      <p:sp>
        <p:nvSpPr>
          <p:cNvPr id="8" name="Obdélník 7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6554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Štátna</a:t>
            </a: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služba, </a:t>
            </a:r>
            <a:r>
              <a:rPr lang="cs-CZ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postavenie</a:t>
            </a: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úradníkov</a:t>
            </a: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</a:t>
            </a:r>
            <a:r>
              <a:rPr lang="cs-CZ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európskych</a:t>
            </a: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dokumentoch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endParaRPr lang="cs-CZ" sz="1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cs-CZ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21.09.2020</a:t>
            </a:r>
          </a:p>
          <a:p>
            <a:pPr marL="0" indent="0" algn="r">
              <a:buNone/>
            </a:pPr>
            <a:r>
              <a:rPr lang="cs-CZ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PhDr. Matúš </a:t>
            </a:r>
            <a:r>
              <a:rPr lang="cs-CZ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Vyrostko</a:t>
            </a:r>
            <a:r>
              <a:rPr lang="cs-CZ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PhD.</a:t>
            </a:r>
          </a:p>
        </p:txBody>
      </p:sp>
    </p:spTree>
    <p:extLst>
      <p:ext uri="{BB962C8B-B14F-4D97-AF65-F5344CB8AC3E}">
        <p14:creationId xmlns:p14="http://schemas.microsoft.com/office/powerpoint/2010/main" val="26442361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vnútroštátnej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legislatíve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stredoeurópskych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šátov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explicitne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vymedzený</a:t>
            </a:r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pojem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nadnárodný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spoločné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všetky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členské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štáty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Európskej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únie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v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širšom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zmysle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všetky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európske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demokracie 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nárok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občanov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dobré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spravovanie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vecí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verejných</a:t>
            </a:r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otvorený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dynamicky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vyvíjajúci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proces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Princípy</a:t>
            </a:r>
            <a:r>
              <a:rPr lang="cs-CZ" dirty="0"/>
              <a:t> </a:t>
            </a:r>
            <a:r>
              <a:rPr lang="cs-CZ" dirty="0" err="1"/>
              <a:t>dobrej</a:t>
            </a:r>
            <a:r>
              <a:rPr lang="cs-CZ" dirty="0"/>
              <a:t> </a:t>
            </a:r>
            <a:r>
              <a:rPr lang="cs-CZ" dirty="0" err="1"/>
              <a:t>verejnej</a:t>
            </a:r>
            <a:r>
              <a:rPr lang="cs-CZ" dirty="0"/>
              <a:t> správy 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4987730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	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všetky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rozhodnutia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úkony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orgánov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verejnej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musia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mať oporu v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právnom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poriadku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obsah musí byť s ním v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súlade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musia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byť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účinne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vykonateľné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	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právomoc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úlohy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vykonávateľov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verejnej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musia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byť v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platnom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dostatočne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jasným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spôsobom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upravené 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špecifikované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Osobitný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význam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nadobúda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táto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požiadavka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rámci úpravy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administratívneho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postihu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osôb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delikty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vykonávateľmi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verejnej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správy.</a:t>
            </a:r>
          </a:p>
          <a:p>
            <a:pPr marL="0" indent="0">
              <a:buNone/>
            </a:pPr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pPr lvl="0"/>
            <a:r>
              <a:rPr lang="sk-SK" dirty="0"/>
              <a:t>Princíp viazanosti verejnej správy právom</a:t>
            </a:r>
            <a:endParaRPr lang="en-SK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5194450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>
              <a:buNone/>
            </a:pPr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cieľom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princípu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rovnosti je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predchádzať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nerovnakému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zaobchádzaniu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 osobami 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súčasne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zabezpečiť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aby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 osobami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nachádzajúcimi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tej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istej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skutkovej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právnej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situácii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zaobchádzalo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rovnako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resp.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obdobne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pPr lvl="0"/>
            <a:r>
              <a:rPr lang="sk-SK" dirty="0"/>
              <a:t>Princíp rovnosti a zákaz diskriminácie</a:t>
            </a:r>
            <a:endParaRPr lang="en-SK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7026885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	podstatu 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princípu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objektivity možno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vyjadriť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tak, že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správny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orgán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rozhodovaní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vychádza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všetkých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skutkových 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právnych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okolností podstatných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daný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prípad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prihliada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len na ne,</a:t>
            </a:r>
          </a:p>
          <a:p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	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princíp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nestrannosti je základným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predpokladom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spravodlivého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rozhodovania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verejnej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je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garanciou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práva na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spravodlivý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proces.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zamestnanec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úradník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verejnej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rozhodovaní zaujatý, je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veľmi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pravdepodobné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že nebude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rozhodovať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objektívne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cs-CZ" altLang="cs-CZ" sz="2000" b="1" dirty="0" err="1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pPr lvl="0"/>
            <a:r>
              <a:rPr lang="sk-SK" dirty="0"/>
              <a:t>Princíp nestrannosti a objektivity</a:t>
            </a:r>
            <a:endParaRPr lang="en-SK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717871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>
              <a:buNone/>
            </a:pPr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ukladá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povinnosť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vykonávateľom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verejnej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ovplyvňovať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práva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alebo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záujmy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súkromných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osôb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len tam, kde je to nevyhnutné a to len v rozsahu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nevyhnutnom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dosiahnutie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požadovaného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cieľa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verejného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záujmu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pPr lvl="0"/>
            <a:r>
              <a:rPr lang="sk-SK" dirty="0"/>
              <a:t>Princíp proporcionality</a:t>
            </a:r>
            <a:endParaRPr lang="en-SK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9014825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>
              <a:buNone/>
            </a:pPr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	fyzické a právnické osoby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majú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právo na tzv.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legitímne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očakávanie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ktorého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účelom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garancia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čitateľnosti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predvídateľnosti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správania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orgánov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verejnej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 a ochrana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súkromných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osôb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nepredvídateľným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mocenským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zásahom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právnej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situácie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n 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vynútenie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ktorej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určitého výsledku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spoliehali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pPr lvl="0"/>
            <a:r>
              <a:rPr lang="sk-SK" dirty="0"/>
              <a:t>Princíp právnej istoty</a:t>
            </a:r>
            <a:endParaRPr lang="en-SK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5375416"/>
      </p:ext>
    </p:extLst>
  </p:cSld>
  <p:clrMapOvr>
    <a:masterClrMapping/>
  </p:clrMapOvr>
  <p:transition spd="slow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>
              <a:buNone/>
            </a:pPr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	v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právnom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by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nemala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existovať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situácia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že by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postup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verejnej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nebola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ustanovená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žiadna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lehota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vybavenie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veci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resp. aspoň rámcová zákonná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požiadavka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vybavenie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veci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včas a bez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zbytočných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prieťahov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(taký stav by totiž v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právnej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praxi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spôsobil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právnu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neistotu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pPr lvl="0"/>
            <a:r>
              <a:rPr lang="sk-SK" dirty="0"/>
              <a:t>Princíp konania v primeranej lehote</a:t>
            </a:r>
            <a:endParaRPr lang="en-SK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3175263"/>
      </p:ext>
    </p:extLst>
  </p:cSld>
  <p:clrMapOvr>
    <a:masterClrMapping/>
  </p:clrMapOvr>
  <p:transition spd="slow">
    <p:push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>
              <a:buNone/>
            </a:pPr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	zainteresované subjekty by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mali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mať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možnosť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ovplyvňovať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rozhodnutia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orgánov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verejnej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fáze,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keď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existujú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podobe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návrhu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pPr lvl="0"/>
            <a:r>
              <a:rPr lang="sk-SK" dirty="0"/>
              <a:t>Princíp spoluúčasti</a:t>
            </a:r>
            <a:endParaRPr lang="en-SK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7142182"/>
      </p:ext>
    </p:extLst>
  </p:cSld>
  <p:clrMapOvr>
    <a:masterClrMapping/>
  </p:clrMapOvr>
  <p:transition spd="slow">
    <p:push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>
              <a:buNone/>
            </a:pP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	zásahy do práva na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súkromie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posudzujú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 troch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hľadísk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z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hľadiska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legality (či bol zásah vykonaný v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súlade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právnym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poriadkom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legitimity (či je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zásah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štátu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daný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niektorý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dôvodov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uvedených v Dohovore o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ochrane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ľudských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práv a základných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slobôd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a z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hľadiska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proporcionality (zásah do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súkromia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možný len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vtedy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to nevyhnutné, 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vykonať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ho možno len v duchu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požiadaviek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kladených na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demokratickú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spoločnosť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pPr lvl="0"/>
            <a:r>
              <a:rPr lang="sk-SK" dirty="0"/>
              <a:t>Princíp rešpektovania súkromia</a:t>
            </a:r>
            <a:endParaRPr lang="en-SK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9623123"/>
      </p:ext>
    </p:extLst>
  </p:cSld>
  <p:clrMapOvr>
    <a:masterClrMapping/>
  </p:clrMapOvr>
  <p:transition spd="slow">
    <p:push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>
              <a:buNone/>
            </a:pPr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	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zahŕňa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aj právo na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informácie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dôležitým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predpokladom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garanciou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realizácie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iných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zákonných práv (práva na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spoluúčasť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práva na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prístup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spravodlivosti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atď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pPr lvl="0"/>
            <a:r>
              <a:rPr lang="sk-SK" dirty="0"/>
              <a:t>Princíp transparentnosti</a:t>
            </a:r>
            <a:endParaRPr lang="en-SK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8210811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nároky na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odbornosť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prirodzene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stále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prísnejšie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viacero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faktorov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vývoj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verejnej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správy,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zvyšovanie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počtu vysokoškolsky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vzdelaných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pracovníkov</a:t>
            </a:r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niektorých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pozíciách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štátoch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požiadavky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stanovené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priamo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právnou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úpravou</a:t>
            </a:r>
          </a:p>
          <a:p>
            <a:pPr marL="0" indent="0">
              <a:buNone/>
            </a:pPr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Státní služba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369993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rozumieme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právo na ustanovený postup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vydávaní a výkone rozhodnutí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správnych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orgánov</a:t>
            </a:r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Súčasťou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práva na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spravodlivý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proces sú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čiastkové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základné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procesné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práva,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napr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právo byť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vypočutý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právo na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zastúpenie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pomoc, na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ukončenie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konania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rozhodnutím, na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preskúmanie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rozhodnutia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na náhradu škody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spôsobenú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nezákonným rozhodnutím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alebo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nečinnosťou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vykonávateľa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verejnej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</a:t>
            </a:r>
          </a:p>
          <a:p>
            <a:pPr marL="0" indent="0">
              <a:buNone/>
            </a:pPr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pPr lvl="0"/>
            <a:r>
              <a:rPr lang="sk-SK" dirty="0"/>
              <a:t>Osobitná kategória - Právo na  spravodlivý proces</a:t>
            </a:r>
            <a:endParaRPr lang="en-SK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655842"/>
      </p:ext>
    </p:extLst>
  </p:cSld>
  <p:clrMapOvr>
    <a:masterClrMapping/>
  </p:clrMapOvr>
  <p:transition spd="slow">
    <p:push dir="u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51520" y="267494"/>
            <a:ext cx="8660516" cy="4608512"/>
          </a:xfrm>
          <a:prstGeom prst="rect">
            <a:avLst/>
          </a:prstGeom>
          <a:solidFill>
            <a:srgbClr val="6554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7373" y="399939"/>
            <a:ext cx="956040" cy="688628"/>
          </a:xfrm>
          <a:prstGeom prst="rect">
            <a:avLst/>
          </a:prstGeom>
        </p:spPr>
      </p:pic>
      <p:sp>
        <p:nvSpPr>
          <p:cNvPr id="6" name="Nadpis 1"/>
          <p:cNvSpPr txBox="1">
            <a:spLocks/>
          </p:cNvSpPr>
          <p:nvPr/>
        </p:nvSpPr>
        <p:spPr>
          <a:xfrm>
            <a:off x="1363942" y="1923678"/>
            <a:ext cx="6416116" cy="165618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Ďakujem</a:t>
            </a:r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pozornosť</a:t>
            </a:r>
            <a:endParaRPr lang="cs-C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matus.vyrostko@fvp.slu.cz</a:t>
            </a:r>
            <a:endParaRPr lang="cs-C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matusvyrostko@gmail.com</a:t>
            </a:r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(len </a:t>
            </a:r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</a:t>
            </a:r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nefunguje prvý)</a:t>
            </a:r>
          </a:p>
        </p:txBody>
      </p:sp>
    </p:spTree>
    <p:extLst>
      <p:ext uri="{BB962C8B-B14F-4D97-AF65-F5344CB8AC3E}">
        <p14:creationId xmlns:p14="http://schemas.microsoft.com/office/powerpoint/2010/main" val="1978509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nároky na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odbornosť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prirodzene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stále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prísnejšie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viacero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faktorov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vývoj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verejnej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správy,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zvyšovanie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počtu vysokoškolsky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vzdelaných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pracovníkov</a:t>
            </a:r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niektorých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pozíciách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štátoch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požiadavky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stanovené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priamo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právnou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úpravou</a:t>
            </a:r>
          </a:p>
          <a:p>
            <a:pPr marL="0" indent="0">
              <a:buNone/>
            </a:pPr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Zásady </a:t>
            </a:r>
            <a:r>
              <a:rPr lang="cs-CZ" dirty="0" err="1"/>
              <a:t>verejnej</a:t>
            </a:r>
            <a:r>
              <a:rPr lang="cs-CZ" dirty="0"/>
              <a:t> služby </a:t>
            </a:r>
            <a:r>
              <a:rPr lang="cs-CZ" dirty="0" err="1"/>
              <a:t>pre</a:t>
            </a:r>
            <a:r>
              <a:rPr lang="cs-CZ" dirty="0"/>
              <a:t> </a:t>
            </a:r>
            <a:r>
              <a:rPr lang="cs-CZ" dirty="0" err="1"/>
              <a:t>činnosť</a:t>
            </a:r>
            <a:r>
              <a:rPr lang="cs-CZ" dirty="0"/>
              <a:t> </a:t>
            </a:r>
            <a:r>
              <a:rPr lang="cs-CZ" dirty="0" err="1"/>
              <a:t>úradníka</a:t>
            </a:r>
            <a:r>
              <a:rPr lang="cs-CZ" dirty="0"/>
              <a:t> EÚ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9AD6AC1-73DF-BF46-81E6-E1A0F76AE3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989434"/>
            <a:ext cx="8280920" cy="344897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2A6028C-41C9-FA4B-A1BB-6275DE125DF2}"/>
              </a:ext>
            </a:extLst>
          </p:cNvPr>
          <p:cNvSpPr txBox="1"/>
          <p:nvPr/>
        </p:nvSpPr>
        <p:spPr>
          <a:xfrm>
            <a:off x="611560" y="4536271"/>
            <a:ext cx="71123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Zdroj: </a:t>
            </a:r>
            <a:r>
              <a:rPr lang="sk-SK" dirty="0" err="1"/>
              <a:t>dr.</a:t>
            </a:r>
            <a:r>
              <a:rPr lang="sk-SK" dirty="0"/>
              <a:t> </a:t>
            </a:r>
            <a:r>
              <a:rPr lang="sk-SK" dirty="0" err="1"/>
              <a:t>Scískalová</a:t>
            </a:r>
            <a:r>
              <a:rPr lang="sk-SK" dirty="0"/>
              <a:t>, elektronické opory, podľa zásad uvedených VOP EÚ</a:t>
            </a:r>
          </a:p>
        </p:txBody>
      </p:sp>
    </p:spTree>
    <p:extLst>
      <p:ext uri="{BB962C8B-B14F-4D97-AF65-F5344CB8AC3E}">
        <p14:creationId xmlns:p14="http://schemas.microsoft.com/office/powerpoint/2010/main" val="3767873469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úředníci si jsou vědomi toho, že orgány EU jsou proto, aby sloužily zájmům EU a jejích občanům při plnění cílů stanovených Smlouvami. 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Činí pouze taková doporučení a rozhodnutí, která jsou v souladu s těmito zájmy.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Úředníci plní své úkoly podle svých nejlepších schopností a za všech okolností usilují o splnění nejpřísnějších profesních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norem.Jsou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 vědomi toho, že do jejich funkce je vkládána důvěra veřejnosti, a jdou ostatním příkladem.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Záväzok</a:t>
            </a:r>
            <a:r>
              <a:rPr lang="cs-CZ" dirty="0"/>
              <a:t> </a:t>
            </a:r>
            <a:r>
              <a:rPr lang="cs-CZ" dirty="0" err="1"/>
              <a:t>voči</a:t>
            </a:r>
            <a:r>
              <a:rPr lang="cs-CZ" dirty="0"/>
              <a:t> </a:t>
            </a:r>
            <a:r>
              <a:rPr lang="cs-CZ" dirty="0" err="1"/>
              <a:t>občanom</a:t>
            </a:r>
            <a:r>
              <a:rPr lang="cs-CZ" dirty="0"/>
              <a:t> EÚ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5268363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úředníci se řídí zdravým rozumem a při rozhodování jednají způsobem, který obstojí i při veřejném přezkoumání. Tato povinnost není splněna pouhým jednáním ve smyslu zákona. 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Úředníci nesmí podléhat finančnímu ani jinému tlaku, který by mohl ovlivnit výkon jejich funkcí, včetně přijímání darů. Včas přiznají jakékoli soukromé zájmy vztahující se k jejich zaměstnání (podjatost). 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Podnikají takové kroky, aby se vyhýbali střetům zájmů a vzniku takovýchto střetů, pokud k tomu dojde, přijmou opatření k jeho vyřešení. Tato povinnost platí i po odchodu ze zaměstnání.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Etika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1079364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úředníci jsou nezávislí, otevření, řídí se fakty a jsou ochotni vyslechnout názory, jsou připraveni uznat a napravit chyby. V postupech, které zahrnují srovnávací hodnocení, se doporučení a rozhodnutí úředníků odvíjí výhradně od zásluh a jiných hledisek výslovně uvedených zákonem.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Úředníci se nesmí uchýlit k diskriminaci, ani dovolit, aby jejich sympatie či nesympatie vůči konkrétní osobě ovlivnily jejich profesionální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chování.Ve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své činnosti pro službu veřejnosti přistupují ke každému objektivně stanoví stejné povinnosti a dávají stejná práva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Objektívnosť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9210497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úředníci jednají s úctou k sobě navzájem a k občanům. Jsou slušní, vstřícní, ochotní a plnit své úkoly včas. Snaží se porozumět tomu, co říkají ostatní, a vyjadřují se jasně a srozumitelně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Úcta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2699244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úředníci jsou ochotni vysvětlit svou práci a odůvodnit své jednání. Jeho povinnosti je vést spis ve věci, EVOP rovněž uvádí, úředníci vedou vlastní záznamy a vítají veřejné přezkoumání svého jednání, včetně kontroly jejich dodržování zásad veřejné služby.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Transparentnosť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2747391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vnútroštátnej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legislatíve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stredoeurópskych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šátov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explicitne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vymedzený</a:t>
            </a:r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pojem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nadnárodný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spoločné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všetky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členské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štáty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Európskej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únie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v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širšom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zmysle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všetky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európske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demokracie </a:t>
            </a:r>
          </a:p>
          <a:p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Princípy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dobrej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verejnej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správy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́ v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súčasnosti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komplexným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spôsobom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uvedene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́ v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odporúčani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Výboru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ministrov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Rady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Európy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členským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štátom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CM/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(2007) 7 o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dobrej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verejnej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správe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Princípy</a:t>
            </a:r>
            <a:r>
              <a:rPr lang="cs-CZ" dirty="0"/>
              <a:t> </a:t>
            </a:r>
            <a:r>
              <a:rPr lang="cs-CZ" dirty="0" err="1"/>
              <a:t>dobrej</a:t>
            </a:r>
            <a:r>
              <a:rPr lang="cs-CZ" dirty="0"/>
              <a:t> </a:t>
            </a:r>
            <a:r>
              <a:rPr lang="cs-CZ" dirty="0" err="1"/>
              <a:t>verejnej</a:t>
            </a:r>
            <a:r>
              <a:rPr lang="cs-CZ" dirty="0"/>
              <a:t> správy 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6952293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SLU">
  <a:themeElements>
    <a:clrScheme name="FVP">
      <a:dk1>
        <a:srgbClr val="65548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4301</TotalTime>
  <Words>1232</Words>
  <Application>Microsoft Macintosh PowerPoint</Application>
  <PresentationFormat>On-screen Show (16:9)</PresentationFormat>
  <Paragraphs>115</Paragraphs>
  <Slides>21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Enriqueta</vt:lpstr>
      <vt:lpstr>Times New Roman</vt:lpstr>
      <vt:lpstr>SLU</vt:lpstr>
      <vt:lpstr>Štátna služba, postavenie úradníkov v európskych dokumentoch</vt:lpstr>
      <vt:lpstr>Státní služba</vt:lpstr>
      <vt:lpstr>Zásady verejnej služby pre činnosť úradníka EÚ</vt:lpstr>
      <vt:lpstr>Záväzok voči občanom EÚ</vt:lpstr>
      <vt:lpstr>Etika</vt:lpstr>
      <vt:lpstr>Objektívnosť</vt:lpstr>
      <vt:lpstr>Úcta</vt:lpstr>
      <vt:lpstr>Transparentnosť</vt:lpstr>
      <vt:lpstr>Princípy dobrej verejnej správy </vt:lpstr>
      <vt:lpstr>Princípy dobrej verejnej správy </vt:lpstr>
      <vt:lpstr>Princíp viazanosti verejnej správy právom</vt:lpstr>
      <vt:lpstr>Princíp rovnosti a zákaz diskriminácie</vt:lpstr>
      <vt:lpstr>Princíp nestrannosti a objektivity</vt:lpstr>
      <vt:lpstr>Princíp proporcionality</vt:lpstr>
      <vt:lpstr>Princíp právnej istoty</vt:lpstr>
      <vt:lpstr>Princíp konania v primeranej lehote</vt:lpstr>
      <vt:lpstr>Princíp spoluúčasti</vt:lpstr>
      <vt:lpstr>Princíp rešpektovania súkromia</vt:lpstr>
      <vt:lpstr>Princíp transparentnosti</vt:lpstr>
      <vt:lpstr>Osobitná kategória - Právo na  spravodlivý proces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Matúš Vyrostko</cp:lastModifiedBy>
  <cp:revision>70</cp:revision>
  <dcterms:created xsi:type="dcterms:W3CDTF">2016-07-06T15:42:34Z</dcterms:created>
  <dcterms:modified xsi:type="dcterms:W3CDTF">2020-10-02T07:10:06Z</dcterms:modified>
</cp:coreProperties>
</file>